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1" r:id="rId2"/>
    <p:sldId id="2562" r:id="rId3"/>
    <p:sldId id="2593" r:id="rId4"/>
    <p:sldId id="2585" r:id="rId5"/>
    <p:sldId id="2583" r:id="rId6"/>
    <p:sldId id="2586" r:id="rId7"/>
    <p:sldId id="2597" r:id="rId8"/>
    <p:sldId id="2590" r:id="rId9"/>
    <p:sldId id="2587" r:id="rId10"/>
    <p:sldId id="2588" r:id="rId11"/>
    <p:sldId id="2589" r:id="rId12"/>
    <p:sldId id="2592" r:id="rId13"/>
    <p:sldId id="2596" r:id="rId14"/>
    <p:sldId id="2594" r:id="rId15"/>
    <p:sldId id="25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derstanding Disasters: Types, Impacts, and Preparedness" id="{E7289A56-E968-40C6-A73F-B56BDEA00597}">
          <p14:sldIdLst>
            <p14:sldId id="2561"/>
            <p14:sldId id="2562"/>
            <p14:sldId id="2593"/>
            <p14:sldId id="2585"/>
            <p14:sldId id="2583"/>
            <p14:sldId id="2586"/>
            <p14:sldId id="2597"/>
            <p14:sldId id="2590"/>
            <p14:sldId id="2587"/>
            <p14:sldId id="2588"/>
            <p14:sldId id="2589"/>
          </p14:sldIdLst>
        </p14:section>
        <p14:section name="Disaster Preparedness and Response" id="{2B7E79E8-0ACD-49F9-A42F-7087760B8958}">
          <p14:sldIdLst>
            <p14:sldId id="2592"/>
            <p14:sldId id="2596"/>
            <p14:sldId id="2594"/>
            <p14:sldId id="2595"/>
          </p14:sldIdLst>
        </p14:section>
        <p14:section name="Conclusion" id="{BFCDD690-55E4-4C0E-82E7-A5DEEEC431C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94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3124E-5AD0-4BFB-BE33-B2D4BB00E07B}" type="datetimeFigureOut">
              <a:rPr lang="en-AU" smtClean="0"/>
              <a:t>19/02/2025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99300-4A8D-468A-B5E9-2E06AFED25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0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
---
Disasters can strike unexpectedly, affecting lives, economies, and the environment. This presentation will help us understand the different types of disasters, their impacts, and the importance of preparedness and response.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3ED16-3376-4B86-B0B9-3B8E672B7A4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4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3ED16-3376-4B86-B0B9-3B8E672B7A4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038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3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3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0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C2F01D58-E949-4BCB-829A-BBF80E38D59C}" type="datetime1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1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3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2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7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7F6A1D9-D323-4F4E-8655-25E2D32CE742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F8250-7A81-4A19-87AD-FFB2CE4E39A5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9F38FC-2DEA-2647-C409-EF75720C1017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Red and white first aid kit">
            <a:extLst>
              <a:ext uri="{FF2B5EF4-FFF2-40B4-BE49-F238E27FC236}">
                <a16:creationId xmlns:a16="http://schemas.microsoft.com/office/drawing/2014/main" id="{B12927D9-77CA-43FB-96AC-A9F0E8312D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43" r="24541" b="1"/>
          <a:stretch/>
        </p:blipFill>
        <p:spPr>
          <a:xfrm>
            <a:off x="6696635" y="508090"/>
            <a:ext cx="4969099" cy="5837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30AA6-58CA-847C-E5A8-49966FF03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7"/>
            <a:ext cx="5556148" cy="397764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U" dirty="0"/>
              <a:t>Disasters are not rare enough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sz="3600" dirty="0"/>
              <a:t>Assoc Prof Chris Hogan OAM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4CF78-3C8B-0C13-12FF-ACEA0E18B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5029267"/>
            <a:ext cx="5577839" cy="1316736"/>
          </a:xfrm>
        </p:spPr>
        <p:txBody>
          <a:bodyPr anchor="ctr">
            <a:normAutofit/>
          </a:bodyPr>
          <a:lstStyle/>
          <a:p>
            <a:r>
              <a:rPr lang="en-AU" sz="2400" dirty="0"/>
              <a:t>This presentation is part of the ongoing RACGP support for Disaster Preparedness &amp; Response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557784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B3A1-82AC-1703-F4C0-B29C49F2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Key Role of GPs in Disasters.  </a:t>
            </a:r>
            <a:br>
              <a:rPr lang="en-AU" dirty="0"/>
            </a:br>
            <a:br>
              <a:rPr lang="en-AU" dirty="0"/>
            </a:b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Disasters affect health across all body systems and result in increased morbidity and mortality within affected communities.</a:t>
            </a:r>
            <a:b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A5303-F73B-DDFF-CAFA-30CA19BFE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Survive</a:t>
            </a:r>
            <a:br>
              <a:rPr lang="en-AU" dirty="0"/>
            </a:br>
            <a:r>
              <a:rPr lang="en-AU" dirty="0"/>
              <a:t>Maintain Practice Continuity</a:t>
            </a:r>
          </a:p>
          <a:p>
            <a:r>
              <a:rPr lang="en-AU" dirty="0"/>
              <a:t>Keep Seeing Patients</a:t>
            </a:r>
            <a:br>
              <a:rPr lang="en-AU" dirty="0"/>
            </a:br>
            <a:r>
              <a:rPr lang="en-AU" dirty="0"/>
              <a:t>Our patients need us more than ever in disasters</a:t>
            </a:r>
          </a:p>
          <a:p>
            <a:r>
              <a:rPr lang="en-AU" dirty="0"/>
              <a:t>Even a minor contribution has a major impact</a:t>
            </a:r>
            <a:br>
              <a:rPr lang="en-AU" dirty="0"/>
            </a:br>
            <a:br>
              <a:rPr lang="en-AU" dirty="0"/>
            </a:br>
            <a:r>
              <a:rPr lang="en-AU" dirty="0"/>
              <a:t>We may get involved in direct incident response.</a:t>
            </a:r>
          </a:p>
        </p:txBody>
      </p:sp>
    </p:spTree>
    <p:extLst>
      <p:ext uri="{BB962C8B-B14F-4D97-AF65-F5344CB8AC3E}">
        <p14:creationId xmlns:p14="http://schemas.microsoft.com/office/powerpoint/2010/main" val="428096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AF3D-DB0D-D11A-2F79-C933BE25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Resources</a:t>
            </a:r>
            <a:br>
              <a:rPr lang="en-AU" dirty="0"/>
            </a:br>
            <a:br>
              <a:rPr lang="en-AU" dirty="0"/>
            </a:br>
            <a:r>
              <a:rPr lang="en-AU" dirty="0"/>
              <a:t>-</a:t>
            </a:r>
            <a:r>
              <a:rPr lang="en-AU" sz="2800" dirty="0"/>
              <a:t>Standards for General Practice</a:t>
            </a:r>
            <a:br>
              <a:rPr lang="en-AU" dirty="0"/>
            </a:br>
            <a:r>
              <a:rPr lang="en-AU" dirty="0"/>
              <a:t>-</a:t>
            </a:r>
            <a:r>
              <a:rPr lang="en-AU" sz="2800" dirty="0"/>
              <a:t>RACGP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721D-9312-D98B-D1CC-057A1F3D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Standards insist on practice continuity even with disasters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 a disaster plan based on local &amp; general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 an emergency kit &amp; access to patient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 ways to maintain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Rehearse the disaster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Activate 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it after rehearsals &amp; disasters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183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782D21-85FE-B026-C179-A0BBEAA3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5" y="716509"/>
            <a:ext cx="9389659" cy="498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4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A887D-387E-BB05-1AEE-3D55F4E9F8E0}"/>
              </a:ext>
            </a:extLst>
          </p:cNvPr>
          <p:cNvSpPr txBox="1"/>
          <p:nvPr/>
        </p:nvSpPr>
        <p:spPr>
          <a:xfrm>
            <a:off x="1702733" y="1578312"/>
            <a:ext cx="85439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Events are usually only obvious in retrospect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Hindsight is only helpful if you are an investigator or historian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Mis-steps &amp; mistakes are inevitable –Initially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few have had  military level training, rehearsals &amp; experience.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Suddenly , everyone has to act totally differently from their routine.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 who have been crushed into mundane uniformity  are expected to think for themselves in a totally new &amp; deadly environment.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cannot think for themselves- initially- and experience  a baptism of fire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ABB95-15EA-2355-0539-AE629CC537E8}"/>
              </a:ext>
            </a:extLst>
          </p:cNvPr>
          <p:cNvSpPr txBox="1"/>
          <p:nvPr/>
        </p:nvSpPr>
        <p:spPr>
          <a:xfrm>
            <a:off x="3045759" y="800100"/>
            <a:ext cx="5136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Disasters are chaotic</a:t>
            </a:r>
          </a:p>
        </p:txBody>
      </p:sp>
    </p:spTree>
    <p:extLst>
      <p:ext uri="{BB962C8B-B14F-4D97-AF65-F5344CB8AC3E}">
        <p14:creationId xmlns:p14="http://schemas.microsoft.com/office/powerpoint/2010/main" val="335446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747D-61C1-4E77-9322-3877646AF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 Good Plan is written in pencil</a:t>
            </a:r>
            <a:br>
              <a:rPr lang="en-AU" dirty="0"/>
            </a:br>
            <a:r>
              <a:rPr lang="en-AU" sz="3100" dirty="0"/>
              <a:t>As few plans survive first contact with a catastrophe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A6E9-85AA-0316-8994-D09C027B4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However, the  experience that informs the plans are written in blood , sweat &amp; tears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Be prepared to adapt your plans  in the presence of unexpected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Writing &amp; rehearsing plans also helps you adapt.</a:t>
            </a:r>
          </a:p>
        </p:txBody>
      </p:sp>
    </p:spTree>
    <p:extLst>
      <p:ext uri="{BB962C8B-B14F-4D97-AF65-F5344CB8AC3E}">
        <p14:creationId xmlns:p14="http://schemas.microsoft.com/office/powerpoint/2010/main" val="88207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CC26-8840-832B-5FC1-E359EA84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Take Home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93FB7-DB59-0CEF-887A-441044CB12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While Disasters are chaotic, you can still contribute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Think of this talk as you prepare your own Disaster Plans- for home, for work &amp; any community groups you belong to.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0206B-6079-FEFE-4A39-81E57BF95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Prepare, rehearse, respond &amp; adapt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Never waste a false alarm or a near miss as a means of preparation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278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F8250-7A81-4A19-87AD-FFB2CE4E3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9F38FC-2DEA-2647-C409-EF75720C1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EC38958-9A69-239A-BA79-2AEC73345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DF5AF-CA4F-1553-D5FC-448E7024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547" y="976160"/>
            <a:ext cx="4822899" cy="827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A4BAF-E5BB-E236-ACFB-006DDD1F1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0481" y="2235708"/>
            <a:ext cx="4672584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Incidence</a:t>
            </a:r>
          </a:p>
          <a:p>
            <a:r>
              <a:rPr lang="en-US" sz="1800" dirty="0"/>
              <a:t>Disasters affect all regions including metro.</a:t>
            </a:r>
          </a:p>
          <a:p>
            <a:r>
              <a:rPr lang="en-US" sz="1800" dirty="0"/>
              <a:t>How are GPs involved?</a:t>
            </a:r>
          </a:p>
          <a:p>
            <a:r>
              <a:rPr lang="en-US" sz="1800" dirty="0"/>
              <a:t>Disasters are Different</a:t>
            </a:r>
          </a:p>
          <a:p>
            <a:r>
              <a:rPr lang="en-US" sz="1800" dirty="0"/>
              <a:t>Key role of GPs</a:t>
            </a:r>
          </a:p>
          <a:p>
            <a:r>
              <a:rPr lang="en-US" sz="1800" dirty="0"/>
              <a:t>Prepare, rehearse, respond</a:t>
            </a:r>
            <a:br>
              <a:rPr lang="en-US" sz="1800" dirty="0"/>
            </a:br>
            <a:r>
              <a:rPr lang="en-US" sz="1800" dirty="0"/>
              <a:t>Never waste a false alarm or a near miss as a means of preparation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EC109E5-0396-8968-4F42-DFEC28036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407" y="508090"/>
            <a:ext cx="4660733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CD1480-FA10-2168-2562-2C4A5FA52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30" y="355690"/>
            <a:ext cx="4084674" cy="584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39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2CE6-7F1A-FB01-FBFF-0349E4F2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A7B31-EFF2-F5EB-9CF8-2812633CB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Disasters can occur anywhere &amp; any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Not just from extreme weather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Be Prepared with plans &amp;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Rehearse &amp; Adapt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Disasters are Different</a:t>
            </a:r>
            <a:br>
              <a:rPr lang="en-AU" dirty="0"/>
            </a:b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There are lots of resources</a:t>
            </a:r>
          </a:p>
        </p:txBody>
      </p:sp>
    </p:spTree>
    <p:extLst>
      <p:ext uri="{BB962C8B-B14F-4D97-AF65-F5344CB8AC3E}">
        <p14:creationId xmlns:p14="http://schemas.microsoft.com/office/powerpoint/2010/main" val="198267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105F-C60A-8506-268B-61347305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Disasters are not Rare enough</a:t>
            </a:r>
            <a:br>
              <a:rPr lang="en-US" dirty="0"/>
            </a:br>
            <a:r>
              <a:rPr lang="en-US" sz="3200" dirty="0">
                <a:solidFill>
                  <a:srgbClr val="FF0000"/>
                </a:solidFill>
              </a:rPr>
              <a:t>Extreme Weather Events </a:t>
            </a:r>
            <a:r>
              <a:rPr lang="en-US" sz="3200" dirty="0"/>
              <a:t>have affected 84% of Australians since 2019</a:t>
            </a: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8F97-7838-C8EE-99CC-A91C0B36B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Heatwaves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Floods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Bushfires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Droughts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Destructive Storms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Thunderstorm Asthma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Landslides</a:t>
            </a:r>
          </a:p>
        </p:txBody>
      </p:sp>
    </p:spTree>
    <p:extLst>
      <p:ext uri="{BB962C8B-B14F-4D97-AF65-F5344CB8AC3E}">
        <p14:creationId xmlns:p14="http://schemas.microsoft.com/office/powerpoint/2010/main" val="193256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E629-EE3C-DB1B-15A9-F20A04D2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Disasters in living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E07F0-3DA5-A56D-27AC-26663FD48E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Mass evacuations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Major Car, Bus, Train &amp; Plane crashes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Pandemics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Epidemics &amp; Pseudo-Epidemics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Hazmat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Mass Hysteria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4C7FD-270C-6113-2447-900143F735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b="1" dirty="0"/>
              <a:t>Terror &amp; Criminal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Lone wolf stabbing &amp; shooting incidents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Assault by vehicle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Off gassing suicides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Bomb threats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Malicious Hoaxes</a:t>
            </a:r>
          </a:p>
        </p:txBody>
      </p:sp>
    </p:spTree>
    <p:extLst>
      <p:ext uri="{BB962C8B-B14F-4D97-AF65-F5344CB8AC3E}">
        <p14:creationId xmlns:p14="http://schemas.microsoft.com/office/powerpoint/2010/main" val="36673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9D5E-F926-4E24-1FA4-CC9AD26F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Metro Areas have Disasters too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01855-79E5-AF6A-2693-2CCC95E2A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051175"/>
            <a:ext cx="5020056" cy="4147805"/>
          </a:xfrm>
        </p:spPr>
        <p:txBody>
          <a:bodyPr/>
          <a:lstStyle/>
          <a:p>
            <a:r>
              <a:rPr lang="en-US" dirty="0"/>
              <a:t>Terror incidents &amp; lone wolf attacks can occur anywhere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E7CFA-4030-649C-2025-8187085E6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2948" y="2073993"/>
            <a:ext cx="5021182" cy="41249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“Our practice is 3 blocks from a major hospital. There was a major collision out the front with time critical patients”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“I was in a major city &amp; we got flooded”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“Our city had major  green wedges &amp; plantations throughout.</a:t>
            </a:r>
            <a:br>
              <a:rPr lang="en-US" dirty="0"/>
            </a:br>
            <a:r>
              <a:rPr lang="en-US" dirty="0"/>
              <a:t>When they caught alight there was fire everywhere.”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704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97F35-6D23-A002-306F-C2987DB1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50" y="786303"/>
            <a:ext cx="7706700" cy="50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3555-7BFD-567C-4855-C117519D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52719"/>
            <a:ext cx="11165481" cy="1073056"/>
          </a:xfrm>
        </p:spPr>
        <p:txBody>
          <a:bodyPr>
            <a:normAutofit/>
          </a:bodyPr>
          <a:lstStyle/>
          <a:p>
            <a:r>
              <a:rPr lang="en-AU" dirty="0"/>
              <a:t>Disasters are Different-</a:t>
            </a:r>
            <a:r>
              <a:rPr lang="en-AU" sz="3100" dirty="0"/>
              <a:t>from</a:t>
            </a:r>
            <a:r>
              <a:rPr lang="en-AU" dirty="0"/>
              <a:t> </a:t>
            </a:r>
            <a:r>
              <a:rPr lang="en-AU" sz="3100" dirty="0"/>
              <a:t>Emergencies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7C1F4-E872-D8FD-1BCC-312BAA683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613" y="1851454"/>
            <a:ext cx="5020056" cy="654908"/>
          </a:xfrm>
        </p:spPr>
        <p:txBody>
          <a:bodyPr/>
          <a:lstStyle/>
          <a:p>
            <a:r>
              <a:rPr lang="en-AU" b="1" dirty="0"/>
              <a:t>Disasters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751CF-3BA3-5375-E178-E10FE4E4CA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Not Rare Enough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Chaotic  &amp; protocols can be fragile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Inadequate resources for optimal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Last for days or weeks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</a:rPr>
              <a:t>Responders are often at risk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Communication is often difficult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Often Multiple  causative factors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32171-105D-B175-06D0-5CE90834F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3901" y="1851454"/>
            <a:ext cx="5021182" cy="654908"/>
          </a:xfrm>
        </p:spPr>
        <p:txBody>
          <a:bodyPr/>
          <a:lstStyle/>
          <a:p>
            <a:r>
              <a:rPr lang="en-AU" b="1" i="0" dirty="0"/>
              <a:t>Emergencies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A2C83-20CD-2C24-A900-C6FF126E4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0901" y="2876085"/>
            <a:ext cx="5021182" cy="332289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Common enough	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While urgent have rehearsed protocols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Have adequate  resources to treat everyone optimally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Last about 1-2 hours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Responders are rarely at risk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Communication is normal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Often  only one cause</a:t>
            </a:r>
          </a:p>
        </p:txBody>
      </p:sp>
    </p:spTree>
    <p:extLst>
      <p:ext uri="{BB962C8B-B14F-4D97-AF65-F5344CB8AC3E}">
        <p14:creationId xmlns:p14="http://schemas.microsoft.com/office/powerpoint/2010/main" val="83145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E619-E727-9776-10CA-81C4F559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How do GPs get involved in Disasters?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D7AC0-CE3C-49CC-6EF6-E2E97C6BA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977" y="2051175"/>
            <a:ext cx="5020056" cy="316429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As a victim.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 a friend/ relative of a victim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 a responder at the site of a disaster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their own practice dealing with victims</a:t>
            </a:r>
          </a:p>
          <a:p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9435F-803D-15A9-9C44-4F1AFE6CD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968" y="2051176"/>
            <a:ext cx="5021182" cy="316429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 their own practice dealing with victims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Caring for their patients at an Evacuation centre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Caring for strangers at an Evacuation centre or another surgery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 a responder at an overwhelmed hospital</a:t>
            </a:r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B00E2-1260-7B28-10EC-0CC27B342AA6}"/>
              </a:ext>
            </a:extLst>
          </p:cNvPr>
          <p:cNvSpPr txBox="1"/>
          <p:nvPr/>
        </p:nvSpPr>
        <p:spPr>
          <a:xfrm>
            <a:off x="3064933" y="5537200"/>
            <a:ext cx="581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We </a:t>
            </a:r>
            <a:r>
              <a:rPr lang="en-AU" sz="2400" b="1" u="sng" dirty="0"/>
              <a:t>Always</a:t>
            </a:r>
            <a:r>
              <a:rPr lang="en-AU" sz="2400" b="1" dirty="0"/>
              <a:t> get involved during recovery</a:t>
            </a:r>
          </a:p>
        </p:txBody>
      </p:sp>
    </p:spTree>
    <p:extLst>
      <p:ext uri="{BB962C8B-B14F-4D97-AF65-F5344CB8AC3E}">
        <p14:creationId xmlns:p14="http://schemas.microsoft.com/office/powerpoint/2010/main" val="287158279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8" ma:contentTypeDescription="Create a new document." ma:contentTypeScope="" ma:versionID="cd8ea36b63a09e8335b4ccdf1f518bd2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7898274908ccb72689da0167e716f950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 xsi:nil="true"/>
    <lcf76f155ced4ddcb4097134ff3c332f xmlns="7f7db093-26fa-4a4d-b7ba-a7de4e106676">
      <Terms xmlns="http://schemas.microsoft.com/office/infopath/2007/PartnerControls"/>
    </lcf76f155ced4ddcb4097134ff3c332f>
    <_dlc_DocId xmlns="63a6e35b-1a0d-4b26-8059-9d7fbfec19c3">EDEYZVM3SA3E-416886924-145116</_dlc_DocId>
    <_dlc_DocIdUrl xmlns="63a6e35b-1a0d-4b26-8059-9d7fbfec19c3">
      <Url>https://onegp.sharepoint.com/sites/doclib/_layouts/15/DocIdRedir.aspx?ID=EDEYZVM3SA3E-416886924-145116</Url>
      <Description>EDEYZVM3SA3E-416886924-145116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582CBA0-413D-4AFB-BCAF-9FB2D44E0909}"/>
</file>

<file path=customXml/itemProps2.xml><?xml version="1.0" encoding="utf-8"?>
<ds:datastoreItem xmlns:ds="http://schemas.openxmlformats.org/officeDocument/2006/customXml" ds:itemID="{1509FD34-429D-410A-B68A-3D84AA0AA7AB}"/>
</file>

<file path=customXml/itemProps3.xml><?xml version="1.0" encoding="utf-8"?>
<ds:datastoreItem xmlns:ds="http://schemas.openxmlformats.org/officeDocument/2006/customXml" ds:itemID="{FF958D49-3056-43A6-8950-4553EF27799C}"/>
</file>

<file path=customXml/itemProps4.xml><?xml version="1.0" encoding="utf-8"?>
<ds:datastoreItem xmlns:ds="http://schemas.openxmlformats.org/officeDocument/2006/customXml" ds:itemID="{B816EB6E-7FBD-4AE9-AAC3-7B7704A74666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754</Words>
  <Application>Microsoft Office PowerPoint</Application>
  <PresentationFormat>Widescreen</PresentationFormat>
  <Paragraphs>101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Bierstadt</vt:lpstr>
      <vt:lpstr>GestaltVTI</vt:lpstr>
      <vt:lpstr>Disasters are not rare enough   Assoc Prof Chris Hogan OAM</vt:lpstr>
      <vt:lpstr>Overview</vt:lpstr>
      <vt:lpstr>Key Points</vt:lpstr>
      <vt:lpstr>Disasters are not Rare enough Extreme Weather Events have affected 84% of Australians since 2019</vt:lpstr>
      <vt:lpstr>Other Disasters in living memory</vt:lpstr>
      <vt:lpstr>Metro Areas have Disasters too</vt:lpstr>
      <vt:lpstr>PowerPoint Presentation</vt:lpstr>
      <vt:lpstr>Disasters are Different-from Emergencies</vt:lpstr>
      <vt:lpstr>How do GPs get involved in Disasters?</vt:lpstr>
      <vt:lpstr>Key Role of GPs in Disasters.    All Disasters affect health across all body systems and result in increased morbidity and mortality within affected communities. </vt:lpstr>
      <vt:lpstr>Resources  -Standards for General Practice -RACGP Publications</vt:lpstr>
      <vt:lpstr>PowerPoint Presentation</vt:lpstr>
      <vt:lpstr>PowerPoint Presentation</vt:lpstr>
      <vt:lpstr>A Good Plan is written in pencil As few plans survive first contact with a catastrophe</vt:lpstr>
      <vt:lpstr>Take 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Hogan</dc:creator>
  <cp:lastModifiedBy>Christopher Hogan</cp:lastModifiedBy>
  <cp:revision>5</cp:revision>
  <dcterms:created xsi:type="dcterms:W3CDTF">2025-02-19T01:29:04Z</dcterms:created>
  <dcterms:modified xsi:type="dcterms:W3CDTF">2025-02-19T06:10:10Z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0x010100B134EC1B70594941AAB0EE9491458F55</vt:lpwstr>
  </property>
  <property fmtid="{D5CDD505-2E9C-101B-9397-08002B2CF9AE}" pid="3" name="_dlc_DocIdItemGuid">
    <vt:lpwstr>5f6decd4-a645-48b4-a4f9-68b2971a20a5</vt:lpwstr>
  </property>
  <property fmtid="{D5CDD505-2E9C-101B-9397-08002B2CF9AE}" pid="4" name="MediaServiceImageTags">
    <vt:lpwstr/>
  </property>
</Properties>
</file>