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sldIdLst>
    <p:sldId id="272" r:id="rId5"/>
    <p:sldId id="283" r:id="rId6"/>
    <p:sldId id="286" r:id="rId7"/>
    <p:sldId id="290" r:id="rId8"/>
    <p:sldId id="297" r:id="rId9"/>
    <p:sldId id="288" r:id="rId10"/>
    <p:sldId id="287" r:id="rId11"/>
    <p:sldId id="284" r:id="rId12"/>
    <p:sldId id="273" r:id="rId13"/>
    <p:sldId id="274" r:id="rId14"/>
    <p:sldId id="285" r:id="rId15"/>
    <p:sldId id="291" r:id="rId16"/>
    <p:sldId id="277" r:id="rId17"/>
    <p:sldId id="296" r:id="rId18"/>
    <p:sldId id="275" r:id="rId19"/>
    <p:sldId id="293" r:id="rId20"/>
    <p:sldId id="295" r:id="rId21"/>
    <p:sldId id="294" r:id="rId22"/>
    <p:sldId id="280" r:id="rId23"/>
  </p:sldIdLst>
  <p:sldSz cx="9144000" cy="5143500" type="screen16x9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547"/>
    <a:srgbClr val="AF272F"/>
    <a:srgbClr val="53565A"/>
    <a:srgbClr val="87189D"/>
    <a:srgbClr val="D50032"/>
    <a:srgbClr val="007B4B"/>
    <a:srgbClr val="DA372E"/>
    <a:srgbClr val="008950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F8F0A-99D0-4DC3-B18D-2226F3574329}" v="7" dt="2025-02-18T23:43:43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33" autoAdjust="0"/>
  </p:normalViewPr>
  <p:slideViewPr>
    <p:cSldViewPr snapToGrid="0" snapToObjects="1">
      <p:cViewPr varScale="1">
        <p:scale>
          <a:sx n="94" d="100"/>
          <a:sy n="94" d="100"/>
        </p:scale>
        <p:origin x="46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24/02/2025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2015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16849"/>
            <a:ext cx="7199313" cy="809625"/>
          </a:xfrm>
        </p:spPr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9814"/>
            <a:ext cx="8243888" cy="386572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261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MSIPCMContentMarking" descr="{&quot;HashCode&quot;:904758361,&quot;Placement&quot;:&quot;Footer&quot;,&quot;Top&quot;:382.448425,&quot;Left&quot;:323.117157,&quot;SlideWidth&quot;:720,&quot;SlideHeight&quot;:405}">
            <a:extLst>
              <a:ext uri="{FF2B5EF4-FFF2-40B4-BE49-F238E27FC236}">
                <a16:creationId xmlns:a16="http://schemas.microsoft.com/office/drawing/2014/main" id="{76712CD4-F58D-438E-BC1E-240E73B8014B}"/>
              </a:ext>
            </a:extLst>
          </p:cNvPr>
          <p:cNvSpPr txBox="1"/>
          <p:nvPr userDrawn="1"/>
        </p:nvSpPr>
        <p:spPr>
          <a:xfrm>
            <a:off x="4103588" y="48570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v.vic.gov.au/responsibilities/state-emergency-management-plan-sub-plans/semp-health-emergencies-sub-plan" TargetMode="Externa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916522"/>
            <a:ext cx="7427382" cy="1417807"/>
          </a:xfrm>
        </p:spPr>
        <p:txBody>
          <a:bodyPr/>
          <a:lstStyle/>
          <a:p>
            <a:br>
              <a:rPr lang="en-AU" sz="2800" dirty="0">
                <a:latin typeface="VIC" panose="00000500000000000000" pitchFamily="2" charset="0"/>
              </a:rPr>
            </a:br>
            <a:r>
              <a:rPr lang="en-AU" sz="2800" dirty="0">
                <a:latin typeface="VIC" panose="00000500000000000000" pitchFamily="2" charset="0"/>
              </a:rPr>
              <a:t>RACGP Webinar</a:t>
            </a:r>
            <a:r>
              <a:rPr lang="en-AU" sz="2400" dirty="0">
                <a:latin typeface="VIC"/>
                <a:ea typeface="ＭＳ Ｐゴシック"/>
              </a:rPr>
              <a:t> </a:t>
            </a:r>
            <a:br>
              <a:rPr lang="en-A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dirty="0">
                <a:latin typeface="VIC"/>
                <a:ea typeface="ＭＳ Ｐゴシック"/>
              </a:rPr>
              <a:t>Presentation Emergency Management</a:t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2409825"/>
            <a:ext cx="4220261" cy="9715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1600" dirty="0">
                <a:latin typeface="VIC" panose="00000500000000000000" pitchFamily="2" charset="0"/>
              </a:rPr>
              <a:t>Jason Helps 					   Coordinator Emergency Management Sector Operations Readiness &amp; Response Department of Health </a:t>
            </a:r>
          </a:p>
          <a:p>
            <a:endParaRPr lang="en-A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9FC7F3-CB23-47AE-852C-F65E4C44AFE1}"/>
              </a:ext>
            </a:extLst>
          </p:cNvPr>
          <p:cNvSpPr txBox="1">
            <a:spLocks/>
          </p:cNvSpPr>
          <p:nvPr/>
        </p:nvSpPr>
        <p:spPr bwMode="auto">
          <a:xfrm>
            <a:off x="540000" y="3532367"/>
            <a:ext cx="2536575" cy="25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chemeClr val="tx1"/>
                </a:solidFill>
              </a:rPr>
              <a:t>OFFICIAL</a:t>
            </a:r>
            <a:r>
              <a:rPr lang="en-AU" sz="1200" dirty="0"/>
              <a:t> 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1357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3755-8D8D-BBAF-7165-07422CD4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Engagement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3C28-A350-7512-69E7-E49E51A7F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" y="1147202"/>
            <a:ext cx="8243888" cy="3641098"/>
          </a:xfrm>
        </p:spPr>
        <p:txBody>
          <a:bodyPr/>
          <a:lstStyle/>
          <a:p>
            <a:r>
              <a:rPr lang="en-AU" sz="1200" dirty="0">
                <a:latin typeface="VIC-Regular"/>
                <a:ea typeface="+mn-lt"/>
                <a:cs typeface="+mn-lt"/>
              </a:rPr>
              <a:t>Current activities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b="0" dirty="0">
                <a:solidFill>
                  <a:schemeClr val="tx1"/>
                </a:solidFill>
                <a:latin typeface="VIC-Regular"/>
                <a:ea typeface="ＭＳ Ｐゴシック"/>
                <a:cs typeface="+mn-cs"/>
              </a:rPr>
              <a:t>In November of 2023 PHN appointed a lead project staff member to work with the department to redesign and reengage the quarterly meeting structure, to better understand the agreement and the role of PHN in emergency response.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b="0" dirty="0">
                <a:solidFill>
                  <a:schemeClr val="tx1"/>
                </a:solidFill>
                <a:latin typeface="VIC-Regular"/>
                <a:ea typeface="ＭＳ Ｐゴシック"/>
                <a:cs typeface="+mn-cs"/>
              </a:rPr>
              <a:t>VTPHNA’s - Emergency and Disaster Management across Victoria and Tasmania working group was established on the 1</a:t>
            </a:r>
            <a:r>
              <a:rPr lang="en-AU" sz="1100" b="0" baseline="30000" dirty="0">
                <a:solidFill>
                  <a:schemeClr val="tx1"/>
                </a:solidFill>
                <a:latin typeface="VIC-Regular"/>
                <a:ea typeface="ＭＳ Ｐゴシック"/>
                <a:cs typeface="+mn-cs"/>
              </a:rPr>
              <a:t>st</a:t>
            </a:r>
            <a:r>
              <a:rPr lang="en-AU" sz="1100" b="0" dirty="0">
                <a:solidFill>
                  <a:schemeClr val="tx1"/>
                </a:solidFill>
                <a:latin typeface="VIC-Regular"/>
                <a:ea typeface="ＭＳ Ｐゴシック"/>
                <a:cs typeface="+mn-cs"/>
              </a:rPr>
              <a:t> of December with representatives from PHN and department in attendance.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b="0" dirty="0">
                <a:solidFill>
                  <a:schemeClr val="tx1"/>
                </a:solidFill>
                <a:latin typeface="VIC-Regular"/>
                <a:ea typeface="ＭＳ Ｐゴシック"/>
                <a:cs typeface="+mn-cs"/>
              </a:rPr>
              <a:t>October 2023 the department provided the VTPHNA’s a seasonal outlook briefing and detailed overview of the regional emergency management structure virtually from within the Regional Control Centre.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b="0" dirty="0">
                <a:solidFill>
                  <a:schemeClr val="tx1"/>
                </a:solidFill>
                <a:latin typeface="VIC-Regular"/>
                <a:ea typeface="ＭＳ Ｐゴシック"/>
                <a:cs typeface="+mn-cs"/>
              </a:rPr>
              <a:t>Regional DH teams presented at several General Practice dinners on seasonal preparedness and the importance of the volunteer list.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b="0" dirty="0">
                <a:solidFill>
                  <a:schemeClr val="tx1"/>
                </a:solidFill>
                <a:latin typeface="VIC-Regular"/>
                <a:ea typeface="ＭＳ Ｐゴシック"/>
                <a:cs typeface="+mn-cs"/>
              </a:rPr>
              <a:t>December 2023/Jan2024 jointly produced an on-call factsheet outlining  PHN and DH contact details for emergencies.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b="0" dirty="0">
                <a:solidFill>
                  <a:schemeClr val="tx1"/>
                </a:solidFill>
                <a:latin typeface="VIC-Regular"/>
                <a:ea typeface="ＭＳ Ｐゴシック"/>
                <a:cs typeface="+mn-cs"/>
              </a:rPr>
              <a:t>Preparedness forums  for the 2024/2025 high risk season were conducted in November 2024.</a:t>
            </a:r>
          </a:p>
        </p:txBody>
      </p:sp>
    </p:spTree>
    <p:extLst>
      <p:ext uri="{BB962C8B-B14F-4D97-AF65-F5344CB8AC3E}">
        <p14:creationId xmlns:p14="http://schemas.microsoft.com/office/powerpoint/2010/main" val="9199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87" y="837380"/>
            <a:ext cx="7185336" cy="1417807"/>
          </a:xfrm>
        </p:spPr>
        <p:txBody>
          <a:bodyPr/>
          <a:lstStyle/>
          <a:p>
            <a:r>
              <a:rPr lang="en-AU" sz="2400" dirty="0">
                <a:latin typeface="VIC" panose="00000500000000000000" pitchFamily="2" charset="0"/>
              </a:rPr>
              <a:t>Primary Health During Emergencies </a:t>
            </a:r>
            <a:br>
              <a:rPr lang="en-AU" sz="2400" dirty="0">
                <a:latin typeface="VIC" panose="00000500000000000000" pitchFamily="2" charset="0"/>
              </a:rPr>
            </a:br>
            <a:endParaRPr lang="en-AU" sz="2400" dirty="0">
              <a:latin typeface="VIC" panose="00000500000000000000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9FC7F3-CB23-47AE-852C-F65E4C44AFE1}"/>
              </a:ext>
            </a:extLst>
          </p:cNvPr>
          <p:cNvSpPr txBox="1">
            <a:spLocks/>
          </p:cNvSpPr>
          <p:nvPr/>
        </p:nvSpPr>
        <p:spPr bwMode="auto">
          <a:xfrm>
            <a:off x="540000" y="3267070"/>
            <a:ext cx="2536575" cy="25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chemeClr val="tx1"/>
                </a:solidFill>
              </a:rPr>
              <a:t>OFFICIAL</a:t>
            </a:r>
            <a:r>
              <a:rPr lang="en-AU" sz="1200" dirty="0"/>
              <a:t> 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8478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8D9E-6F5C-39AE-AD9F-80A609458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State &amp; Regional Health Coordination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B37F9-D581-8CC9-2F41-B1B57A8424C6}"/>
              </a:ext>
            </a:extLst>
          </p:cNvPr>
          <p:cNvSpPr txBox="1"/>
          <p:nvPr/>
        </p:nvSpPr>
        <p:spPr>
          <a:xfrm>
            <a:off x="682388" y="1419367"/>
            <a:ext cx="776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VIC" panose="00000500000000000000" pitchFamily="2" charset="0"/>
              </a:rPr>
              <a:t>The department coordinates health response depending on the response required, including,</a:t>
            </a:r>
          </a:p>
          <a:p>
            <a:endParaRPr lang="en-AU" sz="1400" dirty="0">
              <a:latin typeface="VIC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VIC" panose="00000500000000000000" pitchFamily="2" charset="0"/>
              </a:rPr>
              <a:t>Emergency advice, warnings and communication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VIC" panose="00000500000000000000" pitchFamily="2" charset="0"/>
              </a:rPr>
              <a:t>CHO 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VIC" panose="00000500000000000000" pitchFamily="2" charset="0"/>
              </a:rPr>
              <a:t>Public Health sector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VIC" panose="00000500000000000000" pitchFamily="2" charset="0"/>
              </a:rPr>
              <a:t>Enhanced AV response and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VIC" panose="00000500000000000000" pitchFamily="2" charset="0"/>
              </a:rPr>
              <a:t>Enhanced Hospital response and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>
                <a:latin typeface="VIC" panose="00000500000000000000" pitchFamily="2" charset="0"/>
              </a:rPr>
              <a:t>AusMat</a:t>
            </a:r>
            <a:r>
              <a:rPr lang="en-AU" sz="1400" dirty="0">
                <a:latin typeface="VIC" panose="00000500000000000000" pitchFamily="2" charset="0"/>
              </a:rPr>
              <a:t> &amp; VMAT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VIC" panose="00000500000000000000" pitchFamily="2" charset="0"/>
              </a:rPr>
              <a:t>FEMO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VIC" panose="00000500000000000000" pitchFamily="2" charset="0"/>
              </a:rPr>
              <a:t>Field Primary Care Clinics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VIC" panose="00000500000000000000" pitchFamily="2" charset="0"/>
              </a:rPr>
              <a:t>Relief centre services </a:t>
            </a:r>
          </a:p>
        </p:txBody>
      </p:sp>
    </p:spTree>
    <p:extLst>
      <p:ext uri="{BB962C8B-B14F-4D97-AF65-F5344CB8AC3E}">
        <p14:creationId xmlns:p14="http://schemas.microsoft.com/office/powerpoint/2010/main" val="71048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644A-E912-546C-A51C-F041D6FD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Primary Care Clinics – Activation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CF4BE-57E4-0FF0-B829-AFB5273C7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latin typeface="VIC-Regular"/>
                <a:ea typeface="+mn-lt"/>
                <a:cs typeface="+mn-lt"/>
              </a:rPr>
              <a:t>The clinics are established to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VIC-Regular"/>
              <a:ea typeface="+mn-lt"/>
              <a:cs typeface="+mn-lt"/>
            </a:endParaRPr>
          </a:p>
          <a:p>
            <a:pPr marL="171450" lvl="2" indent="-171450" defTabSz="914400" eaLnBrk="0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latin typeface="VIC-Regular"/>
                <a:ea typeface="ＭＳ Ｐゴシック"/>
              </a:rPr>
              <a:t>Ensure appropriate and timely access to primary health care support for people affected by emergencies.</a:t>
            </a:r>
            <a:endParaRPr lang="en-US" sz="1200" dirty="0">
              <a:latin typeface="VIC-Regular"/>
              <a:ea typeface="ＭＳ Ｐゴシック"/>
            </a:endParaRPr>
          </a:p>
          <a:p>
            <a:pPr marL="171450" lvl="2" indent="-171450" defTabSz="914400" eaLnBrk="0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latin typeface="VIC-Regular"/>
                <a:ea typeface="ＭＳ Ｐゴシック"/>
              </a:rPr>
              <a:t>Provide access to primary health care close to where people affected by an emergency are congregating. </a:t>
            </a:r>
            <a:endParaRPr lang="en-US" sz="1200" dirty="0">
              <a:latin typeface="VIC-Regular"/>
              <a:ea typeface="ＭＳ Ｐゴシック"/>
            </a:endParaRPr>
          </a:p>
          <a:p>
            <a:pPr marL="171450" lvl="2" indent="-171450" defTabSz="914400" eaLnBrk="0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latin typeface="VIC-Regular"/>
                <a:ea typeface="ＭＳ Ｐゴシック"/>
              </a:rPr>
              <a:t>Support existing primary care services that may still be operating in the affected area but may be overwhelmed by demand.  </a:t>
            </a:r>
          </a:p>
          <a:p>
            <a:pPr marL="0" lvl="2" indent="0" defTabSz="914400" eaLnBrk="0" hangingPunct="0">
              <a:spcAft>
                <a:spcPct val="0"/>
              </a:spcAft>
              <a:buNone/>
            </a:pPr>
            <a:endParaRPr lang="en-US" sz="1200" dirty="0">
              <a:solidFill>
                <a:srgbClr val="C5511A"/>
              </a:solidFill>
              <a:latin typeface="VIC-Regular"/>
              <a:ea typeface="+mn-lt"/>
              <a:cs typeface="+mn-lt"/>
            </a:endParaRPr>
          </a:p>
          <a:p>
            <a:pPr marL="0" lvl="2" indent="0" defTabSz="914400" eaLnBrk="0" hangingPunct="0">
              <a:spcAft>
                <a:spcPct val="0"/>
              </a:spcAft>
              <a:buNone/>
            </a:pPr>
            <a:r>
              <a:rPr lang="en-US" sz="1200" b="1" dirty="0">
                <a:solidFill>
                  <a:srgbClr val="201547"/>
                </a:solidFill>
                <a:latin typeface="VIC-Regular"/>
                <a:ea typeface="+mn-lt"/>
                <a:cs typeface="+mn-lt"/>
              </a:rPr>
              <a:t>Key activation triggers for a field primary care clinic</a:t>
            </a:r>
          </a:p>
          <a:p>
            <a:pPr marL="0" lvl="2" indent="0" defTabSz="914400" eaLnBrk="0" hangingPunct="0">
              <a:spcAft>
                <a:spcPct val="0"/>
              </a:spcAft>
              <a:buNone/>
            </a:pPr>
            <a:endParaRPr lang="en-US" sz="1200" b="1" dirty="0">
              <a:solidFill>
                <a:srgbClr val="201547"/>
              </a:solidFill>
              <a:latin typeface="VIC-Regular"/>
              <a:ea typeface="+mn-lt"/>
              <a:cs typeface="+mn-lt"/>
            </a:endParaRPr>
          </a:p>
          <a:p>
            <a:pPr marL="171450" lvl="2" indent="-171450" defTabSz="914400" eaLnBrk="0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IC-Regular"/>
                <a:ea typeface="ＭＳ Ｐゴシック"/>
              </a:rPr>
              <a:t>Usual access to primary health care is limited or non-existent. </a:t>
            </a:r>
          </a:p>
          <a:p>
            <a:pPr marL="171450" lvl="2" indent="-171450" defTabSz="914400" eaLnBrk="0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IC-Regular"/>
                <a:ea typeface="ＭＳ Ｐゴシック"/>
              </a:rPr>
              <a:t>Neighboring general practices’ and community health services’ capacity is already at a maximum, or indications are that capacity is expected to be exceeded in the near future. </a:t>
            </a:r>
          </a:p>
          <a:p>
            <a:pPr marL="171450" lvl="2" indent="-171450" defTabSz="914400" eaLnBrk="0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IC-Regular"/>
                <a:ea typeface="ＭＳ Ｐゴシック"/>
              </a:rPr>
              <a:t>Transportation or road access is difficult, and clients are unable to access neighboring services. </a:t>
            </a:r>
          </a:p>
          <a:p>
            <a:pPr marL="171450" lvl="2" indent="-171450" defTabSz="914400" eaLnBrk="0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IC-Regular"/>
                <a:ea typeface="ＭＳ Ｐゴシック"/>
              </a:rPr>
              <a:t>The affected community is highly </a:t>
            </a:r>
            <a:r>
              <a:rPr lang="en-US" sz="1200" dirty="0" err="1">
                <a:latin typeface="VIC-Regular"/>
                <a:ea typeface="ＭＳ Ｐゴシック"/>
              </a:rPr>
              <a:t>traumatised</a:t>
            </a:r>
            <a:r>
              <a:rPr lang="en-US" sz="1200" dirty="0">
                <a:latin typeface="VIC-Regular"/>
                <a:ea typeface="ＭＳ Ｐゴシック"/>
              </a:rPr>
              <a:t> or considered to be at a greater risk of harm if movement from the local environment occurred. </a:t>
            </a:r>
          </a:p>
          <a:p>
            <a:pPr marL="0" lvl="2" indent="0" algn="ctr" defTabSz="914400" eaLnBrk="0" hangingPunct="0">
              <a:spcAft>
                <a:spcPct val="0"/>
              </a:spcAft>
              <a:buNone/>
            </a:pPr>
            <a:endParaRPr lang="en-AU" sz="1000" b="0" dirty="0">
              <a:solidFill>
                <a:schemeClr val="tx1"/>
              </a:solidFill>
              <a:latin typeface="VIC-Regular"/>
              <a:ea typeface="ＭＳ Ｐゴシック" pitchFamily="34" charset="-128"/>
              <a:cs typeface="+mn-cs"/>
            </a:endParaRPr>
          </a:p>
          <a:p>
            <a:pPr marL="0" lvl="2" indent="0" algn="ctr" defTabSz="914400" eaLnBrk="0" hangingPunct="0">
              <a:spcAft>
                <a:spcPct val="0"/>
              </a:spcAft>
              <a:buNone/>
            </a:pPr>
            <a:endParaRPr lang="en-AU" sz="1000" dirty="0">
              <a:latin typeface="VIC-Regular"/>
              <a:ea typeface="ＭＳ Ｐゴシック" pitchFamily="34" charset="-128"/>
            </a:endParaRPr>
          </a:p>
          <a:p>
            <a:pPr marL="0" lvl="2" indent="0" algn="ctr" defTabSz="914400" eaLnBrk="0" hangingPunct="0">
              <a:spcAft>
                <a:spcPct val="0"/>
              </a:spcAft>
              <a:buNone/>
            </a:pPr>
            <a:endParaRPr lang="en-AU" sz="1000" b="0" dirty="0">
              <a:solidFill>
                <a:schemeClr val="tx1"/>
              </a:solidFill>
              <a:latin typeface="VIC-Regular"/>
              <a:ea typeface="ＭＳ Ｐゴシック" pitchFamily="34" charset="-128"/>
              <a:cs typeface="+mn-cs"/>
            </a:endParaRPr>
          </a:p>
          <a:p>
            <a:pPr marL="0" lvl="2" indent="0" algn="ctr" defTabSz="914400" eaLnBrk="0" hangingPunct="0">
              <a:spcAft>
                <a:spcPct val="0"/>
              </a:spcAft>
              <a:buNone/>
            </a:pPr>
            <a:endParaRPr lang="en-AU" sz="1000" dirty="0">
              <a:latin typeface="VIC-Regular"/>
              <a:ea typeface="ＭＳ Ｐゴシック" pitchFamily="34" charset="-128"/>
            </a:endParaRPr>
          </a:p>
          <a:p>
            <a:pPr marL="0" lvl="2" indent="0" algn="ctr" defTabSz="914400" eaLnBrk="0" hangingPunct="0">
              <a:spcAft>
                <a:spcPct val="0"/>
              </a:spcAft>
              <a:buNone/>
            </a:pPr>
            <a:endParaRPr lang="en-AU" sz="1000" b="0" dirty="0">
              <a:solidFill>
                <a:schemeClr val="tx1"/>
              </a:solidFill>
              <a:latin typeface="VIC-Regular"/>
              <a:ea typeface="ＭＳ Ｐゴシック" pitchFamily="34" charset="-128"/>
              <a:cs typeface="+mn-cs"/>
            </a:endParaRPr>
          </a:p>
          <a:p>
            <a:pPr marL="0" lvl="2" indent="0" algn="ctr" defTabSz="914400" eaLnBrk="0" hangingPunct="0">
              <a:spcAft>
                <a:spcPct val="0"/>
              </a:spcAft>
              <a:buNone/>
            </a:pPr>
            <a:r>
              <a:rPr lang="en-AU" sz="1000" b="0" dirty="0">
                <a:solidFill>
                  <a:schemeClr val="tx1"/>
                </a:solidFill>
                <a:latin typeface="VIC-Regular"/>
                <a:ea typeface="ＭＳ Ｐゴシック" pitchFamily="34" charset="-128"/>
                <a:cs typeface="+mn-cs"/>
              </a:rPr>
              <a:t>Source - Field primary care clinic guidelines &lt;https://www.health.vic.gov.au/publications/field-primary-care-clinic-guidelines&gt;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738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D95D-4AE4-740F-77EF-16AF69DA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Response Levels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569530-AB66-45E8-DB74-8ED71ADC0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426" y="1339614"/>
            <a:ext cx="6706536" cy="3391373"/>
          </a:xfrm>
        </p:spPr>
      </p:pic>
    </p:spTree>
    <p:extLst>
      <p:ext uri="{BB962C8B-B14F-4D97-AF65-F5344CB8AC3E}">
        <p14:creationId xmlns:p14="http://schemas.microsoft.com/office/powerpoint/2010/main" val="64996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3E81-01C4-EF9C-4B0D-B1A93C32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Primary Health During Emergencies (State)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D007-9C77-7726-046B-76379670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463108"/>
          </a:xfrm>
        </p:spPr>
        <p:txBody>
          <a:bodyPr/>
          <a:lstStyle/>
          <a:p>
            <a:r>
              <a:rPr lang="en-US" sz="1800" b="0" dirty="0">
                <a:latin typeface="VIC" panose="00000500000000000000" pitchFamily="2" charset="0"/>
                <a:ea typeface="ＭＳ Ｐゴシック"/>
              </a:rPr>
              <a:t>Field Primacy Clinic – Shepperton October 2022 Floods </a:t>
            </a:r>
            <a:endParaRPr lang="en-US" sz="1800" b="0" dirty="0">
              <a:latin typeface="VIC" panose="00000500000000000000" pitchFamily="2" charset="0"/>
            </a:endParaRP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EE201-421D-3057-BF15-DCE5C6D8B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16" y="1850909"/>
            <a:ext cx="1800751" cy="241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white container with orange and white cones in a warehouse&#10;&#10;Description automatically generated">
            <a:extLst>
              <a:ext uri="{FF2B5EF4-FFF2-40B4-BE49-F238E27FC236}">
                <a16:creationId xmlns:a16="http://schemas.microsoft.com/office/drawing/2014/main" id="{EE26D9AD-66CB-B891-102B-8A78360B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104" y="1879953"/>
            <a:ext cx="1800751" cy="2385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3910E6-6998-AECF-97DA-75B711C2BB99}"/>
              </a:ext>
            </a:extLst>
          </p:cNvPr>
          <p:cNvSpPr txBox="1"/>
          <p:nvPr/>
        </p:nvSpPr>
        <p:spPr>
          <a:xfrm>
            <a:off x="539750" y="1613647"/>
            <a:ext cx="42541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2A2736"/>
                </a:solidFill>
                <a:latin typeface="VIC-Regular"/>
              </a:rPr>
              <a:t>Emergency Relief Centre</a:t>
            </a:r>
          </a:p>
          <a:p>
            <a:endParaRPr lang="en-AU" sz="1400" dirty="0">
              <a:solidFill>
                <a:srgbClr val="2A2736"/>
              </a:solidFill>
              <a:latin typeface="VIC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A2736"/>
                </a:solidFill>
                <a:latin typeface="VIC-Regular"/>
              </a:rPr>
              <a:t>Operated between Ambulance Victoria and General practice (GP’s and Nurses) from the volunteer list.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A2736"/>
                </a:solidFill>
                <a:latin typeface="VIC-Regular"/>
              </a:rPr>
              <a:t>General practice unable to open during to flood damage and access.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A2736"/>
                </a:solidFill>
                <a:latin typeface="VIC-Regular"/>
              </a:rPr>
              <a:t>Increase primary health presentation to emergency departments.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A2736"/>
                </a:solidFill>
                <a:latin typeface="VIC-Regular"/>
              </a:rPr>
              <a:t>Increased need for primary care due to exposure to water and cleanup.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A2736"/>
                </a:solidFill>
                <a:latin typeface="VIC-Regular"/>
              </a:rPr>
              <a:t>Community seeking information around prescriptions and medication.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5330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DC51-C98A-A193-5ED8-63B73ABE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Practice (Regional)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E00750-4549-7752-D4F8-84DD1D0ED9B3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39750" y="1214438"/>
            <a:ext cx="8243888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ea typeface="ＭＳ Ｐゴシック"/>
              </a:rPr>
              <a:t>Gippsland, South Metro &amp; East Metro February 2024 Severe Strom 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BE469-8631-372A-8CE6-190B869F4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4"/>
          <a:stretch/>
        </p:blipFill>
        <p:spPr>
          <a:xfrm>
            <a:off x="5704618" y="2164042"/>
            <a:ext cx="3018508" cy="1765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8EB3F6-9642-8AEB-93C1-971AB253DA04}"/>
              </a:ext>
            </a:extLst>
          </p:cNvPr>
          <p:cNvSpPr txBox="1"/>
          <p:nvPr/>
        </p:nvSpPr>
        <p:spPr>
          <a:xfrm>
            <a:off x="360362" y="2164042"/>
            <a:ext cx="5003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0" i="0" dirty="0">
                <a:solidFill>
                  <a:srgbClr val="2A2736"/>
                </a:solidFill>
                <a:effectLst/>
                <a:latin typeface="VIC-Regular"/>
              </a:rPr>
              <a:t>Mirboo North Medical Centre</a:t>
            </a:r>
          </a:p>
          <a:p>
            <a:pPr algn="l"/>
            <a:endParaRPr lang="en-AU" sz="1400" b="0" i="0" dirty="0">
              <a:solidFill>
                <a:srgbClr val="2A2736"/>
              </a:solidFill>
              <a:effectLst/>
              <a:latin typeface="VIC-Regular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rgbClr val="2A2736"/>
                </a:solidFill>
                <a:effectLst/>
                <a:latin typeface="VIC-Regular"/>
              </a:rPr>
              <a:t>The Mirboo North Medical Clinic worked closely with the Mental Health and Wellbeing Local based in Morwell to provide a physical location for the team to work out of. </a:t>
            </a:r>
          </a:p>
        </p:txBody>
      </p:sp>
    </p:spTree>
    <p:extLst>
      <p:ext uri="{BB962C8B-B14F-4D97-AF65-F5344CB8AC3E}">
        <p14:creationId xmlns:p14="http://schemas.microsoft.com/office/powerpoint/2010/main" val="139999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A35B-B01F-DE2C-F1EF-2AFA4A7A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PHN &amp; General Practice (Regional)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5BDC-7287-E2F6-A276-7BFE624B6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>
                <a:ea typeface="ＭＳ Ｐゴシック"/>
              </a:rPr>
              <a:t>Gippsland, South Metro &amp; East Metro February 2024 Severe Strom </a:t>
            </a:r>
            <a:endParaRPr lang="en-AU" sz="1800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2E63F-1899-DB90-412E-CD6691CC417C}"/>
              </a:ext>
            </a:extLst>
          </p:cNvPr>
          <p:cNvSpPr txBox="1"/>
          <p:nvPr/>
        </p:nvSpPr>
        <p:spPr>
          <a:xfrm>
            <a:off x="539750" y="1591808"/>
            <a:ext cx="54643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0" i="0" dirty="0">
                <a:solidFill>
                  <a:srgbClr val="2A2736"/>
                </a:solidFill>
                <a:effectLst/>
                <a:latin typeface="VIC-Regular"/>
              </a:rPr>
              <a:t>Emerald Medical Centre</a:t>
            </a:r>
          </a:p>
          <a:p>
            <a:pPr algn="l"/>
            <a:endParaRPr lang="en-AU" sz="1400" b="0" i="0" dirty="0">
              <a:solidFill>
                <a:srgbClr val="2A2736"/>
              </a:solidFill>
              <a:effectLst/>
              <a:latin typeface="VIC-Regular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A2736"/>
                </a:solidFill>
                <a:latin typeface="VIC-Regular"/>
              </a:rPr>
              <a:t>Regional Health Emergency Management team meeting chaired by Department worked with PHN to contact General Practices in the impacted areas.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A2736"/>
                </a:solidFill>
                <a:latin typeface="VIC-Regular"/>
              </a:rPr>
              <a:t>PHN notified department that the Emerald medical centre was a key source of intel regarding health impact to community and that they were impacted by power loss.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A2736"/>
                </a:solidFill>
                <a:latin typeface="VIC-Regular"/>
              </a:rPr>
              <a:t>The department listed the medical clinic for priority reconnection and facilitated the connection of the clinic to the town generator that was being installed.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A2736"/>
                </a:solidFill>
                <a:latin typeface="VIC-Regular"/>
              </a:rPr>
              <a:t>The clinic provided critical intel to the department regarding the health of the community and was able to remain operational once connected to the town generator system.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8187F-D5D8-5631-43C8-5667B1FA8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173" y="2299446"/>
            <a:ext cx="2620465" cy="1947024"/>
          </a:xfrm>
          <a:prstGeom prst="rect">
            <a:avLst/>
          </a:prstGeom>
          <a:ln>
            <a:solidFill>
              <a:srgbClr val="201547"/>
            </a:solidFill>
          </a:ln>
        </p:spPr>
      </p:pic>
    </p:spTree>
    <p:extLst>
      <p:ext uri="{BB962C8B-B14F-4D97-AF65-F5344CB8AC3E}">
        <p14:creationId xmlns:p14="http://schemas.microsoft.com/office/powerpoint/2010/main" val="2485533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A754-9601-E50C-DF76-7357536E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PHN &amp; Mental Health Support (Local)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0C80-5AB9-EDC3-A194-D3983EFC6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14438"/>
            <a:ext cx="7884832" cy="412656"/>
          </a:xfrm>
        </p:spPr>
        <p:txBody>
          <a:bodyPr/>
          <a:lstStyle/>
          <a:p>
            <a:r>
              <a:rPr lang="en-AU" dirty="0"/>
              <a:t>Grampians response Daylesford pub accident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447F-28CE-69DE-1CC8-1493FB39D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08" y="1717883"/>
            <a:ext cx="2125503" cy="3055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A57386-8EB3-F469-6BD3-E82239850262}"/>
              </a:ext>
            </a:extLst>
          </p:cNvPr>
          <p:cNvSpPr txBox="1"/>
          <p:nvPr/>
        </p:nvSpPr>
        <p:spPr>
          <a:xfrm>
            <a:off x="539750" y="1717460"/>
            <a:ext cx="54979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0" i="0" dirty="0">
                <a:solidFill>
                  <a:srgbClr val="2A2736"/>
                </a:solidFill>
                <a:effectLst/>
                <a:latin typeface="VIC-Regular"/>
              </a:rPr>
              <a:t>Primary Health Network &amp; Health Sector </a:t>
            </a:r>
          </a:p>
          <a:p>
            <a:pPr algn="l"/>
            <a:endParaRPr lang="en-AU" sz="1400" b="0" i="0" dirty="0">
              <a:solidFill>
                <a:srgbClr val="2A2736"/>
              </a:solidFill>
              <a:effectLst/>
              <a:latin typeface="VIC-Regular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A2736"/>
                </a:solidFill>
                <a:latin typeface="VIC-Regular"/>
              </a:rPr>
              <a:t>Car accident at Daylesford pub resulting in several fatalities.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2A2736"/>
                </a:solidFill>
                <a:latin typeface="VIC-Regular"/>
              </a:rPr>
              <a:t>Regional health coordination called incident management team meeting including the PHN, resulting in a  communications working group made up of PHN, Local health service, General Practice, department communication team.  The group produced a factsheet to support community and General Practice accessing mental health supports.  </a:t>
            </a:r>
          </a:p>
        </p:txBody>
      </p:sp>
    </p:spTree>
    <p:extLst>
      <p:ext uri="{BB962C8B-B14F-4D97-AF65-F5344CB8AC3E}">
        <p14:creationId xmlns:p14="http://schemas.microsoft.com/office/powerpoint/2010/main" val="1548943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3155-9345-DFB8-78A4-108E055F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VIC" panose="00000500000000000000" pitchFamily="2" charset="0"/>
              </a:rPr>
              <a:t>Conclusion of presentation </a:t>
            </a:r>
            <a:endParaRPr lang="en-AU" dirty="0">
              <a:latin typeface="VIC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29EF-C90B-E323-0B60-4D1D1CDC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AU" sz="2400" b="0" dirty="0">
              <a:solidFill>
                <a:schemeClr val="tx1"/>
              </a:solidFill>
              <a:effectLst/>
              <a:latin typeface="VIC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2400" b="0" dirty="0">
                <a:solidFill>
                  <a:schemeClr val="tx1"/>
                </a:solidFill>
                <a:effectLst/>
                <a:latin typeface="VIC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time today. </a:t>
            </a:r>
          </a:p>
          <a:p>
            <a:pPr algn="ctr"/>
            <a:r>
              <a:rPr lang="en-AU" sz="2400" b="0" dirty="0">
                <a:solidFill>
                  <a:schemeClr val="tx1"/>
                </a:solidFill>
                <a:latin typeface="VIC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Any questions? </a:t>
            </a:r>
            <a:endParaRPr lang="en-AU" sz="2400" b="0" dirty="0">
              <a:solidFill>
                <a:schemeClr val="tx1"/>
              </a:solidFill>
              <a:effectLst/>
              <a:latin typeface="VIC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018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66AF-3393-E188-2D0E-A89DB441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IC-Regular"/>
              </a:rPr>
              <a:t>Acknowledgment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D5EB6-94B2-1E48-6CB3-9C205B780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1212756"/>
          </a:xfrm>
        </p:spPr>
        <p:txBody>
          <a:bodyPr/>
          <a:lstStyle/>
          <a:p>
            <a:pPr algn="ctr"/>
            <a:r>
              <a:rPr lang="en-AU" sz="1600" b="0" i="1" dirty="0">
                <a:solidFill>
                  <a:schemeClr val="tx1"/>
                </a:solidFill>
                <a:latin typeface="VIC-Regular"/>
                <a:ea typeface="ＭＳ Ｐゴシック" pitchFamily="34" charset="-128"/>
                <a:cs typeface="+mn-cs"/>
              </a:rPr>
              <a:t>I would like to begin by acknowledging the Traditional Custodians of the land on which we meet today and pay my respects to their Elders past and present. </a:t>
            </a:r>
            <a:r>
              <a:rPr lang="en-AU" sz="2400" b="0" i="1" dirty="0">
                <a:solidFill>
                  <a:schemeClr val="tx1"/>
                </a:solidFill>
                <a:latin typeface="VIC-Regular"/>
                <a:ea typeface="ＭＳ Ｐゴシック" pitchFamily="34" charset="-128"/>
                <a:cs typeface="+mn-cs"/>
              </a:rPr>
              <a:t> </a:t>
            </a:r>
          </a:p>
          <a:p>
            <a:endParaRPr lang="en-AU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ED1D2E5C-90D3-E33E-2E15-08B0F9D4E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76" y="4047411"/>
            <a:ext cx="1219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D120D0C-4D89-9689-E267-1739397C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40" y="4047409"/>
            <a:ext cx="1460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3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87" y="837380"/>
            <a:ext cx="7185336" cy="1417807"/>
          </a:xfrm>
        </p:spPr>
        <p:txBody>
          <a:bodyPr/>
          <a:lstStyle/>
          <a:p>
            <a:r>
              <a:rPr lang="en-AU" sz="2400" dirty="0">
                <a:latin typeface="VIC" panose="00000500000000000000" pitchFamily="2" charset="0"/>
              </a:rPr>
              <a:t>Emergency Management Arrangements </a:t>
            </a:r>
            <a:br>
              <a:rPr lang="en-AU" sz="2400" dirty="0">
                <a:latin typeface="VIC" panose="00000500000000000000" pitchFamily="2" charset="0"/>
              </a:rPr>
            </a:br>
            <a:endParaRPr lang="en-AU" sz="2400" dirty="0">
              <a:latin typeface="VIC" panose="00000500000000000000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9FC7F3-CB23-47AE-852C-F65E4C44AFE1}"/>
              </a:ext>
            </a:extLst>
          </p:cNvPr>
          <p:cNvSpPr txBox="1">
            <a:spLocks/>
          </p:cNvSpPr>
          <p:nvPr/>
        </p:nvSpPr>
        <p:spPr bwMode="auto">
          <a:xfrm>
            <a:off x="540000" y="3267070"/>
            <a:ext cx="2536575" cy="25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chemeClr val="tx1"/>
                </a:solidFill>
              </a:rPr>
              <a:t>OFFICIAL</a:t>
            </a:r>
            <a:r>
              <a:rPr lang="en-AU" sz="1200" dirty="0"/>
              <a:t> 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5912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DCC19-CEBC-EDAF-C72F-6A891CA8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Role of Department of Health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12C7F9-71CA-CBE1-AC97-47625C258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121483"/>
              </p:ext>
            </p:extLst>
          </p:nvPr>
        </p:nvGraphicFramePr>
        <p:xfrm>
          <a:off x="259001" y="1068221"/>
          <a:ext cx="862599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99">
                  <a:extLst>
                    <a:ext uri="{9D8B030D-6E8A-4147-A177-3AD203B41FA5}">
                      <a16:colId xmlns:a16="http://schemas.microsoft.com/office/drawing/2014/main" val="4194724223"/>
                    </a:ext>
                  </a:extLst>
                </a:gridCol>
                <a:gridCol w="4312999">
                  <a:extLst>
                    <a:ext uri="{9D8B030D-6E8A-4147-A177-3AD203B41FA5}">
                      <a16:colId xmlns:a16="http://schemas.microsoft.com/office/drawing/2014/main" val="2071507831"/>
                    </a:ext>
                  </a:extLst>
                </a:gridCol>
              </a:tblGrid>
              <a:tr h="32286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DH is the </a:t>
                      </a:r>
                      <a:r>
                        <a:rPr lang="en-AU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Control Agency </a:t>
                      </a:r>
                      <a:r>
                        <a:rPr lang="en-AU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for: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DH is the </a:t>
                      </a:r>
                      <a:r>
                        <a:rPr lang="en-AU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Support Agency </a:t>
                      </a:r>
                      <a:r>
                        <a:rPr lang="en-AU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for: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1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latin typeface="VIC" panose="00000500000000000000" pitchFamily="2" charset="0"/>
                        </a:rPr>
                        <a:t>Incidents involving biological releases</a:t>
                      </a:r>
                    </a:p>
                    <a:p>
                      <a:r>
                        <a:rPr lang="en-AU" sz="1400" dirty="0">
                          <a:latin typeface="VIC" panose="00000500000000000000" pitchFamily="2" charset="0"/>
                        </a:rPr>
                        <a:t>       and radioactive materials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latin typeface="VIC" panose="00000500000000000000" pitchFamily="2" charset="0"/>
                        </a:rPr>
                        <a:t>Human disease and food / drinking water contamination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latin typeface="VIC" panose="00000500000000000000" pitchFamily="2" charset="0"/>
                        </a:rPr>
                        <a:t>All emergencies with health risks or</a:t>
                      </a:r>
                    </a:p>
                    <a:p>
                      <a:r>
                        <a:rPr lang="en-AU" sz="1400" dirty="0">
                          <a:latin typeface="VIC" panose="00000500000000000000" pitchFamily="2" charset="0"/>
                        </a:rPr>
                        <a:t>      consequences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latin typeface="VIC" panose="00000500000000000000" pitchFamily="2" charset="0"/>
                        </a:rPr>
                        <a:t>Significant risks to the health system that</a:t>
                      </a:r>
                    </a:p>
                    <a:p>
                      <a:r>
                        <a:rPr lang="en-AU" sz="1400" dirty="0">
                          <a:latin typeface="VIC" panose="00000500000000000000" pitchFamily="2" charset="0"/>
                        </a:rPr>
                        <a:t>       impact the system’s ability to deliver</a:t>
                      </a:r>
                    </a:p>
                    <a:p>
                      <a:r>
                        <a:rPr lang="en-AU" sz="1400" dirty="0">
                          <a:latin typeface="VIC" panose="00000500000000000000" pitchFamily="2" charset="0"/>
                        </a:rPr>
                        <a:t>       healthcare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42530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716D57B-A0AF-C687-BDE4-672AA1965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02" y="2592221"/>
            <a:ext cx="8625998" cy="24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6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4242C-3EF2-80B4-C3DC-556784473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864D-3A07-1978-9D13-9A6B4B88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Role of Department of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9998-8D87-EEB1-A5F5-DBF27199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1800" dirty="0">
                <a:latin typeface="VIC-Regular"/>
                <a:ea typeface="+mn-lt"/>
                <a:cs typeface="+mn-lt"/>
              </a:rPr>
              <a:t>Department of Health objectives</a:t>
            </a:r>
          </a:p>
          <a:p>
            <a:pPr marL="342900" lvl="0" indent="-342900">
              <a:lnSpc>
                <a:spcPts val="1400"/>
              </a:lnSpc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AU" sz="1400" b="0" dirty="0">
                <a:solidFill>
                  <a:schemeClr val="tx1"/>
                </a:solidFill>
                <a:effectLst/>
                <a:latin typeface="VIC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Maximise health outcomes by providing treatment in a safe, timely and coordinated manner</a:t>
            </a:r>
          </a:p>
          <a:p>
            <a:pPr marL="342900" lvl="0" indent="-342900">
              <a:lnSpc>
                <a:spcPts val="1400"/>
              </a:lnSpc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AU" sz="1400" b="0" dirty="0">
                <a:solidFill>
                  <a:schemeClr val="tx1"/>
                </a:solidFill>
                <a:effectLst/>
                <a:latin typeface="VIC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Minimise impacts on the health system</a:t>
            </a:r>
          </a:p>
          <a:p>
            <a:pPr marL="342900" lvl="0" indent="-342900">
              <a:lnSpc>
                <a:spcPts val="1400"/>
              </a:lnSpc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AU" sz="1400" b="0" dirty="0">
                <a:solidFill>
                  <a:schemeClr val="tx1"/>
                </a:solidFill>
                <a:effectLst/>
                <a:latin typeface="VIC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Provide timely, tailored, and relevant health information and warnings to the community, to assist community members with making informed decisions about their safety</a:t>
            </a:r>
          </a:p>
          <a:p>
            <a:pPr marL="342900" lvl="0" indent="-342900">
              <a:lnSpc>
                <a:spcPts val="1400"/>
              </a:lnSpc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AU" sz="1400" b="0" dirty="0">
                <a:solidFill>
                  <a:schemeClr val="tx1"/>
                </a:solidFill>
                <a:effectLst/>
                <a:latin typeface="VIC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Ensure clarity on roles, responsibilities, escalation and communication channels to enable an effective and efficient health emergency response, particularly for the health system</a:t>
            </a:r>
          </a:p>
          <a:p>
            <a:pPr marL="342900" lvl="0" indent="-342900">
              <a:lnSpc>
                <a:spcPts val="1400"/>
              </a:lnSpc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AU" sz="1400" b="0" dirty="0">
                <a:solidFill>
                  <a:schemeClr val="tx1"/>
                </a:solidFill>
                <a:effectLst/>
                <a:latin typeface="VIC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Identify and protect health sector critical infrastructure, assets and services that support community resilience</a:t>
            </a:r>
          </a:p>
          <a:p>
            <a:pPr marL="342900" lvl="0" indent="-342900">
              <a:lnSpc>
                <a:spcPts val="1400"/>
              </a:lnSpc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AU" sz="1400" b="0" dirty="0">
                <a:solidFill>
                  <a:schemeClr val="tx1"/>
                </a:solidFill>
                <a:effectLst/>
                <a:latin typeface="VIC" panose="00000500000000000000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Strengthen accountability for managing and mitigating risks associated with health emergencies.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479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0EC2-9AFD-D6A6-72C6-4054A633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State Emergency Management Plans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6D7578-D252-1D39-EA4A-737768BF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31" y="1214438"/>
            <a:ext cx="8517507" cy="3641098"/>
          </a:xfrm>
        </p:spPr>
        <p:txBody>
          <a:bodyPr/>
          <a:lstStyle/>
          <a:p>
            <a:pPr algn="ctr"/>
            <a:r>
              <a:rPr lang="en-AU" sz="1800" b="1" i="0" u="none" strike="noStrike" baseline="0" dirty="0">
                <a:solidFill>
                  <a:srgbClr val="000000"/>
                </a:solidFill>
                <a:latin typeface="VIC" panose="00000500000000000000" pitchFamily="2" charset="0"/>
              </a:rPr>
              <a:t>State Emergency Management Plan (SEMP) </a:t>
            </a:r>
          </a:p>
          <a:p>
            <a:pPr algn="ctr"/>
            <a:r>
              <a:rPr lang="en-AU" dirty="0"/>
              <a:t>	</a:t>
            </a:r>
            <a:r>
              <a:rPr lang="en-AU" sz="1600" dirty="0">
                <a:solidFill>
                  <a:srgbClr val="FF0000"/>
                </a:solidFill>
              </a:rPr>
              <a:t>Sub Plans</a:t>
            </a:r>
          </a:p>
          <a:p>
            <a:pPr algn="ctr"/>
            <a:endParaRPr lang="en-AU" sz="1600" dirty="0">
              <a:solidFill>
                <a:srgbClr val="FF0000"/>
              </a:solidFill>
            </a:endParaRPr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9871E3-4784-3CCD-AF9E-8A33BC495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2" y="2133577"/>
            <a:ext cx="1849790" cy="2555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F27DA-D31E-52C1-729D-7B5FD64E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949" y="2133576"/>
            <a:ext cx="1849790" cy="2555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83018C-9F40-F743-59B4-499C57AA7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24" y="2133577"/>
            <a:ext cx="1802289" cy="25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2DBD-FB5A-6BA6-FCF9-C7B0C965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Response Arrangements -  Health Emergency Subplan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81724-0557-F86B-4E9A-6C8B3DD62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20" y="1484990"/>
            <a:ext cx="2060192" cy="2908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C7B80F-69C0-4A35-CEBB-8CA7CF13FBE6}"/>
              </a:ext>
            </a:extLst>
          </p:cNvPr>
          <p:cNvSpPr txBox="1"/>
          <p:nvPr/>
        </p:nvSpPr>
        <p:spPr>
          <a:xfrm>
            <a:off x="539751" y="4535521"/>
            <a:ext cx="8390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latin typeface="VIC" panose="00000500000000000000" pitchFamily="2" charset="0"/>
              </a:rPr>
              <a:t>Health Emergency Sub Plan </a:t>
            </a:r>
            <a:r>
              <a:rPr lang="en-AU" sz="1000" dirty="0">
                <a:latin typeface="VIC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https://www.emv.vic.gov.au/responsibilities/state-emergency-management-plan-sub-plans/semp-health-emergencies-sub-plan</a:t>
            </a:r>
            <a:r>
              <a:rPr lang="en-AU" sz="1000" dirty="0">
                <a:latin typeface="VIC" panose="00000500000000000000" pitchFamily="2" charset="0"/>
              </a:rPr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61608B-F741-D5E7-F3E6-A53E0AAB5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24888" y="1431720"/>
            <a:ext cx="4775309" cy="29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3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87" y="837380"/>
            <a:ext cx="7185336" cy="1417807"/>
          </a:xfrm>
        </p:spPr>
        <p:txBody>
          <a:bodyPr/>
          <a:lstStyle/>
          <a:p>
            <a:r>
              <a:rPr lang="en-AU" sz="2400" dirty="0">
                <a:latin typeface="VIC" panose="00000500000000000000" pitchFamily="2" charset="0"/>
              </a:rPr>
              <a:t>How the department Coordinates across the Health Sector  </a:t>
            </a:r>
            <a:br>
              <a:rPr lang="en-AU" sz="2400" dirty="0">
                <a:latin typeface="VIC" panose="00000500000000000000" pitchFamily="2" charset="0"/>
              </a:rPr>
            </a:br>
            <a:endParaRPr lang="en-AU" sz="2400" dirty="0">
              <a:latin typeface="VIC" panose="00000500000000000000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9FC7F3-CB23-47AE-852C-F65E4C44AFE1}"/>
              </a:ext>
            </a:extLst>
          </p:cNvPr>
          <p:cNvSpPr txBox="1">
            <a:spLocks/>
          </p:cNvSpPr>
          <p:nvPr/>
        </p:nvSpPr>
        <p:spPr bwMode="auto">
          <a:xfrm>
            <a:off x="540000" y="3267070"/>
            <a:ext cx="2536575" cy="25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chemeClr val="tx1"/>
                </a:solidFill>
              </a:rPr>
              <a:t>OFFICIAL</a:t>
            </a:r>
            <a:r>
              <a:rPr lang="en-AU" sz="1200" dirty="0"/>
              <a:t> 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8298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2DFA-5833-5FA8-C54B-DFD97A79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Coordination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D7084-0B40-2EBA-AF50-98F039C1A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z="1200" dirty="0">
                <a:latin typeface="VIC-Regular"/>
                <a:ea typeface="+mn-lt"/>
                <a:cs typeface="+mn-lt"/>
              </a:rPr>
              <a:t>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i="0" u="none" strike="noStrike" baseline="0" dirty="0">
                <a:solidFill>
                  <a:srgbClr val="000000"/>
                </a:solidFill>
                <a:latin typeface="VIC" panose="00000500000000000000" pitchFamily="2" charset="0"/>
              </a:rPr>
              <a:t>Emergency Warning Alert System (EWAS)   - </a:t>
            </a:r>
            <a:r>
              <a:rPr lang="en-AU" sz="1400" b="0" i="0" u="none" strike="noStrike" baseline="0" dirty="0">
                <a:solidFill>
                  <a:srgbClr val="0070C0"/>
                </a:solidFill>
                <a:latin typeface="VIC" panose="00000500000000000000" pitchFamily="2" charset="0"/>
              </a:rPr>
              <a:t>https://www.health.vic.gov.au/subscribe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rgbClr val="000000"/>
                </a:solidFill>
                <a:latin typeface="VIC" panose="00000500000000000000" pitchFamily="2" charset="0"/>
              </a:rPr>
              <a:t>First Wave Notifications</a:t>
            </a:r>
            <a:endParaRPr lang="en-AU" sz="1400" b="0" i="0" u="none" strike="noStrike" baseline="0" dirty="0">
              <a:solidFill>
                <a:srgbClr val="000000"/>
              </a:solidFill>
              <a:latin typeface="VIC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i="0" u="none" strike="noStrike" baseline="0" dirty="0" err="1">
                <a:solidFill>
                  <a:srgbClr val="000000"/>
                </a:solidFill>
                <a:latin typeface="VIC" panose="00000500000000000000" pitchFamily="2" charset="0"/>
              </a:rPr>
              <a:t>SynSurv</a:t>
            </a:r>
            <a:r>
              <a:rPr lang="en-AU" sz="1400" b="0" i="0" u="none" strike="noStrike" baseline="0" dirty="0">
                <a:solidFill>
                  <a:srgbClr val="000000"/>
                </a:solidFill>
                <a:latin typeface="VIC" panose="000005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i="0" u="none" strike="noStrike" baseline="0" dirty="0">
                <a:solidFill>
                  <a:srgbClr val="000000"/>
                </a:solidFill>
                <a:latin typeface="VIC" panose="00000500000000000000" pitchFamily="2" charset="0"/>
              </a:rPr>
              <a:t>State and Regional Health Emergency Management Team meetings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rgbClr val="000000"/>
                </a:solidFill>
                <a:latin typeface="VIC" panose="00000500000000000000" pitchFamily="2" charset="0"/>
              </a:rPr>
              <a:t>Direct PHN engagement</a:t>
            </a:r>
            <a:endParaRPr lang="en-AU" sz="1400" b="0" i="0" u="none" strike="noStrike" baseline="0" dirty="0">
              <a:solidFill>
                <a:srgbClr val="000000"/>
              </a:solidFill>
              <a:latin typeface="VIC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i="0" u="none" strike="noStrike" baseline="0" dirty="0">
                <a:solidFill>
                  <a:srgbClr val="000000"/>
                </a:solidFill>
                <a:latin typeface="VIC" panose="00000500000000000000" pitchFamily="2" charset="0"/>
              </a:rPr>
              <a:t>Emergency Management Information Technology System (EMITs)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A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0506087"/>
      </p:ext>
    </p:extLst>
  </p:cSld>
  <p:clrMapOvr>
    <a:masterClrMapping/>
  </p:clrMapOvr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" id="{312240A0-3964-F146-A3AA-9400C51E8E33}" vid="{E9F1A43C-0529-7049-8811-9078062534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7db093-26fa-4a4d-b7ba-a7de4e106676">
      <Terms xmlns="http://schemas.microsoft.com/office/infopath/2007/PartnerControls"/>
    </lcf76f155ced4ddcb4097134ff3c332f>
    <TaxCatchAll xmlns="63a6e35b-1a0d-4b26-8059-9d7fbfec19c3" xsi:nil="true"/>
    <_dlc_DocId xmlns="63a6e35b-1a0d-4b26-8059-9d7fbfec19c3">EDEYZVM3SA3E-416886924-145115</_dlc_DocId>
    <_dlc_DocIdUrl xmlns="63a6e35b-1a0d-4b26-8059-9d7fbfec19c3">
      <Url>https://onegp.sharepoint.com/sites/doclib/_layouts/15/DocIdRedir.aspx?ID=EDEYZVM3SA3E-416886924-145115</Url>
      <Description>EDEYZVM3SA3E-416886924-145115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8" ma:contentTypeDescription="Create a new document." ma:contentTypeScope="" ma:versionID="cd8ea36b63a09e8335b4ccdf1f518bd2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7898274908ccb72689da0167e716f950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06F2D58-C46C-4E36-9B6C-3FC8193109EF}">
  <ds:schemaRefs>
    <ds:schemaRef ds:uri="http://schemas.microsoft.com/office/2006/metadata/properties"/>
    <ds:schemaRef ds:uri="http://schemas.microsoft.com/office/infopath/2007/PartnerControls"/>
    <ds:schemaRef ds:uri="30fdcf0f-d743-4a41-abf8-88418c74a9f2"/>
    <ds:schemaRef ds:uri="c494aaa4-d300-4359-bd81-aa9df2e4b565"/>
  </ds:schemaRefs>
</ds:datastoreItem>
</file>

<file path=customXml/itemProps2.xml><?xml version="1.0" encoding="utf-8"?>
<ds:datastoreItem xmlns:ds="http://schemas.openxmlformats.org/officeDocument/2006/customXml" ds:itemID="{02D04012-D83F-4D61-AA5D-AD8990FEADA2}"/>
</file>

<file path=customXml/itemProps3.xml><?xml version="1.0" encoding="utf-8"?>
<ds:datastoreItem xmlns:ds="http://schemas.openxmlformats.org/officeDocument/2006/customXml" ds:itemID="{FB3E5C5F-432B-4795-BB1D-EA6BD28322D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685BF4E-21B1-468F-86D5-F4576EA28623}"/>
</file>

<file path=docProps/app.xml><?xml version="1.0" encoding="utf-8"?>
<Properties xmlns="http://schemas.openxmlformats.org/officeDocument/2006/extended-properties" xmlns:vt="http://schemas.openxmlformats.org/officeDocument/2006/docPropsVTypes">
  <Template>DH navy 16x9 presentation</Template>
  <TotalTime>2091</TotalTime>
  <Words>1058</Words>
  <Application>Microsoft Office PowerPoint</Application>
  <PresentationFormat>On-screen Show (16:9)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Arial Black</vt:lpstr>
      <vt:lpstr>Calibri</vt:lpstr>
      <vt:lpstr>VIC</vt:lpstr>
      <vt:lpstr>VIC-Regular</vt:lpstr>
      <vt:lpstr>Body</vt:lpstr>
      <vt:lpstr> RACGP Webinar  Presentation Emergency Management </vt:lpstr>
      <vt:lpstr>Acknowledgment</vt:lpstr>
      <vt:lpstr>Emergency Management Arrangements  </vt:lpstr>
      <vt:lpstr>Role of Department of Health </vt:lpstr>
      <vt:lpstr>Role of Department of Health </vt:lpstr>
      <vt:lpstr>State Emergency Management Plans </vt:lpstr>
      <vt:lpstr>Response Arrangements -  Health Emergency Subplan</vt:lpstr>
      <vt:lpstr>How the department Coordinates across the Health Sector   </vt:lpstr>
      <vt:lpstr>Coordination  </vt:lpstr>
      <vt:lpstr>Engagement Activities </vt:lpstr>
      <vt:lpstr>Primary Health During Emergencies  </vt:lpstr>
      <vt:lpstr>State &amp; Regional Health Coordination </vt:lpstr>
      <vt:lpstr>Field Primary Care Clinics – Activation </vt:lpstr>
      <vt:lpstr>Response Levels</vt:lpstr>
      <vt:lpstr>Primary Health During Emergencies (State) </vt:lpstr>
      <vt:lpstr>General Practice (Regional)</vt:lpstr>
      <vt:lpstr>PHN &amp; General Practice (Regional) </vt:lpstr>
      <vt:lpstr>PHN &amp; Mental Health Support (Local) </vt:lpstr>
      <vt:lpstr>Conclusion of presentation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Practice Advisory Group  Presentation Emergency Management</dc:title>
  <dc:subject/>
  <dc:creator>Ellen Brown (Health)</dc:creator>
  <cp:keywords/>
  <dc:description/>
  <cp:lastModifiedBy>Jenny Van Riel (Health)</cp:lastModifiedBy>
  <cp:revision>10</cp:revision>
  <dcterms:created xsi:type="dcterms:W3CDTF">2024-08-15T00:18:28Z</dcterms:created>
  <dcterms:modified xsi:type="dcterms:W3CDTF">2025-02-24T04:52:58Z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v5 160322021</vt:lpwstr>
  </property>
  <property fmtid="{D5CDD505-2E9C-101B-9397-08002B2CF9AE}" pid="4" name="ContentTypeId">
    <vt:lpwstr>0x010100B134EC1B70594941AAB0EE9491458F55</vt:lpwstr>
  </property>
  <property fmtid="{D5CDD505-2E9C-101B-9397-08002B2CF9AE}" pid="5" name="MediaServiceImageTags">
    <vt:lpwstr/>
  </property>
  <property fmtid="{D5CDD505-2E9C-101B-9397-08002B2CF9AE}" pid="6" name="MSIP_Label_43e64453-338c-4f93-8a4d-0039a0a41f2a_Enabled">
    <vt:lpwstr>true</vt:lpwstr>
  </property>
  <property fmtid="{D5CDD505-2E9C-101B-9397-08002B2CF9AE}" pid="7" name="MSIP_Label_43e64453-338c-4f93-8a4d-0039a0a41f2a_SetDate">
    <vt:lpwstr>2025-02-24T04:52:58Z</vt:lpwstr>
  </property>
  <property fmtid="{D5CDD505-2E9C-101B-9397-08002B2CF9AE}" pid="8" name="MSIP_Label_43e64453-338c-4f93-8a4d-0039a0a41f2a_Method">
    <vt:lpwstr>Privileged</vt:lpwstr>
  </property>
  <property fmtid="{D5CDD505-2E9C-101B-9397-08002B2CF9AE}" pid="9" name="MSIP_Label_43e64453-338c-4f93-8a4d-0039a0a41f2a_Name">
    <vt:lpwstr>43e64453-338c-4f93-8a4d-0039a0a41f2a</vt:lpwstr>
  </property>
  <property fmtid="{D5CDD505-2E9C-101B-9397-08002B2CF9AE}" pid="10" name="MSIP_Label_43e64453-338c-4f93-8a4d-0039a0a41f2a_SiteId">
    <vt:lpwstr>c0e0601f-0fac-449c-9c88-a104c4eb9f28</vt:lpwstr>
  </property>
  <property fmtid="{D5CDD505-2E9C-101B-9397-08002B2CF9AE}" pid="11" name="MSIP_Label_43e64453-338c-4f93-8a4d-0039a0a41f2a_ActionId">
    <vt:lpwstr>b77b6482-0768-4bbd-baaf-b749ba098910</vt:lpwstr>
  </property>
  <property fmtid="{D5CDD505-2E9C-101B-9397-08002B2CF9AE}" pid="12" name="MSIP_Label_43e64453-338c-4f93-8a4d-0039a0a41f2a_ContentBits">
    <vt:lpwstr>2</vt:lpwstr>
  </property>
  <property fmtid="{D5CDD505-2E9C-101B-9397-08002B2CF9AE}" pid="13" name="_dlc_DocIdItemGuid">
    <vt:lpwstr>a5198bcf-45a0-4b42-9259-ccf51b457a9a</vt:lpwstr>
  </property>
</Properties>
</file>