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72" r:id="rId5"/>
    <p:sldId id="273" r:id="rId6"/>
    <p:sldId id="322" r:id="rId7"/>
    <p:sldId id="319" r:id="rId8"/>
    <p:sldId id="321" r:id="rId9"/>
    <p:sldId id="267" r:id="rId10"/>
    <p:sldId id="316" r:id="rId11"/>
    <p:sldId id="297" r:id="rId12"/>
    <p:sldId id="299" r:id="rId13"/>
    <p:sldId id="274" r:id="rId14"/>
    <p:sldId id="328" r:id="rId15"/>
    <p:sldId id="302" r:id="rId16"/>
    <p:sldId id="303" r:id="rId17"/>
    <p:sldId id="318" r:id="rId18"/>
    <p:sldId id="326" r:id="rId19"/>
    <p:sldId id="325" r:id="rId20"/>
    <p:sldId id="310" r:id="rId21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97FD61-E6CB-AFA8-B432-55667EB46C21}" name="Helen O'Brien (Health)" initials="HO" userId="S::helen.o'brien@health.vic.gov.au::acbefc44-3527-4f5b-bddd-34b4a679e7f3" providerId="AD"/>
  <p188:author id="{EF38B988-0B62-005E-C495-E9D4138B544E}" name="Liz Bennett (Health)" initials="L(" userId="S::liz.bennett@health.vic.gov.au::fe7c2333-4e61-41cd-90ab-5174bc5e1e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201547"/>
    <a:srgbClr val="AF272F"/>
    <a:srgbClr val="87189D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36F15-4F1D-4C13-8BD8-710DBE3AB974}" v="10" dt="2025-02-25T23:44:49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789" autoAdjust="0"/>
  </p:normalViewPr>
  <p:slideViewPr>
    <p:cSldViewPr snapToGrid="0">
      <p:cViewPr varScale="1">
        <p:scale>
          <a:sx n="94" d="100"/>
          <a:sy n="94" d="100"/>
        </p:scale>
        <p:origin x="209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O'Brien (Health)" userId="acbefc44-3527-4f5b-bddd-34b4a679e7f3" providerId="ADAL" clId="{A7A36F15-4F1D-4C13-8BD8-710DBE3AB974}"/>
    <pc:docChg chg="custSel delSld modSld">
      <pc:chgData name="Helen O'Brien (Health)" userId="acbefc44-3527-4f5b-bddd-34b4a679e7f3" providerId="ADAL" clId="{A7A36F15-4F1D-4C13-8BD8-710DBE3AB974}" dt="2025-02-25T23:45:04.061" v="45" actId="1076"/>
      <pc:docMkLst>
        <pc:docMk/>
      </pc:docMkLst>
      <pc:sldChg chg="modNotesTx">
        <pc:chgData name="Helen O'Brien (Health)" userId="acbefc44-3527-4f5b-bddd-34b4a679e7f3" providerId="ADAL" clId="{A7A36F15-4F1D-4C13-8BD8-710DBE3AB974}" dt="2025-02-25T23:13:22.884" v="1" actId="20577"/>
        <pc:sldMkLst>
          <pc:docMk/>
          <pc:sldMk cId="717167805" sldId="273"/>
        </pc:sldMkLst>
      </pc:sldChg>
      <pc:sldChg chg="modNotesTx">
        <pc:chgData name="Helen O'Brien (Health)" userId="acbefc44-3527-4f5b-bddd-34b4a679e7f3" providerId="ADAL" clId="{A7A36F15-4F1D-4C13-8BD8-710DBE3AB974}" dt="2025-02-25T23:13:55.315" v="5" actId="20577"/>
        <pc:sldMkLst>
          <pc:docMk/>
          <pc:sldMk cId="1623887235" sldId="274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3732912665" sldId="275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1357567791" sldId="277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440546982" sldId="278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2296566387" sldId="279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1730988332" sldId="296"/>
        </pc:sldMkLst>
      </pc:sldChg>
      <pc:sldChg chg="modNotesTx">
        <pc:chgData name="Helen O'Brien (Health)" userId="acbefc44-3527-4f5b-bddd-34b4a679e7f3" providerId="ADAL" clId="{A7A36F15-4F1D-4C13-8BD8-710DBE3AB974}" dt="2025-02-25T23:13:43.164" v="3" actId="20577"/>
        <pc:sldMkLst>
          <pc:docMk/>
          <pc:sldMk cId="4004366602" sldId="297"/>
        </pc:sldMkLst>
      </pc:sldChg>
      <pc:sldChg chg="addSp delSp modSp mod modNotesTx">
        <pc:chgData name="Helen O'Brien (Health)" userId="acbefc44-3527-4f5b-bddd-34b4a679e7f3" providerId="ADAL" clId="{A7A36F15-4F1D-4C13-8BD8-710DBE3AB974}" dt="2025-02-25T23:45:04.061" v="45" actId="1076"/>
        <pc:sldMkLst>
          <pc:docMk/>
          <pc:sldMk cId="471218932" sldId="299"/>
        </pc:sldMkLst>
        <pc:spChg chg="del mod">
          <ac:chgData name="Helen O'Brien (Health)" userId="acbefc44-3527-4f5b-bddd-34b4a679e7f3" providerId="ADAL" clId="{A7A36F15-4F1D-4C13-8BD8-710DBE3AB974}" dt="2025-02-25T23:44:02.073" v="33" actId="478"/>
          <ac:spMkLst>
            <pc:docMk/>
            <pc:sldMk cId="471218932" sldId="299"/>
            <ac:spMk id="3" creationId="{1CA7AC19-B6B3-0E05-45B6-9B6AD77F620F}"/>
          </ac:spMkLst>
        </pc:spChg>
        <pc:picChg chg="mod ord">
          <ac:chgData name="Helen O'Brien (Health)" userId="acbefc44-3527-4f5b-bddd-34b4a679e7f3" providerId="ADAL" clId="{A7A36F15-4F1D-4C13-8BD8-710DBE3AB974}" dt="2025-02-25T23:45:04.061" v="45" actId="1076"/>
          <ac:picMkLst>
            <pc:docMk/>
            <pc:sldMk cId="471218932" sldId="299"/>
            <ac:picMk id="6" creationId="{279E7E7A-C7CD-98CD-D235-23A81B19A741}"/>
          </ac:picMkLst>
        </pc:picChg>
        <pc:picChg chg="mod">
          <ac:chgData name="Helen O'Brien (Health)" userId="acbefc44-3527-4f5b-bddd-34b4a679e7f3" providerId="ADAL" clId="{A7A36F15-4F1D-4C13-8BD8-710DBE3AB974}" dt="2025-02-25T23:44:14.901" v="37" actId="14100"/>
          <ac:picMkLst>
            <pc:docMk/>
            <pc:sldMk cId="471218932" sldId="299"/>
            <ac:picMk id="9" creationId="{15B09CF6-5FC7-CB94-B83A-7369186124C5}"/>
          </ac:picMkLst>
        </pc:picChg>
        <pc:picChg chg="add mod">
          <ac:chgData name="Helen O'Brien (Health)" userId="acbefc44-3527-4f5b-bddd-34b4a679e7f3" providerId="ADAL" clId="{A7A36F15-4F1D-4C13-8BD8-710DBE3AB974}" dt="2025-02-25T23:44:49.292" v="44" actId="1076"/>
          <ac:picMkLst>
            <pc:docMk/>
            <pc:sldMk cId="471218932" sldId="299"/>
            <ac:picMk id="1026" creationId="{A25E704B-D460-C9ED-4F81-CFE5E556E6F6}"/>
          </ac:picMkLst>
        </pc:picChg>
      </pc:sldChg>
      <pc:sldChg chg="modNotesTx">
        <pc:chgData name="Helen O'Brien (Health)" userId="acbefc44-3527-4f5b-bddd-34b4a679e7f3" providerId="ADAL" clId="{A7A36F15-4F1D-4C13-8BD8-710DBE3AB974}" dt="2025-02-25T23:14:23.254" v="7" actId="20577"/>
        <pc:sldMkLst>
          <pc:docMk/>
          <pc:sldMk cId="3576101087" sldId="302"/>
        </pc:sldMkLst>
      </pc:sldChg>
      <pc:sldChg chg="modSp mod modNotesTx">
        <pc:chgData name="Helen O'Brien (Health)" userId="acbefc44-3527-4f5b-bddd-34b4a679e7f3" providerId="ADAL" clId="{A7A36F15-4F1D-4C13-8BD8-710DBE3AB974}" dt="2025-02-25T23:15:32.624" v="18" actId="20577"/>
        <pc:sldMkLst>
          <pc:docMk/>
          <pc:sldMk cId="3182647008" sldId="303"/>
        </pc:sldMkLst>
        <pc:spChg chg="mod">
          <ac:chgData name="Helen O'Brien (Health)" userId="acbefc44-3527-4f5b-bddd-34b4a679e7f3" providerId="ADAL" clId="{A7A36F15-4F1D-4C13-8BD8-710DBE3AB974}" dt="2025-02-25T23:15:32.624" v="18" actId="20577"/>
          <ac:spMkLst>
            <pc:docMk/>
            <pc:sldMk cId="3182647008" sldId="303"/>
            <ac:spMk id="9" creationId="{9EE191A4-BB40-D106-872A-95660D1C2DC6}"/>
          </ac:spMkLst>
        </pc:spChg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2082253694" sldId="307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2214591961" sldId="312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708898335" sldId="313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3082255125" sldId="314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4208848480" sldId="315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510889694" sldId="317"/>
        </pc:sldMkLst>
      </pc:sldChg>
      <pc:sldChg chg="modNotesTx">
        <pc:chgData name="Helen O'Brien (Health)" userId="acbefc44-3527-4f5b-bddd-34b4a679e7f3" providerId="ADAL" clId="{A7A36F15-4F1D-4C13-8BD8-710DBE3AB974}" dt="2025-02-25T23:13:25.954" v="2" actId="20577"/>
        <pc:sldMkLst>
          <pc:docMk/>
          <pc:sldMk cId="1434211034" sldId="322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58085178" sldId="323"/>
        </pc:sldMkLst>
      </pc:sldChg>
      <pc:sldChg chg="del">
        <pc:chgData name="Helen O'Brien (Health)" userId="acbefc44-3527-4f5b-bddd-34b4a679e7f3" providerId="ADAL" clId="{A7A36F15-4F1D-4C13-8BD8-710DBE3AB974}" dt="2025-02-25T23:12:38.516" v="0" actId="47"/>
        <pc:sldMkLst>
          <pc:docMk/>
          <pc:sldMk cId="1887838468" sldId="324"/>
        </pc:sldMkLst>
      </pc:sldChg>
      <pc:sldChg chg="modNotesTx">
        <pc:chgData name="Helen O'Brien (Health)" userId="acbefc44-3527-4f5b-bddd-34b4a679e7f3" providerId="ADAL" clId="{A7A36F15-4F1D-4C13-8BD8-710DBE3AB974}" dt="2025-02-25T23:14:05.202" v="6" actId="20577"/>
        <pc:sldMkLst>
          <pc:docMk/>
          <pc:sldMk cId="3357029834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26/02/2025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29023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6446-AC8F-A499-B88B-ED57A8B5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EF96C-B77F-8A1F-7715-C5904A440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8D48C-2EAF-D7A9-14F2-1DBF0869C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b="0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DE80-66DE-3DF3-915C-B9AE54D37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34533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453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40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29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Also there are a number of fixed sites operating where vaccination is completely free for the patient, running at accessible times. Thorne Harbour Health have been running a Saturday walk-in clinic at their Abbotsford site, and this week Your Community Health have opened another free vaccine walk-in clinic at their Northcote site. See our website and partner organisation websites for the latest on fixed site free vaccine access.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2251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Also new THH video ‘Could it be mpox?’ for clinicians – will circulate after.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007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3AE26-F1A5-1EA3-DC00-022EDDD7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9B770-15B5-5411-32A1-E0F5C9EE7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0B46C-5AD1-DABA-BB6E-293740A5F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1E3D6-A24F-B5B6-C0F1-7393D6B9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100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F3F00-DB93-A927-726B-858ACFC52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08D0A-7D8B-0ABE-3377-CC363527D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7F0F6-882D-E200-8790-FD146F01C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https://forms.office.com/Pages/DesignPageV2.aspx?origin=RevampFRE&amp;subpage=design&amp;id=H2DgwKwPnESciKEExOufKDMjfP5hTs1BkKtRdLxeHqBUQ1haUTRESEszMkNUSUZaNTMzTUpLUjJEVC4u&amp;branchingelementid=rec4f629ee9c44544a03485723517d5c4&amp;analysis=false&amp;topview=Presentation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679DC-EF2A-2B16-CB9E-24757E5D4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330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6A231-844F-D4E7-EB59-55FE9E97B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BBF14-BADA-CFFA-2CF3-97624B205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E15AE-3B46-458B-59DE-B0D828E42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https://forms.office.com/Pages/DesignPageV2.aspx?origin=RevampFRE&amp;subpage=design&amp;id=H2DgwKwPnESciKEExOufKDMjfP5hTs1BkKtRdLxeHqBUQ1haUTRESEszMkNUSUZaNTMzTUpLUjJEVC4u&amp;branchingelementid=rec4f629ee9c44544a03485723517d5c4&amp;analysis=false&amp;topview=Presentation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8CE4-59E5-C487-4653-06DF2B687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96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reference: 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935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854B4-BD1E-0FBB-D4F8-623BF12E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88A50-5077-FDF4-EF5D-317E67479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AC013-44FD-6B0A-E2BC-42C8ABB4E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Image reference: https://dermnetnz.org/topics/mpox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14D1-9C73-7270-8D1C-CE4263E8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654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931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/>
              <a:t>In 2024, Australia recorded 1,412 mpox cases, while in 2025, as of February 20, there have been 99 cases nationwide.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557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751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health.vic.gov.au/mpox-immunisation-provide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vic.gov.au/infectious-diseases/mpox-monkeypo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Mpox in Victoria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7689600" cy="971551"/>
          </a:xfrm>
        </p:spPr>
        <p:txBody>
          <a:bodyPr/>
          <a:lstStyle/>
          <a:p>
            <a:r>
              <a:rPr lang="en-AU" sz="1100">
                <a:ea typeface="ＭＳ Ｐゴシック"/>
              </a:rPr>
              <a:t>RACGP, 27</a:t>
            </a:r>
            <a:r>
              <a:rPr lang="en-AU" sz="1100">
                <a:solidFill>
                  <a:srgbClr val="FF0000"/>
                </a:solidFill>
                <a:ea typeface="ＭＳ Ｐゴシック"/>
              </a:rPr>
              <a:t> </a:t>
            </a:r>
            <a:r>
              <a:rPr lang="en-AU" sz="1100">
                <a:ea typeface="ＭＳ Ｐゴシック"/>
              </a:rPr>
              <a:t>February 2025</a:t>
            </a:r>
          </a:p>
          <a:p>
            <a:r>
              <a:rPr lang="en-AU" sz="1100">
                <a:ea typeface="ＭＳ Ｐゴシック"/>
              </a:rPr>
              <a:t>Dr Helen O’Brien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>
                <a:ea typeface="ＭＳ Ｐゴシック"/>
              </a:rPr>
              <a:t>Senior Medical Adviser (Communicable Diseases)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>
                <a:ea typeface="ＭＳ Ｐゴシック"/>
              </a:rPr>
              <a:t>Office of the Chief Health Officer, Victorian Department of Health</a:t>
            </a:r>
            <a:endParaRPr lang="en-AU" sz="110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39999" y="3393277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chemeClr val="tx1"/>
                </a:solidFill>
              </a:rPr>
              <a:t>OFFICIAL</a:t>
            </a:r>
            <a:r>
              <a:rPr lang="en-AU" sz="1200"/>
              <a:t> </a:t>
            </a:r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57FD-F980-BC29-7521-924BFD94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Mpox in Victoria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D9D3-37EF-B066-8232-2EC8A98EB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152294"/>
            <a:ext cx="8435572" cy="809625"/>
          </a:xfrm>
        </p:spPr>
        <p:txBody>
          <a:bodyPr/>
          <a:lstStyle/>
          <a:p>
            <a:r>
              <a:rPr lang="en-AU" sz="2000" b="0">
                <a:ea typeface="ＭＳ Ｐゴシック"/>
              </a:rPr>
              <a:t>Between 14 Apr 2024 and 15 Feb 2025, 543 cases have been notified statewide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576F4-046A-0CBF-6377-15277EF9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66" y="1810260"/>
            <a:ext cx="6868868" cy="302281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2388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49A83-E513-CC64-7E4A-D7AAD3B48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B9D3-DF72-851B-D47E-F7E0F43E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321710" cy="809625"/>
          </a:xfrm>
        </p:spPr>
        <p:txBody>
          <a:bodyPr/>
          <a:lstStyle/>
          <a:p>
            <a:r>
              <a:rPr lang="en-AU" dirty="0"/>
              <a:t>Mpox outbreak in Victoria, 2024–25: </a:t>
            </a:r>
            <a:br>
              <a:rPr lang="en-AU" dirty="0"/>
            </a:br>
            <a:r>
              <a:rPr lang="en-AU" dirty="0"/>
              <a:t>Acquisition and Demographics (n=543 cases)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31B3-B0F1-AD3D-C082-9EFC0D6607BD}"/>
              </a:ext>
            </a:extLst>
          </p:cNvPr>
          <p:cNvSpPr txBox="1">
            <a:spLocks/>
          </p:cNvSpPr>
          <p:nvPr/>
        </p:nvSpPr>
        <p:spPr bwMode="auto">
          <a:xfrm>
            <a:off x="539750" y="1116905"/>
            <a:ext cx="8243888" cy="6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b="0" dirty="0"/>
              <a:t>99% male, mostly identify as GBMSM, median age 36 yrs.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b="0" dirty="0"/>
              <a:t>90% report MSM contact. 19 reports (3%) of M-F or F-M transmission. 6 female cases (1%).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b="0" dirty="0"/>
              <a:t>Attendance at sex-on-premises venues, participating in group sex, or attending GBMSM-focused, sex-positive events: 33%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b="0" dirty="0"/>
              <a:t>Hospital admissions: 54 (10%), including two ICU admissions to date. ED attendances: 46 (8%).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b="0" dirty="0"/>
              <a:t>PLHIV: 22%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400" b="0" dirty="0"/>
              <a:t>On </a:t>
            </a:r>
            <a:r>
              <a:rPr lang="en-AU" sz="1400" b="0" dirty="0" err="1"/>
              <a:t>PrEP</a:t>
            </a:r>
            <a:r>
              <a:rPr lang="en-AU" sz="1400" b="0" dirty="0"/>
              <a:t> (of HIV –</a:t>
            </a:r>
            <a:r>
              <a:rPr lang="en-AU" sz="1400" b="0" dirty="0" err="1"/>
              <a:t>ve</a:t>
            </a:r>
            <a:r>
              <a:rPr lang="en-AU" sz="1400" b="0" dirty="0"/>
              <a:t>): 61%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400" b="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10D57DC-2F25-DA97-0B93-CF38388AF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480844"/>
              </p:ext>
            </p:extLst>
          </p:nvPr>
        </p:nvGraphicFramePr>
        <p:xfrm>
          <a:off x="4373775" y="2925313"/>
          <a:ext cx="3276182" cy="176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473">
                  <a:extLst>
                    <a:ext uri="{9D8B030D-6E8A-4147-A177-3AD203B41FA5}">
                      <a16:colId xmlns:a16="http://schemas.microsoft.com/office/drawing/2014/main" val="3401265836"/>
                    </a:ext>
                  </a:extLst>
                </a:gridCol>
                <a:gridCol w="1114709">
                  <a:extLst>
                    <a:ext uri="{9D8B030D-6E8A-4147-A177-3AD203B41FA5}">
                      <a16:colId xmlns:a16="http://schemas.microsoft.com/office/drawing/2014/main" val="421916990"/>
                    </a:ext>
                  </a:extLst>
                </a:gridCol>
              </a:tblGrid>
              <a:tr h="353833">
                <a:tc>
                  <a:txBody>
                    <a:bodyPr/>
                    <a:lstStyle/>
                    <a:p>
                      <a:r>
                        <a:rPr lang="en-AU" sz="1200" dirty="0"/>
                        <a:t>Vaccination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Number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80484"/>
                  </a:ext>
                </a:extLst>
              </a:tr>
              <a:tr h="353833">
                <a:tc>
                  <a:txBody>
                    <a:bodyPr/>
                    <a:lstStyle/>
                    <a:p>
                      <a:r>
                        <a:rPr lang="en-AU" sz="1200"/>
                        <a:t>Fully vaccinated (2 doses)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214 (39%)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641633"/>
                  </a:ext>
                </a:extLst>
              </a:tr>
              <a:tr h="353833">
                <a:tc>
                  <a:txBody>
                    <a:bodyPr/>
                    <a:lstStyle/>
                    <a:p>
                      <a:r>
                        <a:rPr lang="en-AU" sz="1200"/>
                        <a:t>Partially vaccinated (1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100 (18%)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23856"/>
                  </a:ext>
                </a:extLst>
              </a:tr>
              <a:tr h="353833">
                <a:tc>
                  <a:txBody>
                    <a:bodyPr/>
                    <a:lstStyle/>
                    <a:p>
                      <a:r>
                        <a:rPr lang="en-AU" sz="1200"/>
                        <a:t>Not vaccinated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210 (39%)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56267"/>
                  </a:ext>
                </a:extLst>
              </a:tr>
              <a:tr h="353833">
                <a:tc>
                  <a:txBody>
                    <a:bodyPr/>
                    <a:lstStyle/>
                    <a:p>
                      <a:r>
                        <a:rPr lang="en-AU" sz="120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19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1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0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2437-6C27-E611-3955-87ACF58E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20" y="139883"/>
            <a:ext cx="7199313" cy="8096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AU" sz="2400" b="0">
                <a:latin typeface="+mj-lt"/>
                <a:ea typeface="ＭＳ Ｐゴシック"/>
              </a:rPr>
              <a:t>In Victoria, the mpox vaccine is available free-of-charge for eligible people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9B347-96FB-BD8A-0D97-2DFBCCD1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15" y="1484283"/>
            <a:ext cx="2574393" cy="36548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endParaRPr lang="en-AU" sz="1200" b="0">
              <a:solidFill>
                <a:schemeClr val="tx1">
                  <a:lumMod val="85000"/>
                  <a:lumOff val="15000"/>
                </a:schemeClr>
              </a:solidFill>
              <a:ea typeface="ＭＳ Ｐゴシック"/>
            </a:endParaRPr>
          </a:p>
          <a:p>
            <a:pPr marL="251460" indent="-25146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b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/>
              </a:rPr>
              <a:t>2 doses JYNNEOS® vaccine, at least 28 days apart (SC)</a:t>
            </a:r>
          </a:p>
          <a:p>
            <a:pPr marL="251460" indent="-25146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b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/>
              </a:rPr>
              <a:t>Requires </a:t>
            </a:r>
            <a:r>
              <a:rPr lang="en-AU" sz="1200" b="0" u="sng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/>
              </a:rPr>
              <a:t>14 days</a:t>
            </a:r>
            <a:r>
              <a:rPr lang="en-AU" sz="1200" b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/>
              </a:rPr>
              <a:t> for maximum protection. </a:t>
            </a:r>
          </a:p>
          <a:p>
            <a:pPr marL="251460" indent="-25146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b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/>
              </a:rPr>
              <a:t>People who are vaccinated can still get mpox, but they may have milder symptoms, and it may reduce the risk of hospitalisation.</a:t>
            </a:r>
            <a:r>
              <a:rPr lang="en-AU" sz="1200" b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51460" indent="-25146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b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 at sexual health clinics, some GPs, community pharmacies, hospitals  and some local councils – </a:t>
            </a:r>
            <a:r>
              <a:rPr lang="en-AU" sz="1200">
                <a:solidFill>
                  <a:schemeClr val="tx1">
                    <a:lumMod val="85000"/>
                    <a:lumOff val="15000"/>
                  </a:schemeClr>
                </a:solidFill>
              </a:rPr>
              <a:t>could you offer mpox vaccination in your practice?</a:t>
            </a:r>
            <a:endParaRPr lang="en-AU" sz="1200">
              <a:solidFill>
                <a:schemeClr val="tx1"/>
              </a:solidFill>
              <a:ea typeface="ＭＳ Ｐゴシック"/>
            </a:endParaRPr>
          </a:p>
          <a:p>
            <a:pPr marL="251460" indent="-2514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200" b="0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0FC23-7EB1-7DC4-45E3-692DA6D814ED}"/>
              </a:ext>
            </a:extLst>
          </p:cNvPr>
          <p:cNvSpPr txBox="1">
            <a:spLocks/>
          </p:cNvSpPr>
          <p:nvPr/>
        </p:nvSpPr>
        <p:spPr bwMode="auto">
          <a:xfrm>
            <a:off x="3094892" y="1655867"/>
            <a:ext cx="5908426" cy="11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544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a typeface="ＭＳ Ｐゴシック"/>
              </a:rPr>
              <a:t>Sexually active GBMSM, sexually active transgender and gender diverse people, if at risk of exposure</a:t>
            </a:r>
          </a:p>
          <a:p>
            <a:pPr marL="59544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ea typeface="ＭＳ Ｐゴシック"/>
              </a:rPr>
              <a:t>Sex workers, sex-on-premises venue staff and attendees</a:t>
            </a:r>
          </a:p>
          <a:p>
            <a:pPr marL="59544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a typeface="ＭＳ Ｐゴシック"/>
              </a:rPr>
              <a:t>People living with HIV, if at risk of exposure</a:t>
            </a:r>
            <a:endParaRPr lang="en-US" sz="1200">
              <a:solidFill>
                <a:schemeClr val="tx1"/>
              </a:solidFill>
              <a:ea typeface="ＭＳ Ｐゴシック"/>
            </a:endParaRPr>
          </a:p>
          <a:p>
            <a:pPr marL="59544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a typeface="ＭＳ Ｐゴシック"/>
              </a:rPr>
              <a:t>Sexual partners of the above</a:t>
            </a:r>
          </a:p>
          <a:p>
            <a:pPr marL="59544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a typeface="ＭＳ Ｐゴシック"/>
              </a:rPr>
              <a:t>Lab staff working with orthopoxviruses and s</a:t>
            </a:r>
            <a:r>
              <a:rPr lang="en-US" sz="1200">
                <a:solidFill>
                  <a:schemeClr val="tx1"/>
                </a:solidFill>
                <a:ea typeface="ＭＳ Ｐゴシック"/>
              </a:rPr>
              <a:t>ome health</a:t>
            </a:r>
            <a:r>
              <a:rPr lang="en-US" sz="1200">
                <a:ea typeface="ＭＳ Ｐゴシック"/>
              </a:rPr>
              <a:t>care workers at risk</a:t>
            </a:r>
            <a:endParaRPr lang="en-US" sz="1200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F6F2A7-7C97-1212-F657-E2D7C1478EE5}"/>
              </a:ext>
            </a:extLst>
          </p:cNvPr>
          <p:cNvSpPr txBox="1">
            <a:spLocks/>
          </p:cNvSpPr>
          <p:nvPr/>
        </p:nvSpPr>
        <p:spPr bwMode="auto">
          <a:xfrm>
            <a:off x="325113" y="1214944"/>
            <a:ext cx="3390601" cy="3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ea typeface="ＭＳ Ｐゴシック"/>
              </a:rPr>
              <a:t>Mpox vaccine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77235D-E303-80F8-A958-F9C8D718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62" y="3348308"/>
            <a:ext cx="3723231" cy="14329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6FEA20-20B0-4151-81FD-4D3DB11D5B5A}"/>
              </a:ext>
            </a:extLst>
          </p:cNvPr>
          <p:cNvCxnSpPr>
            <a:cxnSpLocks/>
          </p:cNvCxnSpPr>
          <p:nvPr/>
        </p:nvCxnSpPr>
        <p:spPr>
          <a:xfrm>
            <a:off x="3094892" y="1554621"/>
            <a:ext cx="0" cy="3226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730A6C-91F5-3BC3-05D6-1B4F7BD66E45}"/>
              </a:ext>
            </a:extLst>
          </p:cNvPr>
          <p:cNvCxnSpPr>
            <a:cxnSpLocks/>
          </p:cNvCxnSpPr>
          <p:nvPr/>
        </p:nvCxnSpPr>
        <p:spPr>
          <a:xfrm>
            <a:off x="325113" y="1554621"/>
            <a:ext cx="25743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331458-6FC9-1FA1-A9F5-9C69C135C72F}"/>
              </a:ext>
            </a:extLst>
          </p:cNvPr>
          <p:cNvSpPr txBox="1">
            <a:spLocks/>
          </p:cNvSpPr>
          <p:nvPr/>
        </p:nvSpPr>
        <p:spPr bwMode="auto">
          <a:xfrm>
            <a:off x="3286871" y="1214944"/>
            <a:ext cx="3390601" cy="3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ea typeface="ＭＳ Ｐゴシック"/>
              </a:rPr>
              <a:t>Eligibility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782F8E-0CD0-EAC8-5033-0E08ECE45C41}"/>
              </a:ext>
            </a:extLst>
          </p:cNvPr>
          <p:cNvSpPr txBox="1">
            <a:spLocks/>
          </p:cNvSpPr>
          <p:nvPr/>
        </p:nvSpPr>
        <p:spPr bwMode="auto">
          <a:xfrm>
            <a:off x="3480492" y="3311717"/>
            <a:ext cx="1368894" cy="3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ea typeface="ＭＳ Ｐゴシック"/>
              </a:rPr>
              <a:t>Recent updates to eligibility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BF3C8C-2E0C-F897-E6F1-129E8FB85D51}"/>
              </a:ext>
            </a:extLst>
          </p:cNvPr>
          <p:cNvCxnSpPr>
            <a:cxnSpLocks/>
          </p:cNvCxnSpPr>
          <p:nvPr/>
        </p:nvCxnSpPr>
        <p:spPr>
          <a:xfrm>
            <a:off x="3286871" y="1554621"/>
            <a:ext cx="55914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0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38C3-E9D6-049C-97DB-09A5DA17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Key messages for GPs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6E3B3-6497-B192-8071-B69D7107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846" y="1298133"/>
            <a:ext cx="6712791" cy="883300"/>
          </a:xfrm>
        </p:spPr>
        <p:txBody>
          <a:bodyPr/>
          <a:lstStyle/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Anyone can get mpox, regardless of sexual orientation, age, race or gender.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Assumptions create barriers – ask open-ended, inclusive questions to reduce stigma around seeking mpox testing and vaccination 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5E81E7-768E-4F6C-8395-26BFF59D29C1}"/>
              </a:ext>
            </a:extLst>
          </p:cNvPr>
          <p:cNvCxnSpPr/>
          <p:nvPr/>
        </p:nvCxnSpPr>
        <p:spPr>
          <a:xfrm>
            <a:off x="309282" y="2588694"/>
            <a:ext cx="83506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ECDAC6-A9EF-B689-6CAC-7D4BAEA1E3E1}"/>
              </a:ext>
            </a:extLst>
          </p:cNvPr>
          <p:cNvSpPr txBox="1">
            <a:spLocks/>
          </p:cNvSpPr>
          <p:nvPr/>
        </p:nvSpPr>
        <p:spPr bwMode="auto">
          <a:xfrm>
            <a:off x="360364" y="1298134"/>
            <a:ext cx="1562566" cy="7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AU" sz="1600">
                <a:solidFill>
                  <a:srgbClr val="000000"/>
                </a:solidFill>
                <a:latin typeface="Arial" panose="020B0604020202020204" pitchFamily="34" charset="0"/>
              </a:rPr>
              <a:t>Who is at risk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C68AD3-3059-A979-F1B1-A32458ED6766}"/>
              </a:ext>
            </a:extLst>
          </p:cNvPr>
          <p:cNvSpPr txBox="1">
            <a:spLocks/>
          </p:cNvSpPr>
          <p:nvPr/>
        </p:nvSpPr>
        <p:spPr bwMode="auto">
          <a:xfrm>
            <a:off x="360364" y="2984878"/>
            <a:ext cx="1562566" cy="7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AU" sz="1600">
                <a:solidFill>
                  <a:srgbClr val="000000"/>
                </a:solidFill>
                <a:latin typeface="Arial" panose="020B0604020202020204" pitchFamily="34" charset="0"/>
              </a:rPr>
              <a:t>Testing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E191A4-BB40-D106-872A-95660D1C2DC6}"/>
              </a:ext>
            </a:extLst>
          </p:cNvPr>
          <p:cNvSpPr txBox="1">
            <a:spLocks/>
          </p:cNvSpPr>
          <p:nvPr/>
        </p:nvSpPr>
        <p:spPr bwMode="auto">
          <a:xfrm>
            <a:off x="2070846" y="2927778"/>
            <a:ext cx="6712791" cy="155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Testing for mpox is easy and should be integrated into sexual health consultations. 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Test all patients with compatible symptoms (including anogenital lesions, rash, proctitis) even if the symptoms are mild. </a:t>
            </a:r>
            <a:endParaRPr lang="en-AU" sz="1200" b="0" dirty="0">
              <a:solidFill>
                <a:srgbClr val="2A2736"/>
              </a:solidFill>
              <a:latin typeface="VIC-Regular"/>
            </a:endParaRP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Consider testing for mpox alongside other conditions, such as HSV, syphilis, chlamydia and gonorrhoea. 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Send samples to VIDRL (mark URGENT).</a:t>
            </a:r>
          </a:p>
          <a:p>
            <a:pPr>
              <a:lnSpc>
                <a:spcPts val="1400"/>
              </a:lnSpc>
            </a:pPr>
            <a:endParaRPr lang="en-A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Graphic 10" descr="Group of people outline">
            <a:extLst>
              <a:ext uri="{FF2B5EF4-FFF2-40B4-BE49-F238E27FC236}">
                <a16:creationId xmlns:a16="http://schemas.microsoft.com/office/drawing/2014/main" id="{D68E8663-C261-7945-9143-7CE66278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731" y="1670344"/>
            <a:ext cx="717800" cy="717800"/>
          </a:xfrm>
          <a:prstGeom prst="rect">
            <a:avLst/>
          </a:prstGeom>
        </p:spPr>
      </p:pic>
      <p:pic>
        <p:nvPicPr>
          <p:cNvPr id="13" name="Graphic 12" descr="Test tubes outline">
            <a:extLst>
              <a:ext uri="{FF2B5EF4-FFF2-40B4-BE49-F238E27FC236}">
                <a16:creationId xmlns:a16="http://schemas.microsoft.com/office/drawing/2014/main" id="{9C3AE979-3EE9-C6AD-DE0D-DF7AA5C84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865" y="3371157"/>
            <a:ext cx="821532" cy="8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2EBE-ED1C-7A6B-06EE-098A658B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8CD1-DBFB-8A1B-B064-C918A99F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Key messages for GPs (</a:t>
            </a:r>
            <a:r>
              <a:rPr lang="en-US" err="1">
                <a:ea typeface="ＭＳ Ｐゴシック"/>
              </a:rPr>
              <a:t>cont</a:t>
            </a:r>
            <a:r>
              <a:rPr lang="en-US">
                <a:ea typeface="ＭＳ Ｐゴシック"/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DDD0-0A13-B4BC-A419-5586C488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082" y="1299996"/>
            <a:ext cx="6907773" cy="3641098"/>
          </a:xfrm>
        </p:spPr>
        <p:txBody>
          <a:bodyPr/>
          <a:lstStyle/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Offer mpox vaccination to all sexually active people at risk of mpox or eligible travellers (patients do not need to say wh</a:t>
            </a: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ich of the eligibility criteria they meet).</a:t>
            </a:r>
            <a:endParaRPr lang="en-A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Integrate mpox vaccination into routine sexual health and travel consultations.  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strongly recommended immunisation providers report all mpox vaccinations to the Australian Immunisation Register (AIR). However, if this is a barrier to vaccination, respect the wishes of the patient. 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Anyone identifying themselves as at risk of mpox should not be denied vaccination. 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you’re unable to provide the mpox vaccine, make sure to refer your patients to a local vaccination provider. 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a list of providers &amp; referral pathways, see: </a:t>
            </a: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www.betterhealth.vic.gov.au/mpox-immunisation-providers</a:t>
            </a:r>
            <a:endParaRPr lang="en-A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8B5B79-6542-B7DF-ACC1-4CCD9D369DEB}"/>
              </a:ext>
            </a:extLst>
          </p:cNvPr>
          <p:cNvSpPr txBox="1">
            <a:spLocks/>
          </p:cNvSpPr>
          <p:nvPr/>
        </p:nvSpPr>
        <p:spPr bwMode="auto">
          <a:xfrm>
            <a:off x="360364" y="1299996"/>
            <a:ext cx="1562566" cy="7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AU" sz="1600">
                <a:solidFill>
                  <a:srgbClr val="000000"/>
                </a:solidFill>
                <a:latin typeface="Arial" panose="020B0604020202020204" pitchFamily="34" charset="0"/>
              </a:rPr>
              <a:t>Vaccination </a:t>
            </a:r>
          </a:p>
        </p:txBody>
      </p:sp>
      <p:pic>
        <p:nvPicPr>
          <p:cNvPr id="6" name="Graphic 5" descr="Needle with solid fill">
            <a:extLst>
              <a:ext uri="{FF2B5EF4-FFF2-40B4-BE49-F238E27FC236}">
                <a16:creationId xmlns:a16="http://schemas.microsoft.com/office/drawing/2014/main" id="{C1B8ED5B-734C-C684-F276-006D27398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364" y="150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390-C39B-0BA4-1A20-11A57453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Free mpox vaccine clinics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3D78E-7121-5071-ECFE-6EAF0065E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196758"/>
            <a:ext cx="5680364" cy="3641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0C1B2-A6DB-76C5-4253-5569527F4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86" y="1196758"/>
            <a:ext cx="3287713" cy="365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1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F16E8-D71B-6BE9-721D-6478B1981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4FCA-67E4-035B-0633-F476B694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Key messages for GPs (</a:t>
            </a:r>
            <a:r>
              <a:rPr lang="en-US" err="1">
                <a:ea typeface="ＭＳ Ｐゴシック"/>
              </a:rPr>
              <a:t>cont</a:t>
            </a:r>
            <a:r>
              <a:rPr lang="en-US">
                <a:ea typeface="ＭＳ Ｐゴシック"/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B10D-17A5-18C9-4C8B-7F743BF4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082" y="1299996"/>
            <a:ext cx="6907773" cy="3641098"/>
          </a:xfrm>
        </p:spPr>
        <p:txBody>
          <a:bodyPr/>
          <a:lstStyle/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 health management guidelines were updated in late 2024, now less restrictive case and contact advice. 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Advise patients to cover lesions and abstain from sexual activity while awaiting the result. If +</a:t>
            </a:r>
            <a:r>
              <a:rPr lang="en-A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, LPHU will provide further advice.</a:t>
            </a:r>
            <a:endParaRPr lang="en-A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Reassure </a:t>
            </a: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patients with suspected or confirmed mpox that they will generally be able to go about their daily activities, with some measures in place to reduce the risk of further transmission. 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Anonymou</a:t>
            </a: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s partner notification pathways/websites available.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 pain management (e.g. OTC analgesia, etc.). 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Resources for clinicians available at: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hlinkClick r:id="rId3"/>
              </a:rPr>
              <a:t>www.health.vic.gov.au/infectious-diseases/mpox-monkeypox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 (posters, clinician factsheet etc.).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Be vigilant for Clade Ib in returned travellers.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5E28AB-6502-1270-104E-3F74D48F36C0}"/>
              </a:ext>
            </a:extLst>
          </p:cNvPr>
          <p:cNvSpPr txBox="1">
            <a:spLocks/>
          </p:cNvSpPr>
          <p:nvPr/>
        </p:nvSpPr>
        <p:spPr bwMode="auto">
          <a:xfrm>
            <a:off x="360364" y="1299996"/>
            <a:ext cx="1562566" cy="7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AU" sz="1600">
                <a:solidFill>
                  <a:srgbClr val="000000"/>
                </a:solidFill>
                <a:latin typeface="Arial" panose="020B0604020202020204" pitchFamily="34" charset="0"/>
              </a:rPr>
              <a:t>Case and contact management </a:t>
            </a:r>
          </a:p>
        </p:txBody>
      </p:sp>
      <p:pic>
        <p:nvPicPr>
          <p:cNvPr id="7" name="Graphic 6" descr="Immunity with solid fill">
            <a:extLst>
              <a:ext uri="{FF2B5EF4-FFF2-40B4-BE49-F238E27FC236}">
                <a16:creationId xmlns:a16="http://schemas.microsoft.com/office/drawing/2014/main" id="{2AD483AA-B2E9-B776-FD54-2E291DCD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364" y="18863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0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C5CB-02DB-FCAE-D769-7EFADA7B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DBC7-8AE0-0257-F134-301EDBAF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Thank you to the many partner organisations and individuals who have been working on the public health response to mpox and providing feedback, including: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2000" b="0"/>
              <a:t>Local Public Health Units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2000" b="0"/>
              <a:t>Thorne Harbour Health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2000" b="0"/>
              <a:t>Melbourne Sexual Health Centre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2000" b="0"/>
              <a:t>Victorian Infectious Diseases Reference Laboratory</a:t>
            </a:r>
          </a:p>
        </p:txBody>
      </p:sp>
    </p:spTree>
    <p:extLst>
      <p:ext uri="{BB962C8B-B14F-4D97-AF65-F5344CB8AC3E}">
        <p14:creationId xmlns:p14="http://schemas.microsoft.com/office/powerpoint/2010/main" val="18951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2416-DA90-BF16-C775-66E836EA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3C36-0934-C60D-7CFA-72CC1949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99996"/>
            <a:ext cx="8243888" cy="3641098"/>
          </a:xfrm>
        </p:spPr>
        <p:txBody>
          <a:bodyPr/>
          <a:lstStyle/>
          <a:p>
            <a:pPr lvl="2"/>
            <a:r>
              <a:rPr lang="en-AU"/>
              <a:t>What is mpox?</a:t>
            </a:r>
          </a:p>
          <a:p>
            <a:pPr lvl="2"/>
            <a:r>
              <a:rPr lang="en-AU"/>
              <a:t>Current outbreak in Victoria – epidemiology, public health response</a:t>
            </a:r>
          </a:p>
          <a:p>
            <a:pPr lvl="2"/>
            <a:r>
              <a:rPr lang="en-AU"/>
              <a:t>Could it be mpox?</a:t>
            </a:r>
          </a:p>
          <a:p>
            <a:pPr lvl="2"/>
            <a:r>
              <a:rPr lang="en-AU"/>
              <a:t>Recent changes to vaccine eligibility</a:t>
            </a:r>
          </a:p>
          <a:p>
            <a:pPr lvl="2"/>
            <a:r>
              <a:rPr lang="en-AU"/>
              <a:t>Key messages for GPs</a:t>
            </a:r>
          </a:p>
          <a:p>
            <a:pPr lvl="2"/>
            <a:endParaRPr lang="en-AU"/>
          </a:p>
          <a:p>
            <a:pPr lvl="2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16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7207-DBFD-7853-97BC-133D277A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AA74-5695-49B7-9472-616DCA84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4B6D-54FD-18C0-1AD7-91779358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299996"/>
            <a:ext cx="7666405" cy="3641098"/>
          </a:xfrm>
        </p:spPr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en-AU"/>
              <a:t>Understand the clinical presentation and diagnosis of mpox 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/>
              <a:t>Understand recent epidemiology of mpox around the world and in Australia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/>
              <a:t>Learn about current mpox prevention and recent updates to vaccination strategies </a:t>
            </a:r>
          </a:p>
          <a:p>
            <a:pPr marL="457200" lvl="2" indent="-457200">
              <a:buFont typeface="+mj-lt"/>
              <a:buAutoNum type="arabicPeriod"/>
            </a:pPr>
            <a:endParaRPr lang="en-AU"/>
          </a:p>
          <a:p>
            <a:pPr marL="457200" lvl="2" indent="-457200">
              <a:buFont typeface="+mj-lt"/>
              <a:buAutoNum type="arabicPeriod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21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8B00C-4F8E-D6FB-F2E2-231EF2DC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12C9-A9C7-3D7A-413B-874B8F3B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ＭＳ Ｐゴシック"/>
              </a:rPr>
              <a:t>RACGP mpox webinar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6BDE6-DD80-22EB-7968-2D840158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98" y="1535901"/>
            <a:ext cx="2715004" cy="269595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36541D-1376-59DA-A969-24BAD9BA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667319"/>
            <a:ext cx="4688742" cy="1216558"/>
          </a:xfrm>
        </p:spPr>
        <p:txBody>
          <a:bodyPr/>
          <a:lstStyle/>
          <a:p>
            <a:pPr marL="0" lvl="2" indent="0">
              <a:buNone/>
            </a:pPr>
            <a:r>
              <a:rPr lang="en-AU" sz="3200" b="1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How confident are you in your current ability to recognise, test and diagnose mpox? </a:t>
            </a:r>
            <a:endParaRPr lang="en-AU" sz="3200" b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FF116F-2E88-F1A9-4746-31862FB5465A}"/>
              </a:ext>
            </a:extLst>
          </p:cNvPr>
          <p:cNvSpPr txBox="1">
            <a:spLocks/>
          </p:cNvSpPr>
          <p:nvPr/>
        </p:nvSpPr>
        <p:spPr bwMode="auto">
          <a:xfrm>
            <a:off x="477229" y="4231852"/>
            <a:ext cx="4688742" cy="4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en-AU" sz="1800" i="1">
                <a:solidFill>
                  <a:srgbClr val="000000"/>
                </a:solidFill>
                <a:latin typeface="Segoe UI" panose="020B0502040204020203" pitchFamily="34" charset="0"/>
              </a:rPr>
              <a:t>All responses are anonymous</a:t>
            </a:r>
            <a:endParaRPr lang="en-AU" sz="1800" i="1"/>
          </a:p>
        </p:txBody>
      </p:sp>
    </p:spTree>
    <p:extLst>
      <p:ext uri="{BB962C8B-B14F-4D97-AF65-F5344CB8AC3E}">
        <p14:creationId xmlns:p14="http://schemas.microsoft.com/office/powerpoint/2010/main" val="389095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AF4B2-2DAD-341A-6229-B1B9DDFA4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A4C2-EF32-5F91-416D-ABAE34CB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ＭＳ Ｐゴシック"/>
              </a:rPr>
              <a:t>RACGP mpox webinar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03B82-DC09-F4C8-DB15-145C2421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29" y="1535901"/>
            <a:ext cx="2715004" cy="269595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74ED36-C2F7-3E13-5CB4-DBA4F0A7F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667319"/>
            <a:ext cx="4688742" cy="1216558"/>
          </a:xfrm>
        </p:spPr>
        <p:txBody>
          <a:bodyPr/>
          <a:lstStyle/>
          <a:p>
            <a:pPr marL="0" lvl="2" indent="0">
              <a:buNone/>
            </a:pPr>
            <a:r>
              <a:rPr lang="en-AU" sz="3200" b="1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How confident are you in your knowledge of mpox vaccination eligibility? </a:t>
            </a:r>
            <a:endParaRPr lang="en-AU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0C4F-FBBA-6851-48FF-C7B340D0C693}"/>
              </a:ext>
            </a:extLst>
          </p:cNvPr>
          <p:cNvSpPr txBox="1">
            <a:spLocks/>
          </p:cNvSpPr>
          <p:nvPr/>
        </p:nvSpPr>
        <p:spPr bwMode="auto">
          <a:xfrm>
            <a:off x="477229" y="4231852"/>
            <a:ext cx="4688742" cy="4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en-AU" sz="1800" i="1">
                <a:solidFill>
                  <a:srgbClr val="000000"/>
                </a:solidFill>
                <a:latin typeface="Segoe UI" panose="020B0502040204020203" pitchFamily="34" charset="0"/>
              </a:rPr>
              <a:t> All responses are anonymous </a:t>
            </a:r>
            <a:endParaRPr lang="en-AU" sz="1800" i="1"/>
          </a:p>
        </p:txBody>
      </p:sp>
    </p:spTree>
    <p:extLst>
      <p:ext uri="{BB962C8B-B14F-4D97-AF65-F5344CB8AC3E}">
        <p14:creationId xmlns:p14="http://schemas.microsoft.com/office/powerpoint/2010/main" val="252716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ＭＳ Ｐゴシック"/>
              </a:rPr>
              <a:t>A bit about mpox</a:t>
            </a:r>
            <a:endParaRPr lang="en-AU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80447" y="1681461"/>
            <a:ext cx="3955377" cy="29070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300" b="0">
                <a:solidFill>
                  <a:schemeClr val="tx1"/>
                </a:solidFill>
                <a:ea typeface="ＭＳ Ｐゴシック"/>
              </a:rPr>
              <a:t>Mpox is an infectious disease cause by the monkeypox virus.</a:t>
            </a:r>
            <a:endParaRPr lang="en-US" sz="1300" b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300" b="0">
                <a:solidFill>
                  <a:schemeClr val="tx1"/>
                </a:solidFill>
                <a:ea typeface="ＭＳ Ｐゴシック"/>
              </a:rPr>
              <a:t>There are 2 genetic clades of the monkeypox virus, clade I and II.</a:t>
            </a:r>
            <a:endParaRPr lang="en-US" altLang="en-US" sz="1300" b="0">
              <a:solidFill>
                <a:schemeClr val="tx1"/>
              </a:solidFill>
              <a:ea typeface="ＭＳ Ｐゴシック" pitchFamily="34" charset="-128"/>
            </a:endParaRPr>
          </a:p>
          <a:p>
            <a:pPr marL="503555" lvl="1" indent="-25146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en-US" altLang="en-US" sz="1300">
                <a:ea typeface="ＭＳ Ｐゴシック"/>
              </a:rPr>
              <a:t>Clade </a:t>
            </a:r>
            <a:r>
              <a:rPr lang="en-US" altLang="en-US" sz="1300" err="1">
                <a:ea typeface="ＭＳ Ｐゴシック"/>
              </a:rPr>
              <a:t>Ib</a:t>
            </a:r>
            <a:r>
              <a:rPr lang="en-US" altLang="en-US" sz="1300">
                <a:ea typeface="ＭＳ Ｐゴシック"/>
              </a:rPr>
              <a:t> causes more severe disease &amp; is spreading through the Democratic Republic of Congo and neighbouring African countries</a:t>
            </a:r>
          </a:p>
          <a:p>
            <a:pPr marL="503555" lvl="1" indent="-251460">
              <a:buFont typeface="Arial" panose="020B0604020202020204" pitchFamily="34" charset="0"/>
              <a:buChar char="̶"/>
            </a:pPr>
            <a:r>
              <a:rPr lang="en-US" altLang="en-US" sz="1300">
                <a:ea typeface="ＭＳ Ｐゴシック"/>
              </a:rPr>
              <a:t>All Australian cases to date have been Clade IIb.</a:t>
            </a:r>
            <a:endParaRPr lang="en-US" altLang="en-US" sz="1300">
              <a:ea typeface="ＭＳ Ｐゴシック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9CC9-E566-3B66-A597-7076ECFF7242}"/>
              </a:ext>
            </a:extLst>
          </p:cNvPr>
          <p:cNvSpPr txBox="1">
            <a:spLocks/>
          </p:cNvSpPr>
          <p:nvPr/>
        </p:nvSpPr>
        <p:spPr bwMode="auto">
          <a:xfrm>
            <a:off x="4572000" y="1681461"/>
            <a:ext cx="4211638" cy="314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300" b="0" dirty="0">
                <a:solidFill>
                  <a:schemeClr val="tx1"/>
                </a:solidFill>
                <a:latin typeface="+mj-lt"/>
                <a:ea typeface="ＭＳ Ｐゴシック"/>
              </a:rPr>
              <a:t>Mpox is primarily spread </a:t>
            </a:r>
            <a:r>
              <a:rPr lang="en-GB" sz="1300" b="0" dirty="0">
                <a:solidFill>
                  <a:schemeClr val="tx1"/>
                </a:solidFill>
                <a:ea typeface="ＭＳ Ｐゴシック"/>
              </a:rPr>
              <a:t>through </a:t>
            </a:r>
            <a:r>
              <a:rPr lang="en-GB" sz="1300" b="0" dirty="0">
                <a:solidFill>
                  <a:schemeClr val="tx1"/>
                </a:solidFill>
                <a:ea typeface="ＭＳ Ｐゴシック"/>
                <a:cs typeface="Arial"/>
              </a:rPr>
              <a:t>prolonged physical or intimate/sexual contact with an infectious person or contaminated materials. 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b="0" dirty="0">
                <a:solidFill>
                  <a:schemeClr val="tx1"/>
                </a:solidFill>
                <a:latin typeface="+mj-lt"/>
                <a:ea typeface="ＭＳ Ｐゴシック"/>
              </a:rPr>
              <a:t>There have been some cases of transmission through respiratory droplets.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300" b="0" dirty="0">
                <a:solidFill>
                  <a:schemeClr val="tx1"/>
                </a:solidFill>
                <a:latin typeface="+mj-lt"/>
                <a:ea typeface="ＭＳ Ｐゴシック"/>
              </a:rPr>
              <a:t>Most people with mpox will experience mild signs and symptoms, however it can cause severe disease in certain groups:</a:t>
            </a:r>
          </a:p>
          <a:p>
            <a:pPr marL="504000"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1300" dirty="0">
                <a:latin typeface="+mj-lt"/>
                <a:ea typeface="ＭＳ Ｐゴシック"/>
              </a:rPr>
              <a:t>Older people</a:t>
            </a:r>
          </a:p>
          <a:p>
            <a:pPr marL="504000"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1300" dirty="0">
                <a:latin typeface="+mj-lt"/>
                <a:ea typeface="ＭＳ Ｐゴシック"/>
              </a:rPr>
              <a:t>Pregnant women</a:t>
            </a:r>
          </a:p>
          <a:p>
            <a:pPr marL="504000"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1300" dirty="0">
                <a:latin typeface="+mj-lt"/>
                <a:ea typeface="ＭＳ Ｐゴシック"/>
              </a:rPr>
              <a:t>Children</a:t>
            </a:r>
          </a:p>
          <a:p>
            <a:pPr marL="504000"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1300" dirty="0">
                <a:latin typeface="+mj-lt"/>
                <a:ea typeface="ＭＳ Ｐゴシック"/>
              </a:rPr>
              <a:t>Those living with HIV or immunosuppressed</a:t>
            </a:r>
            <a:endParaRPr lang="en-AU" altLang="en-US" sz="1300" dirty="0">
              <a:latin typeface="+mj-lt"/>
              <a:ea typeface="ＭＳ Ｐゴシック"/>
              <a:cs typeface="Arial"/>
            </a:endParaRPr>
          </a:p>
          <a:p>
            <a:pPr marL="252000" lvl="1">
              <a:spcBef>
                <a:spcPts val="0"/>
              </a:spcBef>
              <a:spcAft>
                <a:spcPts val="600"/>
              </a:spcAft>
            </a:pPr>
            <a:endParaRPr lang="en-GB" sz="1300" dirty="0">
              <a:latin typeface="+mj-lt"/>
              <a:ea typeface="ＭＳ Ｐゴシック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AU" sz="13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6AB0B4-BBF6-E74B-5988-81EE0B739577}"/>
              </a:ext>
            </a:extLst>
          </p:cNvPr>
          <p:cNvCxnSpPr/>
          <p:nvPr/>
        </p:nvCxnSpPr>
        <p:spPr>
          <a:xfrm>
            <a:off x="280447" y="1622891"/>
            <a:ext cx="4062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CA976E-11C4-33A9-0310-8829EACB509A}"/>
              </a:ext>
            </a:extLst>
          </p:cNvPr>
          <p:cNvCxnSpPr>
            <a:cxnSpLocks/>
          </p:cNvCxnSpPr>
          <p:nvPr/>
        </p:nvCxnSpPr>
        <p:spPr>
          <a:xfrm>
            <a:off x="4424082" y="1681461"/>
            <a:ext cx="0" cy="3105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2FA47-F332-A171-D721-1D60E6B16483}"/>
              </a:ext>
            </a:extLst>
          </p:cNvPr>
          <p:cNvCxnSpPr/>
          <p:nvPr/>
        </p:nvCxnSpPr>
        <p:spPr>
          <a:xfrm>
            <a:off x="4489376" y="1622891"/>
            <a:ext cx="4062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 descr="Covid-19 with solid fill">
            <a:extLst>
              <a:ext uri="{FF2B5EF4-FFF2-40B4-BE49-F238E27FC236}">
                <a16:creationId xmlns:a16="http://schemas.microsoft.com/office/drawing/2014/main" id="{187409AC-2593-2D7E-5EAE-0E0676789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447" y="1075765"/>
            <a:ext cx="519653" cy="51965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A47A71-9EE6-C76E-C8BF-8769F221EE64}"/>
              </a:ext>
            </a:extLst>
          </p:cNvPr>
          <p:cNvSpPr txBox="1">
            <a:spLocks/>
          </p:cNvSpPr>
          <p:nvPr/>
        </p:nvSpPr>
        <p:spPr bwMode="auto">
          <a:xfrm>
            <a:off x="845223" y="1220503"/>
            <a:ext cx="3390601" cy="3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ea typeface="ＭＳ Ｐゴシック"/>
              </a:rPr>
              <a:t>What is mpox?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8DF0EFC-6976-EAFA-8AD7-7518D05F7294}"/>
              </a:ext>
            </a:extLst>
          </p:cNvPr>
          <p:cNvSpPr txBox="1">
            <a:spLocks/>
          </p:cNvSpPr>
          <p:nvPr/>
        </p:nvSpPr>
        <p:spPr bwMode="auto">
          <a:xfrm>
            <a:off x="5101982" y="1220503"/>
            <a:ext cx="3390601" cy="3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ea typeface="ＭＳ Ｐゴシック"/>
              </a:rPr>
              <a:t>How does it spread?</a:t>
            </a:r>
          </a:p>
        </p:txBody>
      </p:sp>
      <p:pic>
        <p:nvPicPr>
          <p:cNvPr id="19" name="Graphic 18" descr="Germ with solid fill">
            <a:extLst>
              <a:ext uri="{FF2B5EF4-FFF2-40B4-BE49-F238E27FC236}">
                <a16:creationId xmlns:a16="http://schemas.microsoft.com/office/drawing/2014/main" id="{B6504068-CB51-8D53-7088-78ACB6A46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2864" y="1094854"/>
            <a:ext cx="519654" cy="5196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7459-8746-E336-64DF-0FB220306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2467-E12D-11CA-7A1A-67E54073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Could it be mpox?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05F00-BB38-C368-3A21-963863C4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6" y="1214438"/>
            <a:ext cx="3892924" cy="3641098"/>
          </a:xfrm>
        </p:spPr>
        <p:txBody>
          <a:bodyPr/>
          <a:lstStyle/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300" i="0">
                <a:solidFill>
                  <a:srgbClr val="000000"/>
                </a:solidFill>
                <a:effectLst/>
              </a:rPr>
              <a:t>Anyone can get mpox</a:t>
            </a:r>
            <a:r>
              <a:rPr lang="en-AU" sz="1300" b="0" i="0">
                <a:solidFill>
                  <a:srgbClr val="000000"/>
                </a:solidFill>
                <a:effectLst/>
              </a:rPr>
              <a:t>, regardless of sexual orientation, age, race or gender.</a:t>
            </a:r>
          </a:p>
          <a:p>
            <a:pPr marL="285750" indent="-285750"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AU" sz="1300" b="0">
                <a:solidFill>
                  <a:schemeClr val="tx1"/>
                </a:solidFill>
              </a:rPr>
              <a:t>Consider mpox where a case has </a:t>
            </a:r>
            <a:r>
              <a:rPr lang="en-AU" sz="1300" b="0" i="0">
                <a:solidFill>
                  <a:srgbClr val="0B0C0C"/>
                </a:solidFill>
                <a:effectLst/>
              </a:rPr>
              <a:t>recent </a:t>
            </a:r>
            <a:r>
              <a:rPr lang="en-AU" sz="1300" i="0">
                <a:solidFill>
                  <a:srgbClr val="0B0C0C"/>
                </a:solidFill>
                <a:effectLst/>
              </a:rPr>
              <a:t>new sexual partner</a:t>
            </a:r>
            <a:r>
              <a:rPr lang="en-AU" sz="1300" b="0" i="0">
                <a:solidFill>
                  <a:srgbClr val="0B0C0C"/>
                </a:solidFill>
                <a:effectLst/>
              </a:rPr>
              <a:t>, </a:t>
            </a:r>
            <a:r>
              <a:rPr lang="en-AU" sz="1300" i="0">
                <a:solidFill>
                  <a:srgbClr val="0B0C0C"/>
                </a:solidFill>
                <a:effectLst/>
              </a:rPr>
              <a:t>contact</a:t>
            </a:r>
            <a:r>
              <a:rPr lang="en-AU" sz="1300" b="0" i="0">
                <a:solidFill>
                  <a:srgbClr val="0B0C0C"/>
                </a:solidFill>
                <a:effectLst/>
              </a:rPr>
              <a:t> with a known or suspected case of mpox or a </a:t>
            </a:r>
            <a:r>
              <a:rPr lang="en-AU" sz="1300" i="0">
                <a:solidFill>
                  <a:srgbClr val="0B0C0C"/>
                </a:solidFill>
                <a:effectLst/>
              </a:rPr>
              <a:t>travel history </a:t>
            </a:r>
            <a:r>
              <a:rPr lang="en-AU" sz="1300" b="0" i="0">
                <a:solidFill>
                  <a:srgbClr val="0B0C0C"/>
                </a:solidFill>
                <a:effectLst/>
              </a:rPr>
              <a:t>to a country where mpox is currently common </a:t>
            </a:r>
            <a:endParaRPr lang="en-AU" sz="1300" b="0">
              <a:solidFill>
                <a:schemeClr val="tx1"/>
              </a:solidFill>
            </a:endParaRPr>
          </a:p>
          <a:p>
            <a:pPr marL="252000" lvl="1" indent="-252000">
              <a:buFont typeface="Arial" panose="020B0604020202020204" pitchFamily="34" charset="0"/>
              <a:buChar char="•"/>
            </a:pPr>
            <a:r>
              <a:rPr lang="en-AU" sz="1300" b="0">
                <a:solidFill>
                  <a:schemeClr val="tx1"/>
                </a:solidFill>
              </a:rPr>
              <a:t>Symptoms of mpox </a:t>
            </a:r>
            <a:r>
              <a:rPr lang="en-AU" sz="1300" b="1">
                <a:solidFill>
                  <a:schemeClr val="tx1"/>
                </a:solidFill>
              </a:rPr>
              <a:t>may be mild </a:t>
            </a:r>
            <a:r>
              <a:rPr lang="en-AU" sz="1300" b="0">
                <a:solidFill>
                  <a:schemeClr val="tx1"/>
                </a:solidFill>
              </a:rPr>
              <a:t>and can include:</a:t>
            </a:r>
          </a:p>
          <a:p>
            <a:pPr marL="504000" lvl="2">
              <a:buFont typeface="Arial" panose="020B0604020202020204" pitchFamily="34" charset="0"/>
              <a:buChar char="•"/>
            </a:pPr>
            <a:r>
              <a:rPr lang="en-AU" sz="1300" b="1">
                <a:solidFill>
                  <a:srgbClr val="0B0C0C"/>
                </a:solidFill>
              </a:rPr>
              <a:t>A</a:t>
            </a:r>
            <a:r>
              <a:rPr lang="en-AU" sz="1300" b="1" i="0">
                <a:solidFill>
                  <a:srgbClr val="0B0C0C"/>
                </a:solidFill>
                <a:effectLst/>
              </a:rPr>
              <a:t> prodrome </a:t>
            </a:r>
            <a:r>
              <a:rPr lang="en-AU" sz="1300" b="0" i="0">
                <a:solidFill>
                  <a:srgbClr val="0B0C0C"/>
                </a:solidFill>
                <a:effectLst/>
              </a:rPr>
              <a:t>(fever or chills, headache, myalgia or backache, lymphadenopathy, fatigue, sore throat)</a:t>
            </a:r>
          </a:p>
          <a:p>
            <a:pPr marL="504000" lvl="2">
              <a:buFont typeface="Arial" panose="020B0604020202020204" pitchFamily="34" charset="0"/>
              <a:buChar char="•"/>
            </a:pPr>
            <a:r>
              <a:rPr lang="en-AU" sz="1300" b="1">
                <a:solidFill>
                  <a:srgbClr val="0B0C0C"/>
                </a:solidFill>
              </a:rPr>
              <a:t>A skin </a:t>
            </a:r>
            <a:r>
              <a:rPr lang="en-AU" sz="1300" b="1" i="0">
                <a:solidFill>
                  <a:srgbClr val="0B0C0C"/>
                </a:solidFill>
                <a:effectLst/>
              </a:rPr>
              <a:t>rash, </a:t>
            </a:r>
            <a:r>
              <a:rPr lang="en-AU" sz="1300" b="1">
                <a:solidFill>
                  <a:srgbClr val="0B0C0C"/>
                </a:solidFill>
              </a:rPr>
              <a:t>pimple-like lesions or sores</a:t>
            </a:r>
            <a:r>
              <a:rPr lang="en-AU" sz="1300" b="1" i="0">
                <a:solidFill>
                  <a:srgbClr val="0B0C0C"/>
                </a:solidFill>
                <a:effectLst/>
              </a:rPr>
              <a:t> </a:t>
            </a:r>
            <a:r>
              <a:rPr lang="en-AU" sz="1300" b="0" i="0">
                <a:solidFill>
                  <a:srgbClr val="0B0C0C"/>
                </a:solidFill>
                <a:effectLst/>
              </a:rPr>
              <a:t>on the skin (face, limbs, extremities, torso), mucosae (including oral, genital, anal), or symptoms of proctitis</a:t>
            </a:r>
            <a:r>
              <a:rPr lang="en-AU" sz="1300">
                <a:solidFill>
                  <a:srgbClr val="0B0C0C"/>
                </a:solidFill>
              </a:rPr>
              <a:t>/urethritis </a:t>
            </a:r>
            <a:endParaRPr lang="en-AU" sz="1300" b="0" i="0">
              <a:solidFill>
                <a:srgbClr val="0B0C0C"/>
              </a:solidFill>
              <a:effectLst/>
            </a:endParaRPr>
          </a:p>
          <a:p>
            <a:pPr lvl="1"/>
            <a:endParaRPr lang="en-AU" sz="1200" b="0">
              <a:solidFill>
                <a:schemeClr val="tx1"/>
              </a:solidFill>
            </a:endParaRPr>
          </a:p>
        </p:txBody>
      </p:sp>
      <p:pic>
        <p:nvPicPr>
          <p:cNvPr id="2054" name="Picture 6" descr="Early chest and neck lesions of monkeypox">
            <a:extLst>
              <a:ext uri="{FF2B5EF4-FFF2-40B4-BE49-F238E27FC236}">
                <a16:creationId xmlns:a16="http://schemas.microsoft.com/office/drawing/2014/main" id="{F5306B57-869D-F504-1C04-45476E35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66" y="3508846"/>
            <a:ext cx="1675639" cy="12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0B3C8-A8CD-5AEC-7227-C2BA26183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18" y="0"/>
            <a:ext cx="4788082" cy="5143500"/>
          </a:xfrm>
          <a:prstGeom prst="rect">
            <a:avLst/>
          </a:prstGeom>
        </p:spPr>
      </p:pic>
      <p:pic>
        <p:nvPicPr>
          <p:cNvPr id="4" name="Picture 4" descr="A single acral pustule in monkeypox infection">
            <a:extLst>
              <a:ext uri="{FF2B5EF4-FFF2-40B4-BE49-F238E27FC236}">
                <a16:creationId xmlns:a16="http://schemas.microsoft.com/office/drawing/2014/main" id="{15683204-DF8E-E0AB-4785-89A9E1D3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7" y="2903876"/>
            <a:ext cx="2753067" cy="20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mbilicated vesicle on the lip on day 4 of monkeypox infection">
            <a:extLst>
              <a:ext uri="{FF2B5EF4-FFF2-40B4-BE49-F238E27FC236}">
                <a16:creationId xmlns:a16="http://schemas.microsoft.com/office/drawing/2014/main" id="{2756DED5-0013-FC57-CAE9-78307092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20" y="797576"/>
            <a:ext cx="2365566" cy="17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arly chest and neck lesions of monkeypox">
            <a:extLst>
              <a:ext uri="{FF2B5EF4-FFF2-40B4-BE49-F238E27FC236}">
                <a16:creationId xmlns:a16="http://schemas.microsoft.com/office/drawing/2014/main" id="{CDC03E2A-DF7F-7557-8263-4E2FA31C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58" y="2043988"/>
            <a:ext cx="2898487" cy="21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0395-0549-4DFC-7F83-B9763EB6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Mpox around the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CF2C3-C464-2048-7212-6BACF8503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0" y="1968857"/>
            <a:ext cx="4848294" cy="29195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85E9E-BDD0-C002-EE7D-8150C616D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714" y="2393730"/>
            <a:ext cx="3940986" cy="20698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0506B-1205-7FBE-4965-54EF5FA8F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964" y="1059162"/>
            <a:ext cx="5220071" cy="8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870B-002E-35CE-747B-896DE543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Mpox in Australia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09CF6-5FC7-CB94-B83A-73691861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26" y="1112051"/>
            <a:ext cx="4116374" cy="22102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5E704B-D460-C9ED-4F81-CFE5E556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8" y="1486925"/>
            <a:ext cx="4918688" cy="31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E7E7A-C7CD-98CD-D235-23A81B19A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626" y="3054339"/>
            <a:ext cx="2124669" cy="20891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71218932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EDEYZVM3SA3E-416886924-145117</_dlc_DocId>
    <_dlc_DocIdUrl xmlns="63a6e35b-1a0d-4b26-8059-9d7fbfec19c3">
      <Url>https://onegp.sharepoint.com/sites/doclib/_layouts/15/DocIdRedir.aspx?ID=EDEYZVM3SA3E-416886924-145117</Url>
      <Description>EDEYZVM3SA3E-416886924-145117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EB7745-C77B-4205-928C-F7F5E98D138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d33c502-030c-43db-90e0-03d88d6d0151"/>
    <ds:schemaRef ds:uri="http://purl.org/dc/elements/1.1/"/>
    <ds:schemaRef ds:uri="47e38451-04d3-4ba3-b385-7c061ba67f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59281E-B45B-47F3-9C33-A0685BE84FE6}"/>
</file>

<file path=customXml/itemProps3.xml><?xml version="1.0" encoding="utf-8"?>
<ds:datastoreItem xmlns:ds="http://schemas.openxmlformats.org/officeDocument/2006/customXml" ds:itemID="{F8301488-EBF5-48AA-A8FC-B5833162F1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D90158-A548-42F8-AAF1-D13360D3E47A}"/>
</file>

<file path=docProps/app.xml><?xml version="1.0" encoding="utf-8"?>
<Properties xmlns="http://schemas.openxmlformats.org/officeDocument/2006/extended-properties" xmlns:vt="http://schemas.openxmlformats.org/officeDocument/2006/docPropsVTypes">
  <Template>Body</Template>
  <TotalTime>32</TotalTime>
  <Words>1351</Words>
  <Application>Microsoft Office PowerPoint</Application>
  <PresentationFormat>On-screen Show (16:9)</PresentationFormat>
  <Paragraphs>132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Segoe UI</vt:lpstr>
      <vt:lpstr>VIC-Regular</vt:lpstr>
      <vt:lpstr>Body</vt:lpstr>
      <vt:lpstr>Mpox in Victoria</vt:lpstr>
      <vt:lpstr>Agenda</vt:lpstr>
      <vt:lpstr>Objectives </vt:lpstr>
      <vt:lpstr>RACGP mpox webinar</vt:lpstr>
      <vt:lpstr>RACGP mpox webinar</vt:lpstr>
      <vt:lpstr>A bit about mpox</vt:lpstr>
      <vt:lpstr>Could it be mpox?</vt:lpstr>
      <vt:lpstr>Mpox around the world</vt:lpstr>
      <vt:lpstr>Mpox in Australia</vt:lpstr>
      <vt:lpstr>Mpox in Victoria in 2024</vt:lpstr>
      <vt:lpstr>Mpox outbreak in Victoria, 2024–25:  Acquisition and Demographics (n=543 cases)</vt:lpstr>
      <vt:lpstr>In Victoria, the mpox vaccine is available free-of-charge for eligible people </vt:lpstr>
      <vt:lpstr>Key messages for GPs</vt:lpstr>
      <vt:lpstr>Key messages for GPs (cont)</vt:lpstr>
      <vt:lpstr>Free mpox vaccine clinics</vt:lpstr>
      <vt:lpstr>Key messages for GPs (cont)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Eugenio Fazio (Health)</dc:creator>
  <cp:keywords/>
  <dc:description/>
  <cp:lastModifiedBy>Helen O'Brien (Health)</cp:lastModifiedBy>
  <cp:revision>1</cp:revision>
  <dcterms:created xsi:type="dcterms:W3CDTF">2021-04-15T22:44:24Z</dcterms:created>
  <dcterms:modified xsi:type="dcterms:W3CDTF">2025-02-25T23:45:08Z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2021-03-16T03:59:04Z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0x010100B134EC1B70594941AAB0EE9491458F55</vt:lpwstr>
  </property>
  <property fmtid="{D5CDD505-2E9C-101B-9397-08002B2CF9AE}" pid="12" name="Tags">
    <vt:lpwstr>17;#Templates|74cf097d-f69e-47d4-ab23-b0e64f517102</vt:lpwstr>
  </property>
  <property fmtid="{D5CDD505-2E9C-101B-9397-08002B2CF9AE}" pid="13" name="MediaServiceImageTags">
    <vt:lpwstr/>
  </property>
  <property fmtid="{D5CDD505-2E9C-101B-9397-08002B2CF9AE}" pid="14" name="_dlc_DocIdItemGuid">
    <vt:lpwstr>d62ee140-2a5e-496f-a75b-9b9a004c1886</vt:lpwstr>
  </property>
</Properties>
</file>