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692" r:id="rId5"/>
  </p:sldMasterIdLst>
  <p:notesMasterIdLst>
    <p:notesMasterId r:id="rId24"/>
  </p:notesMasterIdLst>
  <p:handoutMasterIdLst>
    <p:handoutMasterId r:id="rId25"/>
  </p:handoutMasterIdLst>
  <p:sldIdLst>
    <p:sldId id="267" r:id="rId6"/>
    <p:sldId id="315" r:id="rId7"/>
    <p:sldId id="288" r:id="rId8"/>
    <p:sldId id="283" r:id="rId9"/>
    <p:sldId id="286" r:id="rId10"/>
    <p:sldId id="291" r:id="rId11"/>
    <p:sldId id="294" r:id="rId12"/>
    <p:sldId id="293" r:id="rId13"/>
    <p:sldId id="307" r:id="rId14"/>
    <p:sldId id="296" r:id="rId15"/>
    <p:sldId id="299" r:id="rId16"/>
    <p:sldId id="300" r:id="rId17"/>
    <p:sldId id="304" r:id="rId18"/>
    <p:sldId id="311" r:id="rId19"/>
    <p:sldId id="309" r:id="rId20"/>
    <p:sldId id="301" r:id="rId21"/>
    <p:sldId id="302" r:id="rId22"/>
    <p:sldId id="30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3292"/>
    <a:srgbClr val="E3018C"/>
    <a:srgbClr val="F48220"/>
    <a:srgbClr val="5CC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ustomXml" Target="../customXml/item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yn Smyth" userId="608a1d9a-3b4d-4cda-9c17-0d38e7987394" providerId="ADAL" clId="{6AFDB314-B8CC-4C3F-8115-383426FC35B5}"/>
    <pc:docChg chg="undo custSel addSld delSld modSld">
      <pc:chgData name="Kathryn Smyth" userId="608a1d9a-3b4d-4cda-9c17-0d38e7987394" providerId="ADAL" clId="{6AFDB314-B8CC-4C3F-8115-383426FC35B5}" dt="2025-05-01T23:22:16.980" v="188" actId="20577"/>
      <pc:docMkLst>
        <pc:docMk/>
      </pc:docMkLst>
      <pc:sldChg chg="modSp mod">
        <pc:chgData name="Kathryn Smyth" userId="608a1d9a-3b4d-4cda-9c17-0d38e7987394" providerId="ADAL" clId="{6AFDB314-B8CC-4C3F-8115-383426FC35B5}" dt="2025-05-01T06:12:53.313" v="0" actId="6549"/>
        <pc:sldMkLst>
          <pc:docMk/>
          <pc:sldMk cId="1328664647" sldId="267"/>
        </pc:sldMkLst>
        <pc:spChg chg="mod">
          <ac:chgData name="Kathryn Smyth" userId="608a1d9a-3b4d-4cda-9c17-0d38e7987394" providerId="ADAL" clId="{6AFDB314-B8CC-4C3F-8115-383426FC35B5}" dt="2025-05-01T06:12:53.313" v="0" actId="6549"/>
          <ac:spMkLst>
            <pc:docMk/>
            <pc:sldMk cId="1328664647" sldId="267"/>
            <ac:spMk id="6" creationId="{5354485D-C472-744F-5F4F-404D4118EF2A}"/>
          </ac:spMkLst>
        </pc:spChg>
      </pc:sldChg>
      <pc:sldChg chg="del">
        <pc:chgData name="Kathryn Smyth" userId="608a1d9a-3b4d-4cda-9c17-0d38e7987394" providerId="ADAL" clId="{6AFDB314-B8CC-4C3F-8115-383426FC35B5}" dt="2025-05-01T06:15:20.394" v="38" actId="47"/>
        <pc:sldMkLst>
          <pc:docMk/>
          <pc:sldMk cId="1972976109" sldId="280"/>
        </pc:sldMkLst>
      </pc:sldChg>
      <pc:sldChg chg="del">
        <pc:chgData name="Kathryn Smyth" userId="608a1d9a-3b4d-4cda-9c17-0d38e7987394" providerId="ADAL" clId="{6AFDB314-B8CC-4C3F-8115-383426FC35B5}" dt="2025-05-01T06:15:22.402" v="39" actId="47"/>
        <pc:sldMkLst>
          <pc:docMk/>
          <pc:sldMk cId="3236520957" sldId="281"/>
        </pc:sldMkLst>
      </pc:sldChg>
      <pc:sldChg chg="del">
        <pc:chgData name="Kathryn Smyth" userId="608a1d9a-3b4d-4cda-9c17-0d38e7987394" providerId="ADAL" clId="{6AFDB314-B8CC-4C3F-8115-383426FC35B5}" dt="2025-05-01T06:15:20.394" v="38" actId="47"/>
        <pc:sldMkLst>
          <pc:docMk/>
          <pc:sldMk cId="95410241" sldId="282"/>
        </pc:sldMkLst>
      </pc:sldChg>
      <pc:sldChg chg="modSp mod">
        <pc:chgData name="Kathryn Smyth" userId="608a1d9a-3b4d-4cda-9c17-0d38e7987394" providerId="ADAL" clId="{6AFDB314-B8CC-4C3F-8115-383426FC35B5}" dt="2025-05-01T23:22:16.980" v="188" actId="20577"/>
        <pc:sldMkLst>
          <pc:docMk/>
          <pc:sldMk cId="621589511" sldId="283"/>
        </pc:sldMkLst>
        <pc:spChg chg="mod">
          <ac:chgData name="Kathryn Smyth" userId="608a1d9a-3b4d-4cda-9c17-0d38e7987394" providerId="ADAL" clId="{6AFDB314-B8CC-4C3F-8115-383426FC35B5}" dt="2025-05-01T23:22:16.980" v="188" actId="20577"/>
          <ac:spMkLst>
            <pc:docMk/>
            <pc:sldMk cId="621589511" sldId="283"/>
            <ac:spMk id="3" creationId="{6F5E1348-84B1-4C9F-C780-77140691D3DB}"/>
          </ac:spMkLst>
        </pc:spChg>
      </pc:sldChg>
      <pc:sldChg chg="del">
        <pc:chgData name="Kathryn Smyth" userId="608a1d9a-3b4d-4cda-9c17-0d38e7987394" providerId="ADAL" clId="{6AFDB314-B8CC-4C3F-8115-383426FC35B5}" dt="2025-05-01T06:15:11.435" v="37" actId="47"/>
        <pc:sldMkLst>
          <pc:docMk/>
          <pc:sldMk cId="1685177188" sldId="284"/>
        </pc:sldMkLst>
      </pc:sldChg>
      <pc:sldChg chg="del">
        <pc:chgData name="Kathryn Smyth" userId="608a1d9a-3b4d-4cda-9c17-0d38e7987394" providerId="ADAL" clId="{6AFDB314-B8CC-4C3F-8115-383426FC35B5}" dt="2025-05-01T06:15:11.435" v="37" actId="47"/>
        <pc:sldMkLst>
          <pc:docMk/>
          <pc:sldMk cId="1625862330" sldId="285"/>
        </pc:sldMkLst>
      </pc:sldChg>
      <pc:sldChg chg="del">
        <pc:chgData name="Kathryn Smyth" userId="608a1d9a-3b4d-4cda-9c17-0d38e7987394" providerId="ADAL" clId="{6AFDB314-B8CC-4C3F-8115-383426FC35B5}" dt="2025-05-01T06:15:29.956" v="40" actId="47"/>
        <pc:sldMkLst>
          <pc:docMk/>
          <pc:sldMk cId="3048650011" sldId="287"/>
        </pc:sldMkLst>
      </pc:sldChg>
      <pc:sldChg chg="del">
        <pc:chgData name="Kathryn Smyth" userId="608a1d9a-3b4d-4cda-9c17-0d38e7987394" providerId="ADAL" clId="{6AFDB314-B8CC-4C3F-8115-383426FC35B5}" dt="2025-05-01T06:15:35.197" v="42" actId="47"/>
        <pc:sldMkLst>
          <pc:docMk/>
          <pc:sldMk cId="1038287250" sldId="289"/>
        </pc:sldMkLst>
      </pc:sldChg>
      <pc:sldChg chg="del">
        <pc:chgData name="Kathryn Smyth" userId="608a1d9a-3b4d-4cda-9c17-0d38e7987394" providerId="ADAL" clId="{6AFDB314-B8CC-4C3F-8115-383426FC35B5}" dt="2025-05-01T23:21:33.369" v="68" actId="47"/>
        <pc:sldMkLst>
          <pc:docMk/>
          <pc:sldMk cId="3778219589" sldId="290"/>
        </pc:sldMkLst>
      </pc:sldChg>
      <pc:sldChg chg="modSp mod">
        <pc:chgData name="Kathryn Smyth" userId="608a1d9a-3b4d-4cda-9c17-0d38e7987394" providerId="ADAL" clId="{6AFDB314-B8CC-4C3F-8115-383426FC35B5}" dt="2025-05-01T06:16:18.483" v="45" actId="27636"/>
        <pc:sldMkLst>
          <pc:docMk/>
          <pc:sldMk cId="3697114155" sldId="294"/>
        </pc:sldMkLst>
        <pc:spChg chg="mod">
          <ac:chgData name="Kathryn Smyth" userId="608a1d9a-3b4d-4cda-9c17-0d38e7987394" providerId="ADAL" clId="{6AFDB314-B8CC-4C3F-8115-383426FC35B5}" dt="2025-05-01T06:16:18.483" v="45" actId="27636"/>
          <ac:spMkLst>
            <pc:docMk/>
            <pc:sldMk cId="3697114155" sldId="294"/>
            <ac:spMk id="3" creationId="{2464CCFA-63ED-F9DB-2257-370F0BBB17A5}"/>
          </ac:spMkLst>
        </pc:spChg>
      </pc:sldChg>
      <pc:sldChg chg="del">
        <pc:chgData name="Kathryn Smyth" userId="608a1d9a-3b4d-4cda-9c17-0d38e7987394" providerId="ADAL" clId="{6AFDB314-B8CC-4C3F-8115-383426FC35B5}" dt="2025-05-01T06:16:24.174" v="46" actId="47"/>
        <pc:sldMkLst>
          <pc:docMk/>
          <pc:sldMk cId="3682882871" sldId="295"/>
        </pc:sldMkLst>
      </pc:sldChg>
      <pc:sldChg chg="modSp mod">
        <pc:chgData name="Kathryn Smyth" userId="608a1d9a-3b4d-4cda-9c17-0d38e7987394" providerId="ADAL" clId="{6AFDB314-B8CC-4C3F-8115-383426FC35B5}" dt="2025-05-01T06:17:09.083" v="56" actId="20577"/>
        <pc:sldMkLst>
          <pc:docMk/>
          <pc:sldMk cId="3069134175" sldId="296"/>
        </pc:sldMkLst>
        <pc:spChg chg="mod">
          <ac:chgData name="Kathryn Smyth" userId="608a1d9a-3b4d-4cda-9c17-0d38e7987394" providerId="ADAL" clId="{6AFDB314-B8CC-4C3F-8115-383426FC35B5}" dt="2025-05-01T06:17:09.083" v="56" actId="20577"/>
          <ac:spMkLst>
            <pc:docMk/>
            <pc:sldMk cId="3069134175" sldId="296"/>
            <ac:spMk id="3" creationId="{C25D5C2E-E0DF-C2BD-8411-B9E9391168F2}"/>
          </ac:spMkLst>
        </pc:spChg>
      </pc:sldChg>
      <pc:sldChg chg="del">
        <pc:chgData name="Kathryn Smyth" userId="608a1d9a-3b4d-4cda-9c17-0d38e7987394" providerId="ADAL" clId="{6AFDB314-B8CC-4C3F-8115-383426FC35B5}" dt="2025-05-01T06:15:32.773" v="41" actId="47"/>
        <pc:sldMkLst>
          <pc:docMk/>
          <pc:sldMk cId="829532202" sldId="298"/>
        </pc:sldMkLst>
      </pc:sldChg>
      <pc:sldChg chg="add del">
        <pc:chgData name="Kathryn Smyth" userId="608a1d9a-3b4d-4cda-9c17-0d38e7987394" providerId="ADAL" clId="{6AFDB314-B8CC-4C3F-8115-383426FC35B5}" dt="2025-05-01T06:18:04.534" v="66" actId="47"/>
        <pc:sldMkLst>
          <pc:docMk/>
          <pc:sldMk cId="2862841365" sldId="301"/>
        </pc:sldMkLst>
      </pc:sldChg>
      <pc:sldChg chg="add del">
        <pc:chgData name="Kathryn Smyth" userId="608a1d9a-3b4d-4cda-9c17-0d38e7987394" providerId="ADAL" clId="{6AFDB314-B8CC-4C3F-8115-383426FC35B5}" dt="2025-05-01T06:18:03.871" v="65" actId="47"/>
        <pc:sldMkLst>
          <pc:docMk/>
          <pc:sldMk cId="1919906320" sldId="302"/>
        </pc:sldMkLst>
      </pc:sldChg>
      <pc:sldChg chg="del">
        <pc:chgData name="Kathryn Smyth" userId="608a1d9a-3b4d-4cda-9c17-0d38e7987394" providerId="ADAL" clId="{6AFDB314-B8CC-4C3F-8115-383426FC35B5}" dt="2025-05-01T06:18:11.752" v="67" actId="47"/>
        <pc:sldMkLst>
          <pc:docMk/>
          <pc:sldMk cId="3162947689" sldId="305"/>
        </pc:sldMkLst>
      </pc:sldChg>
      <pc:sldChg chg="del">
        <pc:chgData name="Kathryn Smyth" userId="608a1d9a-3b4d-4cda-9c17-0d38e7987394" providerId="ADAL" clId="{6AFDB314-B8CC-4C3F-8115-383426FC35B5}" dt="2025-05-01T06:18:11.752" v="67" actId="47"/>
        <pc:sldMkLst>
          <pc:docMk/>
          <pc:sldMk cId="460621452" sldId="306"/>
        </pc:sldMkLst>
      </pc:sldChg>
      <pc:sldChg chg="del">
        <pc:chgData name="Kathryn Smyth" userId="608a1d9a-3b4d-4cda-9c17-0d38e7987394" providerId="ADAL" clId="{6AFDB314-B8CC-4C3F-8115-383426FC35B5}" dt="2025-05-01T06:17:59.658" v="62" actId="47"/>
        <pc:sldMkLst>
          <pc:docMk/>
          <pc:sldMk cId="1087405811" sldId="308"/>
        </pc:sldMkLst>
      </pc:sldChg>
      <pc:sldChg chg="del">
        <pc:chgData name="Kathryn Smyth" userId="608a1d9a-3b4d-4cda-9c17-0d38e7987394" providerId="ADAL" clId="{6AFDB314-B8CC-4C3F-8115-383426FC35B5}" dt="2025-05-01T06:17:32.615" v="58" actId="47"/>
        <pc:sldMkLst>
          <pc:docMk/>
          <pc:sldMk cId="3510579933" sldId="310"/>
        </pc:sldMkLst>
      </pc:sldChg>
      <pc:sldChg chg="del">
        <pc:chgData name="Kathryn Smyth" userId="608a1d9a-3b4d-4cda-9c17-0d38e7987394" providerId="ADAL" clId="{6AFDB314-B8CC-4C3F-8115-383426FC35B5}" dt="2025-05-01T06:17:55.802" v="59" actId="47"/>
        <pc:sldMkLst>
          <pc:docMk/>
          <pc:sldMk cId="2530333203" sldId="312"/>
        </pc:sldMkLst>
      </pc:sldChg>
      <pc:sldChg chg="del">
        <pc:chgData name="Kathryn Smyth" userId="608a1d9a-3b4d-4cda-9c17-0d38e7987394" providerId="ADAL" clId="{6AFDB314-B8CC-4C3F-8115-383426FC35B5}" dt="2025-05-01T06:17:56.667" v="60" actId="47"/>
        <pc:sldMkLst>
          <pc:docMk/>
          <pc:sldMk cId="2060741226" sldId="313"/>
        </pc:sldMkLst>
      </pc:sldChg>
      <pc:sldChg chg="del">
        <pc:chgData name="Kathryn Smyth" userId="608a1d9a-3b4d-4cda-9c17-0d38e7987394" providerId="ADAL" clId="{6AFDB314-B8CC-4C3F-8115-383426FC35B5}" dt="2025-05-01T06:17:57.595" v="61" actId="47"/>
        <pc:sldMkLst>
          <pc:docMk/>
          <pc:sldMk cId="4152912818" sldId="314"/>
        </pc:sldMkLst>
      </pc:sldChg>
      <pc:sldChg chg="del">
        <pc:chgData name="Kathryn Smyth" userId="608a1d9a-3b4d-4cda-9c17-0d38e7987394" providerId="ADAL" clId="{6AFDB314-B8CC-4C3F-8115-383426FC35B5}" dt="2025-05-01T06:17:20.578" v="57" actId="47"/>
        <pc:sldMkLst>
          <pc:docMk/>
          <pc:sldMk cId="1569638446" sldId="3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4BCE3C-52C7-3F67-ACA2-58FAAFED6E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C9C17-4794-F91A-F829-5CB953E8E8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D8B74-3102-4B83-82F9-8E8E3DD2005A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1A04B-ADC6-D2FF-9460-0C44E54FCF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8DB2B-2D7F-7DE3-FD5C-094615C423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BD5AF-7F56-41D4-BF06-96E0282A91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2859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CCCB5-34D3-49F4-B8DC-52108F1E2FF6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0AB8A-0B91-4255-861B-327C5992D40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334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6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8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5CC5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953535-61A7-9FCF-8395-48D82A9A1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75463" y="-7089"/>
            <a:ext cx="2721864" cy="1677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8E17F-5F49-EEA8-CE7B-5C7AD4367D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7089"/>
            <a:ext cx="3515216" cy="16671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CC2A124-EEB7-63AF-2B9E-77B95112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127" y="2530467"/>
            <a:ext cx="7940615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CFCEC7A-B6C7-0F5D-F4B1-88C21C3766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638" y="5072063"/>
            <a:ext cx="2135187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353279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5A79634-4CDD-A0DB-3962-DF7D0DB8E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127" y="2530467"/>
            <a:ext cx="7940615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63B4A9D-70D1-00C0-BC27-A59E022422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638" y="5072063"/>
            <a:ext cx="2135187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4194232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206AAB-75E4-94BD-68DA-09080EB9F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00" y="2262683"/>
            <a:ext cx="3817811" cy="322625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1" i="0">
                <a:solidFill>
                  <a:srgbClr val="DF329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DFA9FD5-D847-35B3-E04F-DD2C00E53E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000" y="5591582"/>
            <a:ext cx="2714625" cy="514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F329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 dirty="0"/>
              <a:t>Insert Date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0665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A colorful art piece with a flower&#10;&#10;Description automatically generated with medium confidence">
            <a:extLst>
              <a:ext uri="{FF2B5EF4-FFF2-40B4-BE49-F238E27FC236}">
                <a16:creationId xmlns:a16="http://schemas.microsoft.com/office/drawing/2014/main" id="{9CDC0E3F-BB72-8524-BF92-4E5997C98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62549" y="1376304"/>
            <a:ext cx="4505951" cy="3185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B0B2C5-54C5-DBE6-7D2E-30150138B29D}"/>
              </a:ext>
            </a:extLst>
          </p:cNvPr>
          <p:cNvSpPr txBox="1"/>
          <p:nvPr userDrawn="1"/>
        </p:nvSpPr>
        <p:spPr>
          <a:xfrm>
            <a:off x="4217254" y="4561956"/>
            <a:ext cx="4551246" cy="532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AU" sz="1000" dirty="0">
                <a:latin typeface="Poppins Light" panose="00000400000000000000" pitchFamily="2" charset="0"/>
                <a:cs typeface="Poppins Light" panose="00000400000000000000" pitchFamily="2" charset="0"/>
              </a:rPr>
              <a:t>Title: Regenerating our Wellbeing</a:t>
            </a:r>
          </a:p>
          <a:p>
            <a:pPr algn="l">
              <a:lnSpc>
                <a:spcPct val="150000"/>
              </a:lnSpc>
            </a:pPr>
            <a:r>
              <a:rPr lang="en-AU" sz="1000" dirty="0">
                <a:latin typeface="Poppins Light" panose="00000400000000000000" pitchFamily="2" charset="0"/>
                <a:cs typeface="Poppins Light" panose="00000400000000000000" pitchFamily="2" charset="0"/>
              </a:rPr>
              <a:t>Artist: </a:t>
            </a:r>
            <a:r>
              <a:rPr lang="en-AU" sz="10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Kedeasha</a:t>
            </a:r>
            <a:r>
              <a:rPr lang="en-AU" sz="1000" dirty="0">
                <a:latin typeface="Poppins Light" panose="00000400000000000000" pitchFamily="2" charset="0"/>
                <a:cs typeface="Poppins Light" panose="00000400000000000000" pitchFamily="2" charset="0"/>
              </a:rPr>
              <a:t> Jackson, </a:t>
            </a:r>
            <a:r>
              <a:rPr lang="en-AU" sz="1000" i="1" dirty="0">
                <a:latin typeface="Poppins Light" panose="00000400000000000000" pitchFamily="2" charset="0"/>
                <a:cs typeface="Poppins Light" panose="00000400000000000000" pitchFamily="2" charset="0"/>
              </a:rPr>
              <a:t>Wemba </a:t>
            </a:r>
            <a:r>
              <a:rPr lang="en-AU" sz="1000" i="1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Wemba</a:t>
            </a:r>
            <a:r>
              <a:rPr lang="en-AU" sz="1000" i="1" dirty="0"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AU" sz="1000" i="1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Ngiyampaa</a:t>
            </a:r>
            <a:r>
              <a:rPr lang="en-AU" sz="1000" i="1" dirty="0">
                <a:latin typeface="Poppins Light" panose="00000400000000000000" pitchFamily="2" charset="0"/>
                <a:cs typeface="Poppins Light" panose="00000400000000000000" pitchFamily="2" charset="0"/>
              </a:rPr>
              <a:t> and Wiradjuri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E65CC7-F79B-E100-811B-37088E138395}"/>
              </a:ext>
            </a:extLst>
          </p:cNvPr>
          <p:cNvSpPr txBox="1"/>
          <p:nvPr userDrawn="1"/>
        </p:nvSpPr>
        <p:spPr>
          <a:xfrm>
            <a:off x="375500" y="1376304"/>
            <a:ext cx="3449154" cy="311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Poppins Light" panose="00000400000000000000" pitchFamily="2" charset="0"/>
              </a:rPr>
              <a:t>Acknowledgement of Country</a:t>
            </a:r>
          </a:p>
          <a:p>
            <a:pPr algn="ctr">
              <a:lnSpc>
                <a:spcPct val="150000"/>
              </a:lnSpc>
            </a:pPr>
            <a:endParaRPr lang="en-AU" sz="1200" dirty="0">
              <a:solidFill>
                <a:srgbClr val="000000"/>
              </a:solidFill>
              <a:effectLst/>
              <a:latin typeface="Poppins Light" panose="00000400000000000000" pitchFamily="2" charset="0"/>
              <a:ea typeface="Times New Roman" panose="02020603050405020304" pitchFamily="18" charset="0"/>
              <a:cs typeface="Poppins Light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AU" sz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In the spirit of unity and respect, BreastScreen Victoria acknowledges the First Peoples of these lands and waterways. </a:t>
            </a:r>
          </a:p>
          <a:p>
            <a:pPr algn="ctr">
              <a:lnSpc>
                <a:spcPct val="150000"/>
              </a:lnSpc>
            </a:pPr>
            <a:endParaRPr lang="en-AU" sz="1200" dirty="0">
              <a:effectLst/>
              <a:latin typeface="Poppins Light" panose="00000400000000000000" pitchFamily="2" charset="0"/>
              <a:ea typeface="Aptos" panose="020B0004020202020204" pitchFamily="34" charset="0"/>
              <a:cs typeface="Poppins Light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AU" sz="1200" dirty="0">
                <a:solidFill>
                  <a:srgbClr val="000000"/>
                </a:solidFill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We recognise their deep connection to the earth and the importance of holistic wellbeing as we embark on our shared journey of breast health.</a:t>
            </a:r>
            <a:endParaRPr lang="en-AU" sz="1200" dirty="0">
              <a:effectLst/>
              <a:latin typeface="Poppins Light" panose="00000400000000000000" pitchFamily="2" charset="0"/>
              <a:ea typeface="Aptos" panose="020B0004020202020204" pitchFamily="34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388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3CA7A6-32F9-8925-BABB-205190B20F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3736316" cy="4057589"/>
          </a:xfrm>
        </p:spPr>
        <p:txBody>
          <a:bodyPr/>
          <a:lstStyle>
            <a:lvl1pPr>
              <a:defRPr sz="18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6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3BB0F2-9168-3BD0-CD38-ABED00ED481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32385" y="1825625"/>
            <a:ext cx="3882965" cy="4057589"/>
          </a:xfrm>
        </p:spPr>
        <p:txBody>
          <a:bodyPr/>
          <a:lstStyle>
            <a:lvl1pPr>
              <a:defRPr sz="18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600"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200"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97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A58DF-BC37-EDC7-AFAA-9E4A37205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4"/>
          <a:stretch/>
        </p:blipFill>
        <p:spPr>
          <a:xfrm>
            <a:off x="0" y="0"/>
            <a:ext cx="6385341" cy="218152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6D7123-9E8B-BE09-97CF-CB92DE104E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3539" y="2089318"/>
            <a:ext cx="3971283" cy="36480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277059A-0CA1-D326-DFAE-4281353ED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925" y="2089318"/>
            <a:ext cx="3882425" cy="3648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3BCB61-5442-CCAE-8C8A-E12255AC19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0257" y="266532"/>
            <a:ext cx="4675426" cy="854075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add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792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92DA8-D84D-693C-7E94-EB735B2D0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60385" y="0"/>
            <a:ext cx="4860524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84E03E-4F5A-40F8-45DA-2A57EBC3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548641"/>
            <a:ext cx="4331368" cy="14957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8A5E9-FA77-381E-FA0F-01CBD5205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025" y="3009900"/>
            <a:ext cx="2984500" cy="2044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627D70-E0B5-9009-E975-5A6BAE9A3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6075" y="3009900"/>
            <a:ext cx="3225800" cy="228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3867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2049463"/>
            <a:ext cx="4629150" cy="381158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8EB7E3-40E9-4992-FA1C-1866565E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2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ABCC3-470D-AEE4-5080-D93A6632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AD90EDFE-8D83-0536-EE2B-06B30B1B519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28650" y="2346385"/>
            <a:ext cx="7886700" cy="2441515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262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1BF47-C18A-BE81-E515-0F409AAC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3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DF3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56C853-8E89-1985-5FC3-9220B7B8E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777"/>
          <a:stretch/>
        </p:blipFill>
        <p:spPr>
          <a:xfrm>
            <a:off x="3675887" y="1851991"/>
            <a:ext cx="5468113" cy="5006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A8C64-7874-B084-2E7D-AA07A84DB6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181794" cy="16099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E261B5-9183-AAFF-F0BB-1E6354A15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128" y="2530467"/>
            <a:ext cx="38862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D9A4BE-2B36-A388-6A3C-FD0559820C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638" y="5072063"/>
            <a:ext cx="2135187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1110221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F4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2C70E-87C1-EB8B-5236-628B6B052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53"/>
          <a:stretch/>
        </p:blipFill>
        <p:spPr>
          <a:xfrm>
            <a:off x="0" y="0"/>
            <a:ext cx="3773925" cy="18290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7B0B3B-0BF0-9FD6-CC31-EDD595487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127" y="2530467"/>
            <a:ext cx="7940615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3A839-AEAE-8E6A-8523-12F5B21BB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935" y="5244718"/>
            <a:ext cx="2873248" cy="1607312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7EB619E-39A4-044F-2FA9-DAB56C8D1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638" y="5072063"/>
            <a:ext cx="2135187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5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1661775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057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5013D4-C606-2AEE-41A5-46986760DE70}"/>
              </a:ext>
            </a:extLst>
          </p:cNvPr>
          <p:cNvCxnSpPr/>
          <p:nvPr userDrawn="1"/>
        </p:nvCxnSpPr>
        <p:spPr>
          <a:xfrm flipH="1">
            <a:off x="0" y="6037729"/>
            <a:ext cx="9144000" cy="0"/>
          </a:xfrm>
          <a:prstGeom prst="line">
            <a:avLst/>
          </a:prstGeom>
          <a:ln w="12700">
            <a:solidFill>
              <a:srgbClr val="DF3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B5B9046-7E0A-7C1B-5EDB-7C0B8DAA4E2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4583" r="4583"/>
          <a:stretch/>
        </p:blipFill>
        <p:spPr>
          <a:xfrm>
            <a:off x="7353933" y="6115788"/>
            <a:ext cx="1414655" cy="683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A6926-8297-7238-C25C-82130A56969F}"/>
              </a:ext>
            </a:extLst>
          </p:cNvPr>
          <p:cNvSpPr txBox="1"/>
          <p:nvPr userDrawn="1"/>
        </p:nvSpPr>
        <p:spPr>
          <a:xfrm>
            <a:off x="628650" y="6354374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Slide </a:t>
            </a:r>
            <a:fld id="{C8C42922-8612-4F23-8E34-39B8B1CA490C}" type="slidenum">
              <a:rPr lang="en-AU" sz="1200" smtClean="0"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AU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3A0FE-F3AD-FB56-A968-C4488BB2930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244975" y="6642100"/>
            <a:ext cx="6969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000000">
                    <a:alpha val="50000"/>
                  </a:srgbClr>
                </a:solidFill>
                <a:latin typeface="Arial Black" panose="020B0A0402010202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99834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91" r:id="rId3"/>
    <p:sldLayoutId id="2147483708" r:id="rId4"/>
    <p:sldLayoutId id="2147483689" r:id="rId5"/>
    <p:sldLayoutId id="2147483711" r:id="rId6"/>
    <p:sldLayoutId id="214748371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570F9E-B911-C36B-21C3-AE85AEE8480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244975" y="6642100"/>
            <a:ext cx="6969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000000">
                    <a:alpha val="50000"/>
                  </a:srgbClr>
                </a:solidFill>
                <a:latin typeface="Arial Black" panose="020B0A0402010202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43624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705" r:id="rId3"/>
    <p:sldLayoutId id="2147483709" r:id="rId4"/>
    <p:sldLayoutId id="2147483707" r:id="rId5"/>
    <p:sldLayoutId id="2147483712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termac.org/iprevent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9.health.gov.au/mbs/fullDisplay.cfm?type=item&amp;q=63464&amp;qt=item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B4B49C-5B30-6069-16EB-40A71295E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AU" sz="4000" dirty="0"/>
              <a:t>Breast density reporting in BreastScreen Victoria’s program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54485D-C472-744F-5F4F-404D4118E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638" y="5072063"/>
            <a:ext cx="2533151" cy="406400"/>
          </a:xfrm>
        </p:spPr>
        <p:txBody>
          <a:bodyPr/>
          <a:lstStyle/>
          <a:p>
            <a:r>
              <a:rPr lang="en-AU" dirty="0"/>
              <a:t>Dr David Speakman</a:t>
            </a:r>
          </a:p>
        </p:txBody>
      </p:sp>
    </p:spTree>
    <p:extLst>
      <p:ext uri="{BB962C8B-B14F-4D97-AF65-F5344CB8AC3E}">
        <p14:creationId xmlns:p14="http://schemas.microsoft.com/office/powerpoint/2010/main" val="1328664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D7FC-9887-5F90-5B07-A896C84B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influences breast density?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D5C2E-E0DF-C2BD-8411-B9E939116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Age, particularly after menopause</a:t>
            </a:r>
          </a:p>
          <a:p>
            <a:r>
              <a:rPr lang="en-AU" dirty="0"/>
              <a:t>Genetics</a:t>
            </a:r>
          </a:p>
          <a:p>
            <a:r>
              <a:rPr lang="en-AU" dirty="0"/>
              <a:t>BMI</a:t>
            </a:r>
          </a:p>
          <a:p>
            <a:r>
              <a:rPr lang="en-AU" dirty="0"/>
              <a:t>Hormone therapy</a:t>
            </a:r>
          </a:p>
          <a:p>
            <a:r>
              <a:rPr lang="en-AU" dirty="0"/>
              <a:t>Having had children</a:t>
            </a:r>
          </a:p>
          <a:p>
            <a:r>
              <a:rPr lang="en-AU" dirty="0"/>
              <a:t>Tamoxifen</a:t>
            </a:r>
          </a:p>
        </p:txBody>
      </p:sp>
    </p:spTree>
    <p:extLst>
      <p:ext uri="{BB962C8B-B14F-4D97-AF65-F5344CB8AC3E}">
        <p14:creationId xmlns:p14="http://schemas.microsoft.com/office/powerpoint/2010/main" val="3069134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C0508-21DF-CD22-8344-D53436555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What are the recommended options for patients with dense breasts?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BE403-7260-A112-032F-09F40FD4EC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251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3AC4-3103-F58A-4E12-8CB410A8A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7630-63B9-393D-AA63-ED611599D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2291"/>
            <a:ext cx="7886700" cy="4400923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Mammograms still detect the majority of breast cancers</a:t>
            </a:r>
          </a:p>
          <a:p>
            <a:r>
              <a:rPr lang="en-AU" dirty="0"/>
              <a:t>Breast density should be considered alongside other risk factors</a:t>
            </a:r>
          </a:p>
          <a:p>
            <a:r>
              <a:rPr lang="en-AU" dirty="0"/>
              <a:t>Encourage patients to reduce their risk with lifestyle modifications</a:t>
            </a:r>
          </a:p>
          <a:p>
            <a:r>
              <a:rPr lang="en-AU" dirty="0"/>
              <a:t>A risk tool such as </a:t>
            </a:r>
            <a:r>
              <a:rPr lang="en-AU" dirty="0" err="1">
                <a:hlinkClick r:id="rId2"/>
              </a:rPr>
              <a:t>iPrevent</a:t>
            </a:r>
            <a:r>
              <a:rPr lang="en-AU" dirty="0"/>
              <a:t> or the </a:t>
            </a:r>
            <a:r>
              <a:rPr lang="en-AU" dirty="0" err="1"/>
              <a:t>Tyrer-Cuzick</a:t>
            </a:r>
            <a:r>
              <a:rPr lang="en-AU" dirty="0"/>
              <a:t> risk model can be used to facilitate discussions with patients</a:t>
            </a:r>
          </a:p>
          <a:p>
            <a:r>
              <a:rPr lang="en-AU" dirty="0"/>
              <a:t>All patients, regardless of breast density, should be encouraged to stay breast aware and continue to regularly screen</a:t>
            </a:r>
          </a:p>
          <a:p>
            <a:r>
              <a:rPr lang="en-AU" dirty="0"/>
              <a:t>Options should be considered in the context of the patient’s:</a:t>
            </a:r>
          </a:p>
          <a:p>
            <a:pPr lvl="1"/>
            <a:r>
              <a:rPr lang="en-AU" dirty="0"/>
              <a:t>Other risk factors</a:t>
            </a:r>
          </a:p>
          <a:p>
            <a:pPr lvl="1"/>
            <a:r>
              <a:rPr lang="en-AU" dirty="0"/>
              <a:t>Personal circumstances</a:t>
            </a:r>
          </a:p>
          <a:p>
            <a:pPr lvl="1"/>
            <a:r>
              <a:rPr lang="en-AU" dirty="0"/>
              <a:t>Preferences</a:t>
            </a:r>
          </a:p>
        </p:txBody>
      </p:sp>
    </p:spTree>
    <p:extLst>
      <p:ext uri="{BB962C8B-B14F-4D97-AF65-F5344CB8AC3E}">
        <p14:creationId xmlns:p14="http://schemas.microsoft.com/office/powerpoint/2010/main" val="3121443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B0B9-B026-C27B-DB7F-795BA240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Supplementary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67295-39B8-E21E-4DF3-A0CD8A363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Supplementary tests are not currently available as part of the BreastScreen program</a:t>
            </a:r>
          </a:p>
          <a:p>
            <a:r>
              <a:rPr lang="en-AU" dirty="0"/>
              <a:t>High breast density alone does not necessarily mean a patient needs additional imaging</a:t>
            </a:r>
          </a:p>
          <a:p>
            <a:r>
              <a:rPr lang="en-AU" dirty="0"/>
              <a:t>Can consider:</a:t>
            </a:r>
          </a:p>
          <a:p>
            <a:pPr lvl="1"/>
            <a:r>
              <a:rPr lang="en-AU" dirty="0"/>
              <a:t>MRI</a:t>
            </a:r>
          </a:p>
          <a:p>
            <a:pPr lvl="1"/>
            <a:r>
              <a:rPr lang="en-AU" dirty="0"/>
              <a:t>Ultrasound</a:t>
            </a:r>
          </a:p>
          <a:p>
            <a:pPr lvl="1"/>
            <a:r>
              <a:rPr lang="en-AU" dirty="0"/>
              <a:t>Tomosynthesis</a:t>
            </a:r>
          </a:p>
          <a:p>
            <a:pPr lvl="1"/>
            <a:r>
              <a:rPr lang="en-AU" dirty="0"/>
              <a:t>Contrast enhanced mammography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105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99D16-1300-AFC5-5FA9-DF376E75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Comparison of imaging modalities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61F4A7-CCA5-6BF2-7E73-683F82703A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0897027"/>
              </p:ext>
            </p:extLst>
          </p:nvPr>
        </p:nvGraphicFramePr>
        <p:xfrm>
          <a:off x="628649" y="1825625"/>
          <a:ext cx="8098890" cy="410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372">
                  <a:extLst>
                    <a:ext uri="{9D8B030D-6E8A-4147-A177-3AD203B41FA5}">
                      <a16:colId xmlns:a16="http://schemas.microsoft.com/office/drawing/2014/main" val="3995757511"/>
                    </a:ext>
                  </a:extLst>
                </a:gridCol>
                <a:gridCol w="1547236">
                  <a:extLst>
                    <a:ext uri="{9D8B030D-6E8A-4147-A177-3AD203B41FA5}">
                      <a16:colId xmlns:a16="http://schemas.microsoft.com/office/drawing/2014/main" val="3675460602"/>
                    </a:ext>
                  </a:extLst>
                </a:gridCol>
                <a:gridCol w="1557196">
                  <a:extLst>
                    <a:ext uri="{9D8B030D-6E8A-4147-A177-3AD203B41FA5}">
                      <a16:colId xmlns:a16="http://schemas.microsoft.com/office/drawing/2014/main" val="39023466"/>
                    </a:ext>
                  </a:extLst>
                </a:gridCol>
                <a:gridCol w="1612308">
                  <a:extLst>
                    <a:ext uri="{9D8B030D-6E8A-4147-A177-3AD203B41FA5}">
                      <a16:colId xmlns:a16="http://schemas.microsoft.com/office/drawing/2014/main" val="2682374507"/>
                    </a:ext>
                  </a:extLst>
                </a:gridCol>
                <a:gridCol w="1619778">
                  <a:extLst>
                    <a:ext uri="{9D8B030D-6E8A-4147-A177-3AD203B41FA5}">
                      <a16:colId xmlns:a16="http://schemas.microsoft.com/office/drawing/2014/main" val="4184432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2D MMG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Tomosynthesis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CEM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MRI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55375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Radiation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40001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Compression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611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IV contrast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08486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False negative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Current standard of care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Better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Better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Better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96414663"/>
                  </a:ext>
                </a:extLst>
              </a:tr>
              <a:tr h="30707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False positive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Low, current standard of care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Low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?Lower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Higher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49478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Contraindication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Iodine allergy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Implanted metal e.g., pacemaker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239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Rebate for screening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Available free at </a:t>
                      </a:r>
                      <a:r>
                        <a:rPr lang="en-US" sz="14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BreastScreen</a:t>
                      </a:r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Maybe, see MBS item 59300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Maybe, see MBS item 59300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Sometimes, see MBS item 63464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69411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6162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C2F20-6856-FB4D-9141-818B2927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MBS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03A5E-1AAB-9C94-0EC6-679C35E5C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8021"/>
            <a:ext cx="7886700" cy="45251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b="1" dirty="0"/>
              <a:t>Item 59300</a:t>
            </a:r>
            <a:endParaRPr lang="en-AU" b="1" dirty="0">
              <a:hlinkClick r:id="rId2"/>
            </a:endParaRPr>
          </a:p>
          <a:p>
            <a:pPr marL="0" indent="0">
              <a:buNone/>
            </a:pPr>
            <a:endParaRPr lang="en-AU" b="1" dirty="0">
              <a:hlinkClick r:id="rId2"/>
            </a:endParaRPr>
          </a:p>
          <a:p>
            <a:pPr marL="0" indent="0">
              <a:buNone/>
            </a:pPr>
            <a:endParaRPr lang="en-AU" b="1" dirty="0">
              <a:hlinkClick r:id="rId2"/>
            </a:endParaRPr>
          </a:p>
          <a:p>
            <a:pPr marL="0" indent="0">
              <a:buNone/>
            </a:pPr>
            <a:endParaRPr lang="en-AU" b="1" dirty="0">
              <a:hlinkClick r:id="rId2"/>
            </a:endParaRPr>
          </a:p>
          <a:p>
            <a:pPr marL="0" indent="0">
              <a:buNone/>
            </a:pPr>
            <a:endParaRPr lang="en-AU" b="1" dirty="0">
              <a:hlinkClick r:id="rId2"/>
            </a:endParaRPr>
          </a:p>
          <a:p>
            <a:pPr marL="0" indent="0">
              <a:buNone/>
            </a:pPr>
            <a:r>
              <a:rPr lang="en-AU" b="1" dirty="0">
                <a:hlinkClick r:id="rId2"/>
              </a:rPr>
              <a:t>Item 63464: MRI</a:t>
            </a:r>
            <a:r>
              <a:rPr lang="en-AU" b="1" dirty="0"/>
              <a:t>: Eligibility for MRI</a:t>
            </a:r>
          </a:p>
          <a:p>
            <a:r>
              <a:rPr lang="en-AU" dirty="0"/>
              <a:t>A lifetime risk estimation greater than 30% or a 10 year absolute risk estimation greater than 5% using a clinically relevant risk evaluation algorithm (accepted algorithm is the </a:t>
            </a:r>
            <a:r>
              <a:rPr lang="en-AU" dirty="0" err="1"/>
              <a:t>Tyrer-Cuzick</a:t>
            </a:r>
            <a:r>
              <a:rPr lang="en-AU" dirty="0"/>
              <a:t> algorithm version 8 or later – breast density is an input)</a:t>
            </a:r>
          </a:p>
          <a:p>
            <a:r>
              <a:rPr lang="en-AU" dirty="0"/>
              <a:t>Or use </a:t>
            </a:r>
            <a:r>
              <a:rPr lang="en-AU" dirty="0" err="1"/>
              <a:t>iPrevent</a:t>
            </a:r>
            <a:endParaRPr lang="en-AU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EB64E72-26B4-8725-DF20-9B4A07DFF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248"/>
          <a:stretch/>
        </p:blipFill>
        <p:spPr>
          <a:xfrm>
            <a:off x="743457" y="1717978"/>
            <a:ext cx="6589850" cy="19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19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F143-5B27-9C10-23E5-526A1D83A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1B329-191A-9628-E0C1-AA5824BE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736316" cy="3528695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r>
              <a:rPr lang="en-AU" dirty="0"/>
              <a:t>Female patient</a:t>
            </a:r>
          </a:p>
          <a:p>
            <a:r>
              <a:rPr lang="en-AU" dirty="0"/>
              <a:t>Age 54</a:t>
            </a:r>
          </a:p>
          <a:p>
            <a:r>
              <a:rPr lang="en-AU" b="1" dirty="0"/>
              <a:t>Category D breast density</a:t>
            </a:r>
          </a:p>
          <a:p>
            <a:r>
              <a:rPr lang="en-AU" dirty="0"/>
              <a:t>Mother diagnosed with breast cancer when 55</a:t>
            </a:r>
          </a:p>
          <a:p>
            <a:r>
              <a:rPr lang="en-AU" dirty="0"/>
              <a:t>Overweight</a:t>
            </a:r>
          </a:p>
          <a:p>
            <a:r>
              <a:rPr lang="en-AU" dirty="0"/>
              <a:t>Smoker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9B748-171B-7BBA-DF5D-4C03BDDF4FD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32385" y="1825625"/>
            <a:ext cx="3882965" cy="352869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AU" dirty="0"/>
              <a:t>Discuss the patient’s risk factors with them</a:t>
            </a:r>
          </a:p>
          <a:p>
            <a:pPr lvl="1"/>
            <a:r>
              <a:rPr lang="en-AU" dirty="0"/>
              <a:t>Consider using a tool such as </a:t>
            </a:r>
            <a:r>
              <a:rPr lang="en-AU" dirty="0" err="1"/>
              <a:t>iPrevent</a:t>
            </a:r>
            <a:endParaRPr lang="en-AU" dirty="0"/>
          </a:p>
          <a:p>
            <a:r>
              <a:rPr lang="en-AU" dirty="0"/>
              <a:t>Encourage patient to modify lifestyle – diet, exercise, smoking</a:t>
            </a:r>
          </a:p>
          <a:p>
            <a:r>
              <a:rPr lang="en-AU" dirty="0"/>
              <a:t>Discuss supplementary testing with patient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284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F143-5B27-9C10-23E5-526A1D83A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1B329-191A-9628-E0C1-AA5824BE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736316" cy="3718832"/>
          </a:xfr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AU" dirty="0"/>
              <a:t>Female patient</a:t>
            </a:r>
          </a:p>
          <a:p>
            <a:r>
              <a:rPr lang="en-AU" dirty="0"/>
              <a:t>Age 72</a:t>
            </a:r>
          </a:p>
          <a:p>
            <a:r>
              <a:rPr lang="en-AU" b="1" dirty="0"/>
              <a:t>Category C breast density</a:t>
            </a:r>
          </a:p>
          <a:p>
            <a:r>
              <a:rPr lang="en-AU" dirty="0"/>
              <a:t>No family history</a:t>
            </a:r>
          </a:p>
          <a:p>
            <a:r>
              <a:rPr lang="en-AU" dirty="0"/>
              <a:t>Non-drinker</a:t>
            </a:r>
          </a:p>
          <a:p>
            <a:r>
              <a:rPr lang="en-AU" dirty="0"/>
              <a:t>Very active</a:t>
            </a:r>
          </a:p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9B748-171B-7BBA-DF5D-4C03BDDF4FD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32385" y="1825625"/>
            <a:ext cx="3882965" cy="371883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AU" dirty="0"/>
              <a:t>Discuss the patient’s risk factors with them</a:t>
            </a:r>
          </a:p>
          <a:p>
            <a:pPr lvl="1"/>
            <a:r>
              <a:rPr lang="en-AU" dirty="0"/>
              <a:t>Consider using a tool such as </a:t>
            </a:r>
            <a:r>
              <a:rPr lang="en-AU" dirty="0" err="1"/>
              <a:t>iPrevent</a:t>
            </a:r>
            <a:endParaRPr lang="en-AU" dirty="0"/>
          </a:p>
          <a:p>
            <a:r>
              <a:rPr lang="en-AU" dirty="0"/>
              <a:t>Encourage patient to maintain lifestyle</a:t>
            </a:r>
          </a:p>
          <a:p>
            <a:r>
              <a:rPr lang="en-AU" dirty="0"/>
              <a:t>Unless indicated otherwise by other risk factors, supplementary testing unlikely to be warranted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990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F143-5B27-9C10-23E5-526A1D83A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1B329-191A-9628-E0C1-AA5824BE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736316" cy="352869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AU" dirty="0"/>
              <a:t>Female patient</a:t>
            </a:r>
          </a:p>
          <a:p>
            <a:r>
              <a:rPr lang="en-AU" dirty="0"/>
              <a:t>Age 63</a:t>
            </a:r>
          </a:p>
          <a:p>
            <a:r>
              <a:rPr lang="en-AU" b="1" dirty="0"/>
              <a:t>Category B breast density</a:t>
            </a:r>
          </a:p>
          <a:p>
            <a:r>
              <a:rPr lang="en-AU" dirty="0"/>
              <a:t>Two aunts diagnosed with breast cancer in their 60s</a:t>
            </a:r>
          </a:p>
          <a:p>
            <a:r>
              <a:rPr lang="en-AU" dirty="0"/>
              <a:t>BMI 26</a:t>
            </a:r>
          </a:p>
          <a:p>
            <a:r>
              <a:rPr lang="en-AU" dirty="0"/>
              <a:t>Drinks 1-2 days/week</a:t>
            </a:r>
          </a:p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9B748-171B-7BBA-DF5D-4C03BDDF4FD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32385" y="1825625"/>
            <a:ext cx="3882965" cy="352869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AU" dirty="0"/>
              <a:t>Discuss the patient’s risk factors with them</a:t>
            </a:r>
          </a:p>
          <a:p>
            <a:pPr lvl="1"/>
            <a:r>
              <a:rPr lang="en-AU" dirty="0"/>
              <a:t>Consider using a tool such as </a:t>
            </a:r>
            <a:r>
              <a:rPr lang="en-AU" dirty="0" err="1"/>
              <a:t>iPrevent</a:t>
            </a:r>
            <a:endParaRPr lang="en-AU" dirty="0"/>
          </a:p>
          <a:p>
            <a:r>
              <a:rPr lang="en-AU" dirty="0"/>
              <a:t>Encourage patient to modify lifestyle – diet, exercise, alcohol</a:t>
            </a:r>
          </a:p>
          <a:p>
            <a:r>
              <a:rPr lang="en-AU" dirty="0"/>
              <a:t>Encourage patient to stay breast aware and continue to have a regular mammogram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224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8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E0C-04A3-6A0D-8E97-CC19C7180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About the BreastScreen Victoria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CFCB4-445F-5FE1-21B4-9844C037F7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8157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EE2FF-A78E-2A58-7536-57FE0F79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BreastScreen Victoria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E1348-84B1-4C9F-C780-77140691D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7589"/>
          </a:xfrm>
        </p:spPr>
        <p:txBody>
          <a:bodyPr/>
          <a:lstStyle/>
          <a:p>
            <a:r>
              <a:rPr lang="en-AU" dirty="0"/>
              <a:t>Population screening program for breast cancer</a:t>
            </a:r>
          </a:p>
          <a:p>
            <a:r>
              <a:rPr lang="en-AU" dirty="0"/>
              <a:t>For women and eligible trans and gender diverse people</a:t>
            </a:r>
          </a:p>
          <a:p>
            <a:r>
              <a:rPr lang="en-AU" dirty="0"/>
              <a:t>Free</a:t>
            </a:r>
          </a:p>
          <a:p>
            <a:r>
              <a:rPr lang="en-AU" dirty="0"/>
              <a:t>Mammogram every two years</a:t>
            </a:r>
            <a:br>
              <a:rPr lang="en-AU" dirty="0"/>
            </a:br>
            <a:r>
              <a:rPr lang="en-AU" dirty="0"/>
              <a:t>(annual for some higher-risk people)</a:t>
            </a:r>
          </a:p>
          <a:p>
            <a:r>
              <a:rPr lang="en-AU" dirty="0"/>
              <a:t>People aged 50-74 receive invitations/reminders to screen. People aged 40-49 and over 74 are </a:t>
            </a:r>
            <a:r>
              <a:rPr lang="en-AU"/>
              <a:t>also eligible</a:t>
            </a:r>
            <a:endParaRPr lang="en-AU" dirty="0"/>
          </a:p>
          <a:p>
            <a:r>
              <a:rPr lang="en-AU" dirty="0"/>
              <a:t>For people </a:t>
            </a:r>
            <a:r>
              <a:rPr lang="en-AU" b="1" dirty="0"/>
              <a:t>without symptoms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1589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EBBA-84AA-6200-1DC0-D97456AA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Screen all patients for 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31E6A-B70D-5FD8-DD7D-752B20037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19673"/>
            <a:ext cx="3736316" cy="3759774"/>
          </a:xfrm>
        </p:spPr>
        <p:txBody>
          <a:bodyPr>
            <a:normAutofit lnSpcReduction="10000"/>
          </a:bodyPr>
          <a:lstStyle/>
          <a:p>
            <a:r>
              <a:rPr lang="en-AU" dirty="0"/>
              <a:t>Age above 50</a:t>
            </a:r>
          </a:p>
          <a:p>
            <a:r>
              <a:rPr lang="en-AU" dirty="0"/>
              <a:t>Lifestyle</a:t>
            </a:r>
          </a:p>
          <a:p>
            <a:pPr lvl="1"/>
            <a:r>
              <a:rPr lang="en-AU" dirty="0"/>
              <a:t>Smoking</a:t>
            </a:r>
          </a:p>
          <a:p>
            <a:pPr lvl="1"/>
            <a:r>
              <a:rPr lang="en-AU" dirty="0"/>
              <a:t>Alcohol</a:t>
            </a:r>
          </a:p>
          <a:p>
            <a:pPr lvl="1"/>
            <a:r>
              <a:rPr lang="en-AU" dirty="0"/>
              <a:t>Obesity</a:t>
            </a:r>
          </a:p>
          <a:p>
            <a:pPr lvl="1"/>
            <a:r>
              <a:rPr lang="en-AU" dirty="0"/>
              <a:t>Diet</a:t>
            </a:r>
          </a:p>
          <a:p>
            <a:pPr lvl="1"/>
            <a:r>
              <a:rPr lang="en-AU" dirty="0"/>
              <a:t>Exercise</a:t>
            </a:r>
          </a:p>
          <a:p>
            <a:r>
              <a:rPr lang="en-AU" dirty="0"/>
              <a:t>Personal history of breast or ovarian cancer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2F70C-806A-88D9-B5DC-49FE12491D3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32385" y="2219673"/>
            <a:ext cx="3882965" cy="3952240"/>
          </a:xfrm>
        </p:spPr>
        <p:txBody>
          <a:bodyPr>
            <a:normAutofit/>
          </a:bodyPr>
          <a:lstStyle/>
          <a:p>
            <a:r>
              <a:rPr lang="en-AU" dirty="0"/>
              <a:t>Strong family history of breast or ovarian cancer</a:t>
            </a:r>
          </a:p>
          <a:p>
            <a:r>
              <a:rPr lang="en-AU" dirty="0"/>
              <a:t>Genetic mutations such as BRCA1 or BRCA2</a:t>
            </a:r>
          </a:p>
          <a:p>
            <a:r>
              <a:rPr lang="en-AU" dirty="0"/>
              <a:t>Ashkenazi Jewish heritage</a:t>
            </a:r>
          </a:p>
          <a:p>
            <a:r>
              <a:rPr lang="en-AU" dirty="0"/>
              <a:t>HRT use</a:t>
            </a:r>
          </a:p>
          <a:p>
            <a:r>
              <a:rPr lang="en-AU" dirty="0"/>
              <a:t>Breast density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E86D3-60CF-A4C3-C9C0-0D5F5023B49C}"/>
              </a:ext>
            </a:extLst>
          </p:cNvPr>
          <p:cNvSpPr txBox="1"/>
          <p:nvPr/>
        </p:nvSpPr>
        <p:spPr>
          <a:xfrm>
            <a:off x="628650" y="1690689"/>
            <a:ext cx="78867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Consider using a risk assessment tool such as </a:t>
            </a:r>
            <a:r>
              <a:rPr lang="en-AU" dirty="0" err="1">
                <a:solidFill>
                  <a:schemeClr val="bg1"/>
                </a:solidFill>
              </a:rPr>
              <a:t>iPrevent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7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55E29-36AD-B78E-0F71-EF52B9D0AE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About breast density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07315-540C-72BA-8352-B4DED6EA03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0089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FBC10-B867-8098-E971-39949993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breast density?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4CCFA-63ED-F9DB-2257-370F0BBB1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Breasts are made up of a combination of tissue:</a:t>
            </a:r>
          </a:p>
          <a:p>
            <a:pPr lvl="1"/>
            <a:r>
              <a:rPr lang="en-AU" dirty="0"/>
              <a:t>Fatty tissue</a:t>
            </a:r>
          </a:p>
          <a:p>
            <a:pPr lvl="1"/>
            <a:r>
              <a:rPr lang="en-AU" dirty="0"/>
              <a:t>Glandular tissue</a:t>
            </a:r>
          </a:p>
          <a:p>
            <a:pPr lvl="1"/>
            <a:r>
              <a:rPr lang="en-AU" dirty="0"/>
              <a:t>Connective/fibrous tissue</a:t>
            </a:r>
          </a:p>
          <a:p>
            <a:r>
              <a:rPr lang="en-AU" dirty="0"/>
              <a:t>Women with high breast density have more </a:t>
            </a:r>
            <a:r>
              <a:rPr lang="en-AU" dirty="0" err="1"/>
              <a:t>fibroglandular</a:t>
            </a:r>
            <a:r>
              <a:rPr lang="en-AU" dirty="0"/>
              <a:t> tissue and less fatty tissue</a:t>
            </a:r>
          </a:p>
          <a:p>
            <a:r>
              <a:rPr lang="en-AU" dirty="0"/>
              <a:t>Breast density is commonly classified into four categories (A, B, C &amp; D)</a:t>
            </a:r>
          </a:p>
          <a:p>
            <a:r>
              <a:rPr lang="en-AU" dirty="0"/>
              <a:t>Dense breasts are common, most women fall into categories B &amp; C</a:t>
            </a:r>
          </a:p>
          <a:p>
            <a:r>
              <a:rPr lang="en-AU" dirty="0"/>
              <a:t>Can only be measured from a mammogram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711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459FDC-1863-D823-3089-180BA3DD8C5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4199" y="5361243"/>
            <a:ext cx="7917997" cy="623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0" i="1" dirty="0">
                <a:effectLst/>
                <a:latin typeface="Poppins" panose="00000500000000000000" pitchFamily="2" charset="0"/>
              </a:rPr>
              <a:t>Breast imaging reporting and data systems (5th edition)</a:t>
            </a:r>
            <a:endParaRPr lang="en-AU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20D765E-5D99-A194-1D49-F617E5A10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404478"/>
              </p:ext>
            </p:extLst>
          </p:nvPr>
        </p:nvGraphicFramePr>
        <p:xfrm>
          <a:off x="597354" y="3691838"/>
          <a:ext cx="7949292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323">
                  <a:extLst>
                    <a:ext uri="{9D8B030D-6E8A-4147-A177-3AD203B41FA5}">
                      <a16:colId xmlns:a16="http://schemas.microsoft.com/office/drawing/2014/main" val="1173416418"/>
                    </a:ext>
                  </a:extLst>
                </a:gridCol>
                <a:gridCol w="1987323">
                  <a:extLst>
                    <a:ext uri="{9D8B030D-6E8A-4147-A177-3AD203B41FA5}">
                      <a16:colId xmlns:a16="http://schemas.microsoft.com/office/drawing/2014/main" val="1808412666"/>
                    </a:ext>
                  </a:extLst>
                </a:gridCol>
                <a:gridCol w="1987323">
                  <a:extLst>
                    <a:ext uri="{9D8B030D-6E8A-4147-A177-3AD203B41FA5}">
                      <a16:colId xmlns:a16="http://schemas.microsoft.com/office/drawing/2014/main" val="1106850695"/>
                    </a:ext>
                  </a:extLst>
                </a:gridCol>
                <a:gridCol w="1987323">
                  <a:extLst>
                    <a:ext uri="{9D8B030D-6E8A-4147-A177-3AD203B41FA5}">
                      <a16:colId xmlns:a16="http://schemas.microsoft.com/office/drawing/2014/main" val="1733713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Category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Category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Category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Category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789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10% of 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40% of 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40% of 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10% of women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91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Almost entirely fatty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Scattered areas of </a:t>
                      </a:r>
                      <a:r>
                        <a:rPr lang="en-AU" sz="1400" dirty="0" err="1"/>
                        <a:t>fibroglandular</a:t>
                      </a:r>
                      <a:r>
                        <a:rPr lang="en-AU" sz="1400" dirty="0"/>
                        <a:t>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Heterogeneously dense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Extremely dense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244658"/>
                  </a:ext>
                </a:extLst>
              </a:tr>
            </a:tbl>
          </a:graphicData>
        </a:graphic>
      </p:graphicFrame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87CC4E43-6569-5517-3BDC-F449D3A9E437}"/>
              </a:ext>
            </a:extLst>
          </p:cNvPr>
          <p:cNvSpPr/>
          <p:nvPr/>
        </p:nvSpPr>
        <p:spPr>
          <a:xfrm>
            <a:off x="628649" y="752372"/>
            <a:ext cx="7917998" cy="54517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A0667-41D2-1004-2190-A19B843103B0}"/>
              </a:ext>
            </a:extLst>
          </p:cNvPr>
          <p:cNvSpPr txBox="1"/>
          <p:nvPr/>
        </p:nvSpPr>
        <p:spPr>
          <a:xfrm>
            <a:off x="2204720" y="860209"/>
            <a:ext cx="9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Fatty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192D8-18D5-58E8-8926-CC6F7099267A}"/>
              </a:ext>
            </a:extLst>
          </p:cNvPr>
          <p:cNvSpPr txBox="1"/>
          <p:nvPr/>
        </p:nvSpPr>
        <p:spPr>
          <a:xfrm>
            <a:off x="5994402" y="873520"/>
            <a:ext cx="9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Dense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3A755-9DDA-8F7F-4CE9-3CC093205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99" y="1370311"/>
            <a:ext cx="7962447" cy="225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72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85C42-A1E0-745B-9454-94E43022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is breast density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63EE4-233C-56CD-EA2D-DB15070A5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Masking effect</a:t>
            </a:r>
          </a:p>
          <a:p>
            <a:r>
              <a:rPr lang="en-AU" dirty="0"/>
              <a:t>Dense breast tissue can mask the appearance of cancers in a mammogram, making them harder to detect</a:t>
            </a:r>
          </a:p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4B29A-9006-C917-0857-BE852A22DBB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Risk</a:t>
            </a:r>
          </a:p>
          <a:p>
            <a:r>
              <a:rPr lang="en-AU" dirty="0"/>
              <a:t>High breast density can increase a person’s risk of developing breast cancer</a:t>
            </a:r>
          </a:p>
          <a:p>
            <a:pPr lvl="1"/>
            <a:r>
              <a:rPr lang="en-AU" dirty="0"/>
              <a:t>Risk should be considered in the context of other risk factors</a:t>
            </a:r>
          </a:p>
          <a:p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161755148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Breastscree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18C"/>
      </a:accent1>
      <a:accent2>
        <a:srgbClr val="8A68AC"/>
      </a:accent2>
      <a:accent3>
        <a:srgbClr val="67A238"/>
      </a:accent3>
      <a:accent4>
        <a:srgbClr val="EA730B"/>
      </a:accent4>
      <a:accent5>
        <a:srgbClr val="34A1A7"/>
      </a:accent5>
      <a:accent6>
        <a:srgbClr val="FF019D"/>
      </a:accent6>
      <a:hlink>
        <a:srgbClr val="E3018C"/>
      </a:hlink>
      <a:folHlink>
        <a:srgbClr val="E3018C"/>
      </a:folHlink>
    </a:clrScheme>
    <a:fontScheme name="BSV Font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SV_template_FINAL" id="{F9A6F56B-81B1-45F4-A132-CA8FE1AE774D}" vid="{B04F1152-341E-42DB-97BC-769A89193E21}"/>
    </a:ext>
  </a:extLst>
</a:theme>
</file>

<file path=ppt/theme/theme2.xml><?xml version="1.0" encoding="utf-8"?>
<a:theme xmlns:a="http://schemas.openxmlformats.org/drawingml/2006/main" name="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SV Font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SV_template_FINAL" id="{F9A6F56B-81B1-45F4-A132-CA8FE1AE774D}" vid="{E3E7D573-1F54-4637-B33E-D3B9DFB35D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34EC1B70594941AAB0EE9491458F55" ma:contentTypeVersion="18" ma:contentTypeDescription="Create a new document." ma:contentTypeScope="" ma:versionID="cd8ea36b63a09e8335b4ccdf1f518bd2">
  <xsd:schema xmlns:xsd="http://www.w3.org/2001/XMLSchema" xmlns:xs="http://www.w3.org/2001/XMLSchema" xmlns:p="http://schemas.microsoft.com/office/2006/metadata/properties" xmlns:ns2="63a6e35b-1a0d-4b26-8059-9d7fbfec19c3" xmlns:ns3="7f7db093-26fa-4a4d-b7ba-a7de4e106676" targetNamespace="http://schemas.microsoft.com/office/2006/metadata/properties" ma:root="true" ma:fieldsID="7898274908ccb72689da0167e716f950" ns2:_="" ns3:_="">
    <xsd:import namespace="63a6e35b-1a0d-4b26-8059-9d7fbfec19c3"/>
    <xsd:import namespace="7f7db093-26fa-4a4d-b7ba-a7de4e10667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6e35b-1a0d-4b26-8059-9d7fbfec19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951c630d-cd73-4986-91fd-ef9bb3ff8aca}" ma:internalName="TaxCatchAll" ma:showField="CatchAllData" ma:web="63a6e35b-1a0d-4b26-8059-9d7fbfec19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7db093-26fa-4a4d-b7ba-a7de4e1066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087ee064-f347-41df-91ce-b1c94adcd2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7db093-26fa-4a4d-b7ba-a7de4e106676">
      <Terms xmlns="http://schemas.microsoft.com/office/infopath/2007/PartnerControls"/>
    </lcf76f155ced4ddcb4097134ff3c332f>
    <TaxCatchAll xmlns="63a6e35b-1a0d-4b26-8059-9d7fbfec19c3" xsi:nil="true"/>
    <_dlc_DocId xmlns="63a6e35b-1a0d-4b26-8059-9d7fbfec19c3">EDEYZVM3SA3E-416886924-148622</_dlc_DocId>
    <_dlc_DocIdUrl xmlns="63a6e35b-1a0d-4b26-8059-9d7fbfec19c3">
      <Url>https://onegp.sharepoint.com/sites/doclib/_layouts/15/DocIdRedir.aspx?ID=EDEYZVM3SA3E-416886924-148622</Url>
      <Description>EDEYZVM3SA3E-416886924-148622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C788C6D-6586-4BAB-A1F9-067F3F1D8506}"/>
</file>

<file path=customXml/itemProps2.xml><?xml version="1.0" encoding="utf-8"?>
<ds:datastoreItem xmlns:ds="http://schemas.openxmlformats.org/officeDocument/2006/customXml" ds:itemID="{933FDE75-7487-4CEF-B31F-238D54E60A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B2868B-C4DD-41E1-A4E0-824AAA6C4B6A}">
  <ds:schemaRefs>
    <ds:schemaRef ds:uri="http://www.w3.org/XML/1998/namespace"/>
    <ds:schemaRef ds:uri="http://schemas.microsoft.com/office/2006/documentManagement/types"/>
    <ds:schemaRef ds:uri="5ce0f2b5-5be5-4508-bce9-d7011ece0659"/>
    <ds:schemaRef ds:uri="http://purl.org/dc/elements/1.1/"/>
    <ds:schemaRef ds:uri="2fd516b9-533a-4c39-aa95-d1ccfc9bb0de"/>
    <ds:schemaRef ds:uri="http://schemas.microsoft.com/office/infopath/2007/PartnerControls"/>
    <ds:schemaRef ds:uri="a0a1cdb3-76af-40bd-93b0-f7d150250ba2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48BBB1AC-1136-4C61-97D4-54DBFC0A3465}"/>
</file>

<file path=docProps/app.xml><?xml version="1.0" encoding="utf-8"?>
<Properties xmlns="http://schemas.openxmlformats.org/officeDocument/2006/extended-properties" xmlns:vt="http://schemas.openxmlformats.org/officeDocument/2006/docPropsVTypes">
  <Template>BSV_template_FINAL</Template>
  <TotalTime>2395</TotalTime>
  <Words>753</Words>
  <Application>Microsoft Office PowerPoint</Application>
  <PresentationFormat>On-screen Show (4:3)</PresentationFormat>
  <Paragraphs>164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Poppins</vt:lpstr>
      <vt:lpstr>Poppins Light</vt:lpstr>
      <vt:lpstr>Poppins SemiBold</vt:lpstr>
      <vt:lpstr>Content Slides</vt:lpstr>
      <vt:lpstr>Title Slides</vt:lpstr>
      <vt:lpstr>Breast density reporting in BreastScreen Victoria’s program</vt:lpstr>
      <vt:lpstr>PowerPoint Presentation</vt:lpstr>
      <vt:lpstr>About the BreastScreen Victoria program</vt:lpstr>
      <vt:lpstr>BreastScreen Victoria program</vt:lpstr>
      <vt:lpstr>Screen all patients for risk factors</vt:lpstr>
      <vt:lpstr>About breast density</vt:lpstr>
      <vt:lpstr>What is breast density?</vt:lpstr>
      <vt:lpstr>PowerPoint Presentation</vt:lpstr>
      <vt:lpstr>Why is breast density important?</vt:lpstr>
      <vt:lpstr>What influences breast density?</vt:lpstr>
      <vt:lpstr>What are the recommended options for patients with dense breasts?</vt:lpstr>
      <vt:lpstr>Key considerations</vt:lpstr>
      <vt:lpstr>Supplementary tests</vt:lpstr>
      <vt:lpstr>Comparison of imaging modalities</vt:lpstr>
      <vt:lpstr>MBS Items</vt:lpstr>
      <vt:lpstr>Case study</vt:lpstr>
      <vt:lpstr>Case study</vt:lpstr>
      <vt:lpstr>Case study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Breast density reporting in BreastScreen Victoria’s program</dc:title>
  <dc:creator>Kathryn Smyth</dc:creator>
  <cp:lastModifiedBy>Magda Kvasnicka (Health)</cp:lastModifiedBy>
  <cp:revision>3</cp:revision>
  <dcterms:created xsi:type="dcterms:W3CDTF">2024-04-22T01:01:12Z</dcterms:created>
  <dcterms:modified xsi:type="dcterms:W3CDTF">2025-05-27T23:52:50Z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0x010100B134EC1B70594941AAB0EE9491458F55</vt:lpwstr>
  </property>
  <property fmtid="{D5CDD505-2E9C-101B-9397-08002B2CF9AE}" pid="3" name="MediaServiceImageTags">
    <vt:lpwstr/>
  </property>
  <property fmtid="{D5CDD505-2E9C-101B-9397-08002B2CF9AE}" pid="4" name="MSIP_Label_43e64453-338c-4f93-8a4d-0039a0a41f2a_Enabled">
    <vt:lpwstr>true</vt:lpwstr>
  </property>
  <property fmtid="{D5CDD505-2E9C-101B-9397-08002B2CF9AE}" pid="5" name="MSIP_Label_43e64453-338c-4f93-8a4d-0039a0a41f2a_SetDate">
    <vt:lpwstr>2025-05-27T23:52:41Z</vt:lpwstr>
  </property>
  <property fmtid="{D5CDD505-2E9C-101B-9397-08002B2CF9AE}" pid="6" name="MSIP_Label_43e64453-338c-4f93-8a4d-0039a0a41f2a_Method">
    <vt:lpwstr>Privileged</vt:lpwstr>
  </property>
  <property fmtid="{D5CDD505-2E9C-101B-9397-08002B2CF9AE}" pid="7" name="MSIP_Label_43e64453-338c-4f93-8a4d-0039a0a41f2a_Name">
    <vt:lpwstr>43e64453-338c-4f93-8a4d-0039a0a41f2a</vt:lpwstr>
  </property>
  <property fmtid="{D5CDD505-2E9C-101B-9397-08002B2CF9AE}" pid="8" name="MSIP_Label_43e64453-338c-4f93-8a4d-0039a0a41f2a_SiteId">
    <vt:lpwstr>c0e0601f-0fac-449c-9c88-a104c4eb9f28</vt:lpwstr>
  </property>
  <property fmtid="{D5CDD505-2E9C-101B-9397-08002B2CF9AE}" pid="9" name="MSIP_Label_43e64453-338c-4f93-8a4d-0039a0a41f2a_ActionId">
    <vt:lpwstr>d01dec36-fb78-4624-8db9-643fae5d0b6f</vt:lpwstr>
  </property>
  <property fmtid="{D5CDD505-2E9C-101B-9397-08002B2CF9AE}" pid="10" name="MSIP_Label_43e64453-338c-4f93-8a4d-0039a0a41f2a_ContentBits">
    <vt:lpwstr>2</vt:lpwstr>
  </property>
  <property fmtid="{D5CDD505-2E9C-101B-9397-08002B2CF9AE}" pid="11" name="MSIP_Label_43e64453-338c-4f93-8a4d-0039a0a41f2a_Tag">
    <vt:lpwstr>10, 0, 1, 1</vt:lpwstr>
  </property>
  <property fmtid="{D5CDD505-2E9C-101B-9397-08002B2CF9AE}" pid="12" name="ClassificationContentMarkingFooterLocations">
    <vt:lpwstr>Content Slides:6\Title Slides:3</vt:lpwstr>
  </property>
  <property fmtid="{D5CDD505-2E9C-101B-9397-08002B2CF9AE}" pid="13" name="ClassificationContentMarkingFooterText">
    <vt:lpwstr>OFFICIAL</vt:lpwstr>
  </property>
  <property fmtid="{D5CDD505-2E9C-101B-9397-08002B2CF9AE}" pid="14" name="_dlc_DocIdItemGuid">
    <vt:lpwstr>55b5cad2-738b-4cb6-b4f6-b1d55708dd08</vt:lpwstr>
  </property>
</Properties>
</file>