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69" r:id="rId5"/>
    <p:sldId id="2147470283" r:id="rId6"/>
    <p:sldId id="2147470309" r:id="rId7"/>
    <p:sldId id="2147470307" r:id="rId8"/>
    <p:sldId id="2147470310" r:id="rId9"/>
    <p:sldId id="2147470287" r:id="rId10"/>
    <p:sldId id="2147470290" r:id="rId11"/>
    <p:sldId id="2147470291" r:id="rId12"/>
    <p:sldId id="2147470293" r:id="rId13"/>
    <p:sldId id="2147470294" r:id="rId14"/>
    <p:sldId id="2147470258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6802088-54CF-A592-862B-171329B203D4}" name="Kate Flynn" initials="KF" userId="S::kflynn@acpcc.org.au::fdc9e225-7316-4fd6-9029-feb6fe0d7160" providerId="AD"/>
  <p188:author id="{89034DE6-181C-2648-C1E4-3B3A1710CE37}" name="Beans Goodfellow" initials="BG" userId="S::BGoodfellow@acpcc.org.au::be888f23-f376-4dbe-89ca-001f4e958f2e" providerId="AD"/>
  <p188:author id="{7247CDED-DFA5-F4EC-90FB-62CF6617414E}" name="Hannah Saunders" initials="HS" userId="S::hsaunders@acpcc.org.au::2d2515c5-b0ad-4386-92da-9a302eb47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C1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2830" autoAdjust="0"/>
  </p:normalViewPr>
  <p:slideViewPr>
    <p:cSldViewPr snapToGrid="0">
      <p:cViewPr varScale="1">
        <p:scale>
          <a:sx n="70" d="100"/>
          <a:sy n="70" d="100"/>
        </p:scale>
        <p:origin x="21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gda Kvasnicka (Health)" userId="6cce2637-821e-445c-8392-5fbe147c0e6d" providerId="ADAL" clId="{2C6AB571-2101-45E8-9A7A-B4FF7B4CD6EF}"/>
    <pc:docChg chg="modSld">
      <pc:chgData name="Magda Kvasnicka (Health)" userId="6cce2637-821e-445c-8392-5fbe147c0e6d" providerId="ADAL" clId="{2C6AB571-2101-45E8-9A7A-B4FF7B4CD6EF}" dt="2025-05-27T23:57:22.975" v="3" actId="6549"/>
      <pc:docMkLst>
        <pc:docMk/>
      </pc:docMkLst>
      <pc:sldChg chg="modNotesTx">
        <pc:chgData name="Magda Kvasnicka (Health)" userId="6cce2637-821e-445c-8392-5fbe147c0e6d" providerId="ADAL" clId="{2C6AB571-2101-45E8-9A7A-B4FF7B4CD6EF}" dt="2025-05-27T23:57:22.975" v="3" actId="6549"/>
        <pc:sldMkLst>
          <pc:docMk/>
          <pc:sldMk cId="1092583657" sldId="2147470258"/>
        </pc:sldMkLst>
      </pc:sldChg>
      <pc:sldChg chg="modNotesTx">
        <pc:chgData name="Magda Kvasnicka (Health)" userId="6cce2637-821e-445c-8392-5fbe147c0e6d" providerId="ADAL" clId="{2C6AB571-2101-45E8-9A7A-B4FF7B4CD6EF}" dt="2025-05-27T23:57:02.456" v="0" actId="6549"/>
        <pc:sldMkLst>
          <pc:docMk/>
          <pc:sldMk cId="1551598048" sldId="2147470283"/>
        </pc:sldMkLst>
      </pc:sldChg>
      <pc:sldChg chg="modNotesTx">
        <pc:chgData name="Magda Kvasnicka (Health)" userId="6cce2637-821e-445c-8392-5fbe147c0e6d" providerId="ADAL" clId="{2C6AB571-2101-45E8-9A7A-B4FF7B4CD6EF}" dt="2025-05-27T23:57:17.417" v="2" actId="6549"/>
        <pc:sldMkLst>
          <pc:docMk/>
          <pc:sldMk cId="1351540996" sldId="2147470294"/>
        </pc:sldMkLst>
      </pc:sldChg>
      <pc:sldChg chg="modNotesTx">
        <pc:chgData name="Magda Kvasnicka (Health)" userId="6cce2637-821e-445c-8392-5fbe147c0e6d" providerId="ADAL" clId="{2C6AB571-2101-45E8-9A7A-B4FF7B4CD6EF}" dt="2025-05-27T23:57:07.454" v="1" actId="6549"/>
        <pc:sldMkLst>
          <pc:docMk/>
          <pc:sldMk cId="2393954628" sldId="214747030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57161-5DC7-4340-B21F-AFCC40CB4764}" type="datetimeFigureOut">
              <a:rPr lang="en-US" smtClean="0"/>
              <a:t>5/28/2025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BB7FA-65AD-4199-B896-7DCA130A1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81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04A4-E4E9-404C-9B29-312D03B11FE7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89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3675A1-DC08-C144-9F9D-41103B378CC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93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3E233-C462-415D-82A9-A2F347952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036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3E233-C462-415D-82A9-A2F347952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12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2F79B-1961-6715-8059-AC7644806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C379E-53DA-69E8-D0DE-7ED8AAAE3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77AC2E-4DF7-B9F4-477E-3DFA720BB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EFD30-C242-1C81-00A1-C8D82C6955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3E233-C462-415D-82A9-A2F347952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213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23E233-C462-415D-82A9-A2F3479524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57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7DD6D-35C7-4B92-BDDA-7EFB149E0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692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61780-8216-49FB-5B84-CD0CF561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514AC-9F8B-1514-9484-C2F6A24AF2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039AA3-8E2D-7C9F-CBF5-E2352D6F7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3FE84-CC8E-8CF7-C37F-3CC4143DE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30D1A8-E426-4C7F-986A-28270E1FF213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083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9B150B-C01B-00FF-95AB-FAF22DE5F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5" y="566652"/>
            <a:ext cx="10663324" cy="688571"/>
          </a:xfrm>
          <a:prstGeom prst="rect">
            <a:avLst/>
          </a:prstGeom>
        </p:spPr>
        <p:txBody>
          <a:bodyPr anchor="b"/>
          <a:lstStyle>
            <a:lvl1pPr algn="l">
              <a:defRPr sz="5000" b="1" spc="300">
                <a:solidFill>
                  <a:srgbClr val="00A9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2CCEB39-C4FB-CC01-732B-51B07CB0C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1285437"/>
            <a:ext cx="10753725" cy="4081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733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ank 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617E-992E-5772-2AA3-C8112C825A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5" y="566652"/>
            <a:ext cx="10753725" cy="688571"/>
          </a:xfrm>
          <a:prstGeom prst="rect">
            <a:avLst/>
          </a:prstGeom>
        </p:spPr>
        <p:txBody>
          <a:bodyPr anchor="b"/>
          <a:lstStyle>
            <a:lvl1pPr algn="l">
              <a:defRPr sz="5000" b="1" spc="300">
                <a:solidFill>
                  <a:srgbClr val="00A9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9380F-6DFE-D449-F5B6-01F34FED6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1285437"/>
            <a:ext cx="10753725" cy="4081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42F10-88DA-8DB6-0D4C-79BE46897DA3}"/>
              </a:ext>
            </a:extLst>
          </p:cNvPr>
          <p:cNvSpPr/>
          <p:nvPr userDrawn="1"/>
        </p:nvSpPr>
        <p:spPr>
          <a:xfrm>
            <a:off x="0" y="3031609"/>
            <a:ext cx="12192000" cy="3826391"/>
          </a:xfrm>
          <a:prstGeom prst="rect">
            <a:avLst/>
          </a:prstGeom>
          <a:solidFill>
            <a:srgbClr val="00A9E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209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B60533-D143-EFBD-5F00-D0EE583DC248}"/>
              </a:ext>
            </a:extLst>
          </p:cNvPr>
          <p:cNvSpPr/>
          <p:nvPr userDrawn="1"/>
        </p:nvSpPr>
        <p:spPr>
          <a:xfrm>
            <a:off x="0" y="3031609"/>
            <a:ext cx="12192000" cy="3826391"/>
          </a:xfrm>
          <a:prstGeom prst="rect">
            <a:avLst/>
          </a:prstGeom>
          <a:solidFill>
            <a:srgbClr val="00A9E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1617E-992E-5772-2AA3-C8112C825AD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9847" y="3550921"/>
            <a:ext cx="10753725" cy="688571"/>
          </a:xfrm>
          <a:prstGeom prst="rect">
            <a:avLst/>
          </a:prstGeom>
        </p:spPr>
        <p:txBody>
          <a:bodyPr anchor="b"/>
          <a:lstStyle>
            <a:lvl1pPr algn="l">
              <a:defRPr sz="5000" b="1" spc="300">
                <a:solidFill>
                  <a:srgbClr val="00A9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B9380F-6DFE-D449-F5B6-01F34FED6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846" y="5874063"/>
            <a:ext cx="10753725" cy="4081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pic>
        <p:nvPicPr>
          <p:cNvPr id="6" name="Picture 5" descr="A blue diamond shaped objec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61C03A1F-2940-F230-2DD5-12A9375CB9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787" y="5148637"/>
            <a:ext cx="1249683" cy="14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D738A-1A6F-483E-5158-58984E2D4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4" y="1795549"/>
            <a:ext cx="10753725" cy="470500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3BE87AE-CF14-5522-1031-796929E31E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5" y="566652"/>
            <a:ext cx="10753725" cy="688571"/>
          </a:xfrm>
          <a:prstGeom prst="rect">
            <a:avLst/>
          </a:prstGeom>
        </p:spPr>
        <p:txBody>
          <a:bodyPr anchor="b"/>
          <a:lstStyle>
            <a:lvl1pPr algn="l">
              <a:defRPr sz="5000" b="1" spc="300">
                <a:solidFill>
                  <a:srgbClr val="00A9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1162649-0D8F-7724-331D-3780EF3F29F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276225" y="1285437"/>
            <a:ext cx="10753725" cy="4081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rgbClr val="5B677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4DCDA-4B0F-8F1E-AB3F-B50268CFD6FA}"/>
              </a:ext>
            </a:extLst>
          </p:cNvPr>
          <p:cNvSpPr/>
          <p:nvPr userDrawn="1"/>
        </p:nvSpPr>
        <p:spPr>
          <a:xfrm>
            <a:off x="0" y="3031609"/>
            <a:ext cx="12192000" cy="3826391"/>
          </a:xfrm>
          <a:prstGeom prst="rect">
            <a:avLst/>
          </a:prstGeom>
          <a:solidFill>
            <a:srgbClr val="00A9E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79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62767-E720-B3A6-423F-5CB7F1B2D1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1396538"/>
            <a:ext cx="5318240" cy="52120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52FF01-FF0E-F636-B412-9F879AF7B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1710" y="1396538"/>
            <a:ext cx="5318240" cy="5212079"/>
          </a:xfrm>
          <a:prstGeom prst="rect">
            <a:avLst/>
          </a:prstGeom>
          <a:solidFill>
            <a:srgbClr val="00A9E0">
              <a:alpha val="13000"/>
            </a:srgbClr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AAD6BD-ED32-8685-1691-A3A4B916A5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225" y="566652"/>
            <a:ext cx="10753725" cy="688571"/>
          </a:xfrm>
          <a:prstGeom prst="rect">
            <a:avLst/>
          </a:prstGeom>
        </p:spPr>
        <p:txBody>
          <a:bodyPr anchor="b"/>
          <a:lstStyle>
            <a:lvl1pPr algn="l">
              <a:defRPr sz="5000" b="1" spc="300">
                <a:solidFill>
                  <a:srgbClr val="00A9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2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1F0AC-8FB9-D9FB-8D8E-ACBE8985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9F85B-DA64-4DE8-8672-F1F74E2B1CC4}" type="datetimeFigureOut">
              <a:rPr lang="en-AU" smtClean="0"/>
              <a:t>28/05/2025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EF9CEA-C53E-9D0E-69FE-0A4FE2C1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884B4-95B9-CDF9-975C-C56D7740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942B7-3490-419C-8566-A59691F94E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74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9A15-B3F7-5C5E-0BAE-5FA5B40E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00B0F-AF51-18B3-2303-1062A28D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FC23E-A739-4B2F-8DBB-ACA82AD1E9D5}" type="datetimeFigureOut">
              <a:rPr lang="en-AU" smtClean="0"/>
              <a:t>28/05/2025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1B28C-6210-D5D3-BF5A-34ABE23CE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872C5C-4681-B056-2FBB-02C50E2B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93F4A-87A9-4AF1-BCC0-812CA9B961F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996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2CE9A2-B7E6-3070-E676-3D86D901F2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99238"/>
            <a:ext cx="12192000" cy="2587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AU"/>
              <a:t>References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AA304F3-DED0-496C-8DD1-103BF5CBF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>
            <a:lvl1pPr>
              <a:defRPr sz="3800">
                <a:solidFill>
                  <a:srgbClr val="9EE4E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AU" noProof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9B4CD16F-B920-4289-B81F-BFAA0902C6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131" y="1529541"/>
            <a:ext cx="3932237" cy="4720951"/>
          </a:xfrm>
        </p:spPr>
        <p:txBody>
          <a:bodyPr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CA69860B-07AF-4A78-837C-50CB7C653D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81600" y="1529540"/>
            <a:ext cx="6172200" cy="4720951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744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628AF1C-6B5A-F530-F7E1-6500D75E945D}"/>
              </a:ext>
            </a:extLst>
          </p:cNvPr>
          <p:cNvSpPr/>
          <p:nvPr userDrawn="1"/>
        </p:nvSpPr>
        <p:spPr>
          <a:xfrm>
            <a:off x="0" y="114517"/>
            <a:ext cx="12192000" cy="3613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4D3650B-2BE8-0961-4B4C-B84E71537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42"/>
          <a:stretch/>
        </p:blipFill>
        <p:spPr>
          <a:xfrm>
            <a:off x="10946431" y="582804"/>
            <a:ext cx="999856" cy="930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63672-DD18-E36B-3D76-34C019ECF09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68975" y="6642100"/>
            <a:ext cx="69691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000">
                <a:solidFill>
                  <a:srgbClr val="000000">
                    <a:alpha val="50000"/>
                  </a:srgbClr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101630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  <p:sldLayoutId id="2147483666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iki.cancer.org.au/australia/GuidelinesCervical_cancer/Screen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cpcc.org.au/wp-content/uploads/2025/02/updated-CS-guidlines-April-2025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2.png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health.gov.au/our-work/NCSP-healthcare-provider-toolkit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A4CF2-96F9-FF9E-CDCD-D608EDD4C51F}"/>
              </a:ext>
            </a:extLst>
          </p:cNvPr>
          <p:cNvSpPr/>
          <p:nvPr/>
        </p:nvSpPr>
        <p:spPr>
          <a:xfrm>
            <a:off x="-38721" y="2099583"/>
            <a:ext cx="12270052" cy="2797668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0176D-EBE3-DD95-A939-E7CC2DAE7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90513"/>
            <a:ext cx="11204880" cy="1377619"/>
          </a:xfrm>
        </p:spPr>
        <p:txBody>
          <a:bodyPr>
            <a:noAutofit/>
          </a:bodyPr>
          <a:lstStyle/>
          <a:p>
            <a:pPr algn="l">
              <a:lnSpc>
                <a:spcPts val="5100"/>
              </a:lnSpc>
            </a:pPr>
            <a:r>
              <a:rPr lang="en-US" sz="4800" b="1" spc="300" dirty="0">
                <a:solidFill>
                  <a:srgbClr val="00A9E0"/>
                </a:solidFill>
              </a:rPr>
              <a:t>THE NATIONAL CERVICAL SCREENING PROGRAM GUIDELINES</a:t>
            </a:r>
            <a:endParaRPr lang="en-AU" sz="4800" b="1" spc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2946B3-20E4-AE0D-AD28-AA180CBF3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43" y="5517998"/>
            <a:ext cx="1172515" cy="11725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36C73B-2014-AEFF-C281-67075A8E7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9" y="5736128"/>
            <a:ext cx="1862954" cy="435120"/>
          </a:xfrm>
          <a:prstGeom prst="rect">
            <a:avLst/>
          </a:prstGeom>
        </p:spPr>
      </p:pic>
      <p:pic>
        <p:nvPicPr>
          <p:cNvPr id="31" name="Picture 30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A12597B7-A09B-FCB0-237B-C4A34528B7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1" y="5643744"/>
            <a:ext cx="1719327" cy="638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369775-A968-7C7D-16B0-0445AA819957}"/>
              </a:ext>
            </a:extLst>
          </p:cNvPr>
          <p:cNvSpPr txBox="1"/>
          <p:nvPr/>
        </p:nvSpPr>
        <p:spPr>
          <a:xfrm>
            <a:off x="-38722" y="2171594"/>
            <a:ext cx="1215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10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RACGP May 2025</a:t>
            </a:r>
            <a:endParaRPr kumimoji="0" lang="en-AU" sz="1800" b="0" i="0" u="none" strike="noStrike" kern="1200" cap="none" spc="10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3EB198-0287-443B-E08B-14E03F0FB9C7}"/>
              </a:ext>
            </a:extLst>
          </p:cNvPr>
          <p:cNvSpPr txBox="1">
            <a:spLocks/>
          </p:cNvSpPr>
          <p:nvPr/>
        </p:nvSpPr>
        <p:spPr>
          <a:xfrm>
            <a:off x="141973" y="1804695"/>
            <a:ext cx="12089357" cy="69966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1" kern="1200" spc="300">
                <a:solidFill>
                  <a:srgbClr val="00A9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spc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 Light" panose="020F0302020204030204"/>
              </a:rPr>
              <a:t>Dr Rebecca Starkie, Medical Educator</a:t>
            </a: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Australian Centre for the Prevention of Cervical Cancer</a:t>
            </a:r>
            <a:endParaRPr kumimoji="0" lang="en-AU" sz="23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C06CFF-5358-8473-3B3C-8F59572EE0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77" r="2140" b="1"/>
          <a:stretch/>
        </p:blipFill>
        <p:spPr>
          <a:xfrm>
            <a:off x="-14999" y="2557940"/>
            <a:ext cx="12246329" cy="2719163"/>
          </a:xfrm>
          <a:prstGeom prst="rect">
            <a:avLst/>
          </a:prstGeom>
        </p:spPr>
      </p:pic>
      <p:pic>
        <p:nvPicPr>
          <p:cNvPr id="6" name="Picture 5" descr="A close-up of logos&#10;&#10;Description automatically generated">
            <a:extLst>
              <a:ext uri="{FF2B5EF4-FFF2-40B4-BE49-F238E27FC236}">
                <a16:creationId xmlns:a16="http://schemas.microsoft.com/office/drawing/2014/main" id="{372BABF2-C35C-12BF-FC16-06118F54EC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0" y="5426632"/>
            <a:ext cx="561086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53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DF7679-E0CD-B7E3-ECEF-912C1A766216}"/>
              </a:ext>
            </a:extLst>
          </p:cNvPr>
          <p:cNvSpPr/>
          <p:nvPr/>
        </p:nvSpPr>
        <p:spPr>
          <a:xfrm>
            <a:off x="2511068" y="3315302"/>
            <a:ext cx="1017038" cy="41924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861D7A8-E530-CDEB-8816-C80A9F83FB2B}"/>
              </a:ext>
            </a:extLst>
          </p:cNvPr>
          <p:cNvCxnSpPr>
            <a:cxnSpLocks/>
          </p:cNvCxnSpPr>
          <p:nvPr/>
        </p:nvCxnSpPr>
        <p:spPr>
          <a:xfrm flipH="1" flipV="1">
            <a:off x="3528106" y="3576936"/>
            <a:ext cx="4777694" cy="1262753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71F613-D081-58B0-90E3-459DB6F3B88E}"/>
              </a:ext>
            </a:extLst>
          </p:cNvPr>
          <p:cNvSpPr/>
          <p:nvPr/>
        </p:nvSpPr>
        <p:spPr>
          <a:xfrm>
            <a:off x="2122289" y="5446186"/>
            <a:ext cx="1017038" cy="419240"/>
          </a:xfrm>
          <a:prstGeom prst="roundRect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423A6C-CBD9-0E15-8B19-E919E13CCC60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3139327" y="4839689"/>
            <a:ext cx="5166473" cy="816117"/>
          </a:xfrm>
          <a:prstGeom prst="straightConnector1">
            <a:avLst/>
          </a:prstGeom>
          <a:noFill/>
          <a:ln w="381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62C09E74-6C07-1E65-54CF-D627086F03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3018" y="6267020"/>
            <a:ext cx="5938982" cy="258762"/>
          </a:xfrm>
        </p:spPr>
        <p:txBody>
          <a:bodyPr>
            <a:normAutofit lnSpcReduction="10000"/>
          </a:bodyPr>
          <a:lstStyle/>
          <a:p>
            <a:endParaRPr lang="en-AU"/>
          </a:p>
        </p:txBody>
      </p:sp>
      <p:pic>
        <p:nvPicPr>
          <p:cNvPr id="3" name="Picture 2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427ACE28-9E4B-9AF2-6ECB-F54948CB64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" b="8007"/>
          <a:stretch/>
        </p:blipFill>
        <p:spPr>
          <a:xfrm>
            <a:off x="0" y="535936"/>
            <a:ext cx="8812530" cy="63220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FBC1F32-CCD1-ADF9-E94F-BEC6E5360325}"/>
              </a:ext>
            </a:extLst>
          </p:cNvPr>
          <p:cNvSpPr/>
          <p:nvPr/>
        </p:nvSpPr>
        <p:spPr>
          <a:xfrm>
            <a:off x="1924367" y="1270925"/>
            <a:ext cx="2429920" cy="549123"/>
          </a:xfrm>
          <a:prstGeom prst="ellipse">
            <a:avLst/>
          </a:prstGeom>
          <a:noFill/>
          <a:ln w="57150">
            <a:solidFill>
              <a:srgbClr val="FF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64C1DBE-9A6A-C6F2-90CB-8BDF56248D79}"/>
              </a:ext>
            </a:extLst>
          </p:cNvPr>
          <p:cNvSpPr/>
          <p:nvPr/>
        </p:nvSpPr>
        <p:spPr>
          <a:xfrm>
            <a:off x="1978089" y="3576935"/>
            <a:ext cx="2569454" cy="549123"/>
          </a:xfrm>
          <a:prstGeom prst="ellipse">
            <a:avLst/>
          </a:prstGeom>
          <a:noFill/>
          <a:ln w="57150">
            <a:solidFill>
              <a:srgbClr val="FFCD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56F831-8D91-D12C-E771-CDA13433829B}"/>
              </a:ext>
            </a:extLst>
          </p:cNvPr>
          <p:cNvCxnSpPr>
            <a:cxnSpLocks/>
          </p:cNvCxnSpPr>
          <p:nvPr/>
        </p:nvCxnSpPr>
        <p:spPr>
          <a:xfrm flipH="1">
            <a:off x="4406265" y="1606671"/>
            <a:ext cx="2669449" cy="0"/>
          </a:xfrm>
          <a:prstGeom prst="straightConnector1">
            <a:avLst/>
          </a:prstGeom>
          <a:ln>
            <a:solidFill>
              <a:srgbClr val="5B67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67B621-D71C-AB62-47F5-1B601BDB79CB}"/>
              </a:ext>
            </a:extLst>
          </p:cNvPr>
          <p:cNvCxnSpPr>
            <a:cxnSpLocks/>
          </p:cNvCxnSpPr>
          <p:nvPr/>
        </p:nvCxnSpPr>
        <p:spPr>
          <a:xfrm flipH="1">
            <a:off x="4547543" y="2374740"/>
            <a:ext cx="2616450" cy="1305557"/>
          </a:xfrm>
          <a:prstGeom prst="straightConnector1">
            <a:avLst/>
          </a:prstGeom>
          <a:ln>
            <a:solidFill>
              <a:srgbClr val="5B67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computer screen shot of a diagram&#10;&#10;Description automatically generated">
            <a:extLst>
              <a:ext uri="{FF2B5EF4-FFF2-40B4-BE49-F238E27FC236}">
                <a16:creationId xmlns:a16="http://schemas.microsoft.com/office/drawing/2014/main" id="{7EB7E104-2F4D-12D6-8B45-6E51916A8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3" t="91555" r="1086"/>
          <a:stretch/>
        </p:blipFill>
        <p:spPr>
          <a:xfrm>
            <a:off x="8868837" y="6184533"/>
            <a:ext cx="3137894" cy="579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196186D-4A21-0472-9744-077269E7ADCD}"/>
              </a:ext>
            </a:extLst>
          </p:cNvPr>
          <p:cNvSpPr/>
          <p:nvPr/>
        </p:nvSpPr>
        <p:spPr>
          <a:xfrm>
            <a:off x="8863270" y="4839689"/>
            <a:ext cx="3137894" cy="1276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Cancer Council Australia Cervical Cancer Screening Working Party. Clinical pathway: Cervical screening pathway. National Cervical Screening Program Guidelines for the management of screen detected abnormalities, screening in specific populations and investigation of abnormal vaginal bleeding. Accessible from </a:t>
            </a:r>
            <a:r>
              <a:rPr kumimoji="0" lang="en-AU" sz="900" b="0" i="0" u="sng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http://wiki.cancer.org.au/australia/GuidelinesCervical_cancer/Screening</a:t>
            </a:r>
            <a:r>
              <a:rPr kumimoji="0" lang="en-AU" sz="900" b="0" i="0" u="none" strike="noStrike" kern="1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Updated Dec 2020.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CC0651A-F697-B568-E644-9460AF6B76DF}"/>
              </a:ext>
            </a:extLst>
          </p:cNvPr>
          <p:cNvGrpSpPr/>
          <p:nvPr/>
        </p:nvGrpSpPr>
        <p:grpSpPr>
          <a:xfrm>
            <a:off x="7113970" y="535936"/>
            <a:ext cx="4921263" cy="3669560"/>
            <a:chOff x="7113970" y="535936"/>
            <a:chExt cx="4921263" cy="36695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F595518-A7C1-0966-3450-386130F689FA}"/>
                </a:ext>
              </a:extLst>
            </p:cNvPr>
            <p:cNvSpPr/>
            <p:nvPr/>
          </p:nvSpPr>
          <p:spPr>
            <a:xfrm>
              <a:off x="10621926" y="535936"/>
              <a:ext cx="1413307" cy="11217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A8AC81-1724-2A12-CA71-84A655F8E54E}"/>
                </a:ext>
              </a:extLst>
            </p:cNvPr>
            <p:cNvGrpSpPr/>
            <p:nvPr/>
          </p:nvGrpSpPr>
          <p:grpSpPr>
            <a:xfrm>
              <a:off x="7113970" y="632314"/>
              <a:ext cx="4921263" cy="3573182"/>
              <a:chOff x="7220300" y="536617"/>
              <a:chExt cx="4921263" cy="357318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B42B56F-F036-0546-A6D8-3BABC2FA5FF0}"/>
                  </a:ext>
                </a:extLst>
              </p:cNvPr>
              <p:cNvSpPr/>
              <p:nvPr/>
            </p:nvSpPr>
            <p:spPr>
              <a:xfrm>
                <a:off x="7220300" y="536617"/>
                <a:ext cx="2477178" cy="3573182"/>
              </a:xfrm>
              <a:prstGeom prst="rect">
                <a:avLst/>
              </a:prstGeom>
              <a:solidFill>
                <a:srgbClr val="8C728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02E547-052D-FC3B-9D87-92A0FB51C538}"/>
                  </a:ext>
                </a:extLst>
              </p:cNvPr>
              <p:cNvSpPr txBox="1"/>
              <p:nvPr/>
            </p:nvSpPr>
            <p:spPr>
              <a:xfrm>
                <a:off x="7410893" y="1653908"/>
                <a:ext cx="2146186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those</a:t>
                </a:r>
                <a:r>
                  <a:rPr kumimoji="0" 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who do not return until 9 months </a:t>
                </a:r>
                <a:r>
                  <a:rPr kumimoji="0" 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 more after the self-collected HPV test: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D30F11D-B521-E3E9-E062-4866A2754119}"/>
                  </a:ext>
                </a:extLst>
              </p:cNvPr>
              <p:cNvSpPr/>
              <p:nvPr/>
            </p:nvSpPr>
            <p:spPr>
              <a:xfrm>
                <a:off x="9697478" y="536617"/>
                <a:ext cx="2444085" cy="1659523"/>
              </a:xfrm>
              <a:prstGeom prst="rect">
                <a:avLst/>
              </a:prstGeom>
              <a:solidFill>
                <a:srgbClr val="8C7287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112BF8-E1F7-1FD0-3DB8-146B4062B935}"/>
                  </a:ext>
                </a:extLst>
              </p:cNvPr>
              <p:cNvSpPr/>
              <p:nvPr/>
            </p:nvSpPr>
            <p:spPr>
              <a:xfrm>
                <a:off x="9697478" y="2196142"/>
                <a:ext cx="2444085" cy="1913657"/>
              </a:xfrm>
              <a:prstGeom prst="rect">
                <a:avLst/>
              </a:prstGeom>
              <a:solidFill>
                <a:srgbClr val="8C728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B5D614-449F-EBB6-1940-3964B2904E42}"/>
                  </a:ext>
                </a:extLst>
              </p:cNvPr>
              <p:cNvSpPr txBox="1"/>
              <p:nvPr/>
            </p:nvSpPr>
            <p:spPr>
              <a:xfrm>
                <a:off x="9800470" y="854686"/>
                <a:ext cx="21591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r"/>
                    <a:ea typeface="+mn-ea"/>
                    <a:cs typeface="+mn-cs"/>
                  </a:rPr>
                  <a:t>offer a follow-up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self-collected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ter"/>
                    <a:ea typeface="+mn-ea"/>
                    <a:cs typeface="+mn-cs"/>
                  </a:rPr>
                  <a:t> HPV test, rather than LBC 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A3DDCB0-0A45-D528-2B2F-12C47508072E}"/>
                  </a:ext>
                </a:extLst>
              </p:cNvPr>
              <p:cNvSpPr txBox="1"/>
              <p:nvPr/>
            </p:nvSpPr>
            <p:spPr>
              <a:xfrm>
                <a:off x="9816192" y="2282954"/>
                <a:ext cx="218497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this will determine if the HPV infection has now been cleared and the person can return to routine screening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54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9356D-7E3A-FB13-437F-45DBFC582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19EB62B-323D-FD0F-BAFB-30077BB35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9" t="16170" r="11337" b="11956"/>
          <a:stretch/>
        </p:blipFill>
        <p:spPr bwMode="auto">
          <a:xfrm>
            <a:off x="3095788" y="5364357"/>
            <a:ext cx="3438623" cy="146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78DC26-60F6-70DA-5211-9237308B0A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/>
              <a:t>HPV VACCINATION REMINDER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D7EC58C-1C66-5DDA-5F2B-FF571912F68E}"/>
              </a:ext>
            </a:extLst>
          </p:cNvPr>
          <p:cNvSpPr>
            <a:spLocks noChangeAspect="1"/>
          </p:cNvSpPr>
          <p:nvPr/>
        </p:nvSpPr>
        <p:spPr>
          <a:xfrm>
            <a:off x="8341450" y="4188228"/>
            <a:ext cx="2103120" cy="2103120"/>
          </a:xfrm>
          <a:custGeom>
            <a:avLst/>
            <a:gdLst>
              <a:gd name="connsiteX0" fmla="*/ 0 w 2030817"/>
              <a:gd name="connsiteY0" fmla="*/ 995777 h 1991554"/>
              <a:gd name="connsiteX1" fmla="*/ 1015409 w 2030817"/>
              <a:gd name="connsiteY1" fmla="*/ 0 h 1991554"/>
              <a:gd name="connsiteX2" fmla="*/ 2030818 w 2030817"/>
              <a:gd name="connsiteY2" fmla="*/ 995777 h 1991554"/>
              <a:gd name="connsiteX3" fmla="*/ 1015409 w 2030817"/>
              <a:gd name="connsiteY3" fmla="*/ 1991554 h 1991554"/>
              <a:gd name="connsiteX4" fmla="*/ 0 w 2030817"/>
              <a:gd name="connsiteY4" fmla="*/ 995777 h 199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817" h="1991554">
                <a:moveTo>
                  <a:pt x="0" y="995777"/>
                </a:moveTo>
                <a:cubicBezTo>
                  <a:pt x="0" y="445825"/>
                  <a:pt x="454614" y="0"/>
                  <a:pt x="1015409" y="0"/>
                </a:cubicBezTo>
                <a:cubicBezTo>
                  <a:pt x="1576204" y="0"/>
                  <a:pt x="2030818" y="445825"/>
                  <a:pt x="2030818" y="995777"/>
                </a:cubicBezTo>
                <a:cubicBezTo>
                  <a:pt x="2030818" y="1545729"/>
                  <a:pt x="1576204" y="1991554"/>
                  <a:pt x="1015409" y="1991554"/>
                </a:cubicBezTo>
                <a:cubicBezTo>
                  <a:pt x="454614" y="1991554"/>
                  <a:pt x="0" y="1545729"/>
                  <a:pt x="0" y="995777"/>
                </a:cubicBezTo>
                <a:close/>
              </a:path>
            </a:pathLst>
          </a:custGeom>
          <a:solidFill>
            <a:srgbClr val="00A9E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alpha val="50000"/>
              <a:hueOff val="7840713"/>
              <a:satOff val="-32622"/>
              <a:lumOff val="76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2880" tIns="274320" rIns="182880" bIns="27432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>
                <a:solidFill>
                  <a:schemeClr val="bg1"/>
                </a:solidFill>
              </a:rPr>
              <a:t>3 doses recommended if ≥ 26 or severely immunosuppressed at any age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7966932-7DBD-F0F2-DB11-EA82CEC5AA31}"/>
              </a:ext>
            </a:extLst>
          </p:cNvPr>
          <p:cNvSpPr/>
          <p:nvPr/>
        </p:nvSpPr>
        <p:spPr>
          <a:xfrm>
            <a:off x="3865670" y="1951057"/>
            <a:ext cx="2088000" cy="2088000"/>
          </a:xfrm>
          <a:custGeom>
            <a:avLst/>
            <a:gdLst>
              <a:gd name="connsiteX0" fmla="*/ 0 w 2084817"/>
              <a:gd name="connsiteY0" fmla="*/ 1047426 h 2094851"/>
              <a:gd name="connsiteX1" fmla="*/ 1042409 w 2084817"/>
              <a:gd name="connsiteY1" fmla="*/ 0 h 2094851"/>
              <a:gd name="connsiteX2" fmla="*/ 2084818 w 2084817"/>
              <a:gd name="connsiteY2" fmla="*/ 1047426 h 2094851"/>
              <a:gd name="connsiteX3" fmla="*/ 1042409 w 2084817"/>
              <a:gd name="connsiteY3" fmla="*/ 2094852 h 2094851"/>
              <a:gd name="connsiteX4" fmla="*/ 0 w 2084817"/>
              <a:gd name="connsiteY4" fmla="*/ 1047426 h 209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4817" h="2094851">
                <a:moveTo>
                  <a:pt x="0" y="1047426"/>
                </a:moveTo>
                <a:cubicBezTo>
                  <a:pt x="0" y="468949"/>
                  <a:pt x="466702" y="0"/>
                  <a:pt x="1042409" y="0"/>
                </a:cubicBezTo>
                <a:cubicBezTo>
                  <a:pt x="1618116" y="0"/>
                  <a:pt x="2084818" y="468949"/>
                  <a:pt x="2084818" y="1047426"/>
                </a:cubicBezTo>
                <a:cubicBezTo>
                  <a:pt x="2084818" y="1625903"/>
                  <a:pt x="1618116" y="2094852"/>
                  <a:pt x="1042409" y="2094852"/>
                </a:cubicBezTo>
                <a:cubicBezTo>
                  <a:pt x="466702" y="2094852"/>
                  <a:pt x="0" y="1625903"/>
                  <a:pt x="0" y="1047426"/>
                </a:cubicBezTo>
                <a:close/>
              </a:path>
            </a:pathLst>
          </a:custGeom>
          <a:solidFill>
            <a:srgbClr val="ED7D3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9800891"/>
              <a:satOff val="-40777"/>
              <a:lumOff val="9608"/>
              <a:alphaOff val="0"/>
            </a:schemeClr>
          </a:fillRef>
          <a:effectRef idx="0">
            <a:schemeClr val="accent4">
              <a:alpha val="50000"/>
              <a:hueOff val="9800891"/>
              <a:satOff val="-40777"/>
              <a:lumOff val="9608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24364" tIns="325834" rIns="324364" bIns="325834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kern="1200" dirty="0">
                <a:solidFill>
                  <a:schemeClr val="bg1"/>
                </a:solidFill>
              </a:rPr>
              <a:t>HPV </a:t>
            </a:r>
            <a:br>
              <a:rPr lang="en-US" sz="1700" kern="1200" dirty="0">
                <a:solidFill>
                  <a:schemeClr val="bg1"/>
                </a:solidFill>
              </a:rPr>
            </a:br>
            <a:r>
              <a:rPr lang="en-US" sz="1700" kern="1200" dirty="0">
                <a:solidFill>
                  <a:schemeClr val="bg1"/>
                </a:solidFill>
              </a:rPr>
              <a:t>implicated in</a:t>
            </a:r>
            <a:r>
              <a:rPr lang="en-US" sz="1700" dirty="0">
                <a:solidFill>
                  <a:schemeClr val="bg1"/>
                </a:solidFill>
              </a:rPr>
              <a:t> cervical</a:t>
            </a:r>
            <a:r>
              <a:rPr lang="en-US" sz="1700" kern="1200" dirty="0">
                <a:solidFill>
                  <a:schemeClr val="bg1"/>
                </a:solidFill>
              </a:rPr>
              <a:t> oropharyngeal, anal and vulval/vaginal cancers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BF3C03-84E4-53A2-627A-E40F9DA6ABFD}"/>
              </a:ext>
            </a:extLst>
          </p:cNvPr>
          <p:cNvGrpSpPr/>
          <p:nvPr/>
        </p:nvGrpSpPr>
        <p:grpSpPr>
          <a:xfrm>
            <a:off x="244716" y="1935937"/>
            <a:ext cx="3438622" cy="3429688"/>
            <a:chOff x="1295611" y="1877611"/>
            <a:chExt cx="4330003" cy="2874693"/>
          </a:xfrm>
          <a:solidFill>
            <a:schemeClr val="bg1"/>
          </a:solidFill>
          <a:effectLst>
            <a:outerShdw blurRad="774700" dist="38100" dir="10800000" sx="94000" sy="94000" algn="r" rotWithShape="0">
              <a:prstClr val="black">
                <a:alpha val="40000"/>
              </a:prstClr>
            </a:outerShdw>
          </a:effectLst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89AE5BC-0703-9308-DC6F-631F03411A3A}"/>
                </a:ext>
              </a:extLst>
            </p:cNvPr>
            <p:cNvSpPr/>
            <p:nvPr/>
          </p:nvSpPr>
          <p:spPr>
            <a:xfrm>
              <a:off x="1295611" y="1877611"/>
              <a:ext cx="4330003" cy="287469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id="{94B594C2-3F32-27FC-24EF-0C48E760478F}"/>
                </a:ext>
              </a:extLst>
            </p:cNvPr>
            <p:cNvSpPr txBox="1"/>
            <p:nvPr/>
          </p:nvSpPr>
          <p:spPr>
            <a:xfrm>
              <a:off x="1518658" y="3009849"/>
              <a:ext cx="3919155" cy="5141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b="1" kern="12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n-lt"/>
                </a:rPr>
                <a:t>*84% HPV VACCINATION COVERAGE IN 2023, A REDUCTION FROM 2022</a:t>
              </a: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20DCE17-FA79-33B6-B186-98E37F42C5EF}"/>
              </a:ext>
            </a:extLst>
          </p:cNvPr>
          <p:cNvSpPr>
            <a:spLocks noChangeAspect="1"/>
          </p:cNvSpPr>
          <p:nvPr/>
        </p:nvSpPr>
        <p:spPr>
          <a:xfrm>
            <a:off x="8341450" y="1935937"/>
            <a:ext cx="2103120" cy="2103120"/>
          </a:xfrm>
          <a:custGeom>
            <a:avLst/>
            <a:gdLst>
              <a:gd name="connsiteX0" fmla="*/ 0 w 2030817"/>
              <a:gd name="connsiteY0" fmla="*/ 995777 h 1991554"/>
              <a:gd name="connsiteX1" fmla="*/ 1015409 w 2030817"/>
              <a:gd name="connsiteY1" fmla="*/ 0 h 1991554"/>
              <a:gd name="connsiteX2" fmla="*/ 2030818 w 2030817"/>
              <a:gd name="connsiteY2" fmla="*/ 995777 h 1991554"/>
              <a:gd name="connsiteX3" fmla="*/ 1015409 w 2030817"/>
              <a:gd name="connsiteY3" fmla="*/ 1991554 h 1991554"/>
              <a:gd name="connsiteX4" fmla="*/ 0 w 2030817"/>
              <a:gd name="connsiteY4" fmla="*/ 995777 h 199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817" h="1991554">
                <a:moveTo>
                  <a:pt x="0" y="995777"/>
                </a:moveTo>
                <a:cubicBezTo>
                  <a:pt x="0" y="445825"/>
                  <a:pt x="454614" y="0"/>
                  <a:pt x="1015409" y="0"/>
                </a:cubicBezTo>
                <a:cubicBezTo>
                  <a:pt x="1576204" y="0"/>
                  <a:pt x="2030818" y="445825"/>
                  <a:pt x="2030818" y="995777"/>
                </a:cubicBezTo>
                <a:cubicBezTo>
                  <a:pt x="2030818" y="1545729"/>
                  <a:pt x="1576204" y="1991554"/>
                  <a:pt x="1015409" y="1991554"/>
                </a:cubicBezTo>
                <a:cubicBezTo>
                  <a:pt x="454614" y="1991554"/>
                  <a:pt x="0" y="1545729"/>
                  <a:pt x="0" y="995777"/>
                </a:cubicBezTo>
                <a:close/>
              </a:path>
            </a:pathLst>
          </a:custGeom>
          <a:solidFill>
            <a:srgbClr val="5B677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alpha val="50000"/>
              <a:hueOff val="7840713"/>
              <a:satOff val="-32622"/>
              <a:lumOff val="76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74320" tIns="274320" rIns="274320" bIns="27432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dirty="0">
                <a:solidFill>
                  <a:schemeClr val="bg1"/>
                </a:solidFill>
              </a:rPr>
              <a:t>1 dose recommended between ages 9 – 25 if immunocompetent </a:t>
            </a:r>
            <a:endParaRPr lang="en-US" sz="1500" kern="1200" dirty="0">
              <a:solidFill>
                <a:schemeClr val="bg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671C14-802F-1B35-6EBB-7FF18157A5B6}"/>
              </a:ext>
            </a:extLst>
          </p:cNvPr>
          <p:cNvSpPr>
            <a:spLocks noChangeAspect="1"/>
          </p:cNvSpPr>
          <p:nvPr/>
        </p:nvSpPr>
        <p:spPr>
          <a:xfrm>
            <a:off x="6096000" y="1255223"/>
            <a:ext cx="2103120" cy="2103120"/>
          </a:xfrm>
          <a:custGeom>
            <a:avLst/>
            <a:gdLst>
              <a:gd name="connsiteX0" fmla="*/ 0 w 2030817"/>
              <a:gd name="connsiteY0" fmla="*/ 995777 h 1991554"/>
              <a:gd name="connsiteX1" fmla="*/ 1015409 w 2030817"/>
              <a:gd name="connsiteY1" fmla="*/ 0 h 1991554"/>
              <a:gd name="connsiteX2" fmla="*/ 2030818 w 2030817"/>
              <a:gd name="connsiteY2" fmla="*/ 995777 h 1991554"/>
              <a:gd name="connsiteX3" fmla="*/ 1015409 w 2030817"/>
              <a:gd name="connsiteY3" fmla="*/ 1991554 h 1991554"/>
              <a:gd name="connsiteX4" fmla="*/ 0 w 2030817"/>
              <a:gd name="connsiteY4" fmla="*/ 995777 h 1991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817" h="1991554">
                <a:moveTo>
                  <a:pt x="0" y="995777"/>
                </a:moveTo>
                <a:cubicBezTo>
                  <a:pt x="0" y="445825"/>
                  <a:pt x="454614" y="0"/>
                  <a:pt x="1015409" y="0"/>
                </a:cubicBezTo>
                <a:cubicBezTo>
                  <a:pt x="1576204" y="0"/>
                  <a:pt x="2030818" y="445825"/>
                  <a:pt x="2030818" y="995777"/>
                </a:cubicBezTo>
                <a:cubicBezTo>
                  <a:pt x="2030818" y="1545729"/>
                  <a:pt x="1576204" y="1991554"/>
                  <a:pt x="1015409" y="1991554"/>
                </a:cubicBezTo>
                <a:cubicBezTo>
                  <a:pt x="454614" y="1991554"/>
                  <a:pt x="0" y="1545729"/>
                  <a:pt x="0" y="995777"/>
                </a:cubicBezTo>
                <a:close/>
              </a:path>
            </a:pathLst>
          </a:custGeom>
          <a:solidFill>
            <a:srgbClr val="48C1A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alpha val="50000"/>
              <a:hueOff val="7840713"/>
              <a:satOff val="-32622"/>
              <a:lumOff val="7686"/>
              <a:alphaOff val="0"/>
            </a:schemeClr>
          </a:fillRef>
          <a:effectRef idx="0">
            <a:schemeClr val="accent4">
              <a:alpha val="50000"/>
              <a:hueOff val="7840713"/>
              <a:satOff val="-32622"/>
              <a:lumOff val="7686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182880" tIns="274320" rIns="182880" bIns="27432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dirty="0">
                <a:solidFill>
                  <a:schemeClr val="bg1"/>
                </a:solidFill>
              </a:rPr>
              <a:t>Free catch-up</a:t>
            </a:r>
            <a:r>
              <a:rPr lang="en-US" sz="1600" kern="1200" dirty="0">
                <a:solidFill>
                  <a:schemeClr val="bg1"/>
                </a:solidFill>
              </a:rPr>
              <a:t> program through primary care, up to age of 26. First cervical screen is a good opportunity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B686E-06AD-4650-6AE3-3ADB529715C3}"/>
              </a:ext>
            </a:extLst>
          </p:cNvPr>
          <p:cNvSpPr txBox="1"/>
          <p:nvPr/>
        </p:nvSpPr>
        <p:spPr>
          <a:xfrm>
            <a:off x="6754761" y="6349880"/>
            <a:ext cx="5437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</a:t>
            </a:r>
            <a:r>
              <a:rPr lang="en-US" sz="900" b="0" i="0" dirty="0">
                <a:solidFill>
                  <a:srgbClr val="373E43"/>
                </a:solidFill>
                <a:effectLst/>
                <a:latin typeface="Source Sans Pro" panose="020B0503030403020204" pitchFamily="34" charset="0"/>
              </a:rPr>
              <a:t>Brotherton et al. 2024 Cervical Cancer Elimination Progress Report: Australia’s progress towards the elimination of cervical cancer as a public health problem. Published online 14/03/2025, Melbourne, Australia, at </a:t>
            </a:r>
            <a:r>
              <a:rPr lang="en-US" sz="900" i="0" dirty="0">
                <a:solidFill>
                  <a:srgbClr val="373E43"/>
                </a:solidFill>
                <a:effectLst/>
                <a:latin typeface="Source Sans Pro" panose="020B0503030403020204" pitchFamily="34" charset="0"/>
              </a:rPr>
              <a:t>https://www.cervicalcancercontrol.org.au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58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EA4CF2-96F9-FF9E-CDCD-D608EDD4C51F}"/>
              </a:ext>
            </a:extLst>
          </p:cNvPr>
          <p:cNvSpPr/>
          <p:nvPr/>
        </p:nvSpPr>
        <p:spPr>
          <a:xfrm>
            <a:off x="-38722" y="2099583"/>
            <a:ext cx="12383121" cy="2797668"/>
          </a:xfrm>
          <a:prstGeom prst="rect">
            <a:avLst/>
          </a:prstGeom>
          <a:solidFill>
            <a:srgbClr val="00B0F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0176D-EBE3-DD95-A939-E7CC2DAE71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b="1" spc="300">
                <a:solidFill>
                  <a:srgbClr val="00A9E0"/>
                </a:solidFill>
              </a:rPr>
              <a:t>THANK YOU!</a:t>
            </a:r>
            <a:endParaRPr lang="en-AU" sz="2500" b="1" spc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2946B3-20E4-AE0D-AD28-AA180CBF36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43" y="5517998"/>
            <a:ext cx="1172515" cy="11725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36C73B-2014-AEFF-C281-67075A8E72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9" y="5736128"/>
            <a:ext cx="1862954" cy="4351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2C86C5-E0AB-271B-707A-47F42648D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" y="2521473"/>
            <a:ext cx="12192000" cy="2862745"/>
          </a:xfrm>
          <a:prstGeom prst="rect">
            <a:avLst/>
          </a:prstGeom>
        </p:spPr>
      </p:pic>
      <p:pic>
        <p:nvPicPr>
          <p:cNvPr id="7" name="Picture 6" descr="A close-up of logos&#10;&#10;Description automatically generated">
            <a:extLst>
              <a:ext uri="{FF2B5EF4-FFF2-40B4-BE49-F238E27FC236}">
                <a16:creationId xmlns:a16="http://schemas.microsoft.com/office/drawing/2014/main" id="{1F723F57-D025-416A-DB06-36F1244934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3" y="5419725"/>
            <a:ext cx="5610860" cy="14382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706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89EBA-EADD-4E74-A4B6-E00DD25E3A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2025</a:t>
            </a:r>
            <a:r>
              <a:rPr lang="en-AU" b="1" spc="300" dirty="0">
                <a:solidFill>
                  <a:srgbClr val="00A9E0"/>
                </a:solidFill>
                <a:latin typeface="+mj-lt"/>
              </a:rPr>
              <a:t> NCSP GUIDELINE UPDATES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5D846A-28B9-9C78-D908-89EA1F705DF5}"/>
              </a:ext>
            </a:extLst>
          </p:cNvPr>
          <p:cNvSpPr/>
          <p:nvPr/>
        </p:nvSpPr>
        <p:spPr>
          <a:xfrm>
            <a:off x="480999" y="4319230"/>
            <a:ext cx="8901126" cy="1980000"/>
          </a:xfrm>
          <a:prstGeom prst="rect">
            <a:avLst/>
          </a:prstGeom>
          <a:noFill/>
          <a:ln w="19050">
            <a:solidFill>
              <a:srgbClr val="5B677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08D756-01AE-98A5-D2D0-782A967CA617}"/>
              </a:ext>
            </a:extLst>
          </p:cNvPr>
          <p:cNvSpPr txBox="1"/>
          <p:nvPr/>
        </p:nvSpPr>
        <p:spPr>
          <a:xfrm>
            <a:off x="480999" y="4652222"/>
            <a:ext cx="8834451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the cervical screening guidelines via the Cancer Council Australia website, or directly via the </a:t>
            </a:r>
            <a:r>
              <a:rPr kumimoji="0" lang="en-US" sz="21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MAGICapp</a:t>
            </a:r>
            <a:r>
              <a:rPr kumimoji="0" lang="en-US" sz="2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platform: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www.cancer.org.au/clinical-guidelines/cervical-cancer/cervical-cancer-screening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60B021-6709-C026-ADB9-B10F32E9989C}"/>
              </a:ext>
            </a:extLst>
          </p:cNvPr>
          <p:cNvSpPr/>
          <p:nvPr/>
        </p:nvSpPr>
        <p:spPr>
          <a:xfrm>
            <a:off x="480999" y="2343917"/>
            <a:ext cx="5467183" cy="1802955"/>
          </a:xfrm>
          <a:prstGeom prst="rect">
            <a:avLst/>
          </a:prstGeom>
          <a:solidFill>
            <a:srgbClr val="8C72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29CF97-5291-E2C4-5EE7-14428ABA87FD}"/>
              </a:ext>
            </a:extLst>
          </p:cNvPr>
          <p:cNvSpPr txBox="1"/>
          <p:nvPr/>
        </p:nvSpPr>
        <p:spPr>
          <a:xfrm>
            <a:off x="480999" y="2688457"/>
            <a:ext cx="54671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white"/>
                </a:solidFill>
                <a:latin typeface="Calibri" panose="020F0502020204030204"/>
              </a:rPr>
              <a:t>The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Cervical Screening Clinical Guidelines came into effect on 14 April 2025.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81662-04E3-2377-EE32-9DAD711F141F}"/>
              </a:ext>
            </a:extLst>
          </p:cNvPr>
          <p:cNvSpPr txBox="1"/>
          <p:nvPr/>
        </p:nvSpPr>
        <p:spPr>
          <a:xfrm>
            <a:off x="6121810" y="2677653"/>
            <a:ext cx="546718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means that self-collection will be an option for those people who are completing Test of Cure.</a:t>
            </a:r>
          </a:p>
        </p:txBody>
      </p:sp>
      <p:pic>
        <p:nvPicPr>
          <p:cNvPr id="20" name="Picture 19" descr="A group of women standing in a row&#10;&#10;Description automatically generated">
            <a:extLst>
              <a:ext uri="{FF2B5EF4-FFF2-40B4-BE49-F238E27FC236}">
                <a16:creationId xmlns:a16="http://schemas.microsoft.com/office/drawing/2014/main" id="{DC361251-DBAA-8085-0782-53389020EA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7" r="1456" b="25218"/>
          <a:stretch/>
        </p:blipFill>
        <p:spPr>
          <a:xfrm>
            <a:off x="6191935" y="2326230"/>
            <a:ext cx="5467183" cy="1802955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A625C03-EB8F-47C7-D7F1-D559ADC6B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Effective from April 14</a:t>
            </a:r>
            <a:r>
              <a:rPr lang="en-US" baseline="30000" dirty="0"/>
              <a:t>th</a:t>
            </a:r>
            <a:r>
              <a:rPr lang="en-US" dirty="0"/>
              <a:t> 2025</a:t>
            </a:r>
          </a:p>
        </p:txBody>
      </p:sp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702D6AB-3C12-866F-3F19-92E88829E0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9945" r="10638" b="11459"/>
          <a:stretch/>
        </p:blipFill>
        <p:spPr>
          <a:xfrm>
            <a:off x="9619594" y="4228814"/>
            <a:ext cx="2091407" cy="2106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159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39BF1-E1DB-A477-BC7D-9C5F9AA1F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663975"/>
            <a:ext cx="10663324" cy="688571"/>
          </a:xfrm>
        </p:spPr>
        <p:txBody>
          <a:bodyPr>
            <a:normAutofit fontScale="90000"/>
          </a:bodyPr>
          <a:lstStyle/>
          <a:p>
            <a:r>
              <a:rPr lang="en-US"/>
              <a:t>SUMMARY OF CHANGES IN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C79F49-659F-5046-297B-8B81DC3AB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1352546"/>
            <a:ext cx="10753725" cy="408107"/>
          </a:xfrm>
        </p:spPr>
        <p:txBody>
          <a:bodyPr/>
          <a:lstStyle/>
          <a:p>
            <a:r>
              <a:rPr lang="en-US"/>
              <a:t>National Cervical Screening Guidelines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807C59-739E-7321-C1C9-24E9BEF74B8F}"/>
              </a:ext>
            </a:extLst>
          </p:cNvPr>
          <p:cNvSpPr/>
          <p:nvPr/>
        </p:nvSpPr>
        <p:spPr>
          <a:xfrm>
            <a:off x="392983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760EFE-61F5-A96A-1F45-8AA7E5F55FE1}"/>
              </a:ext>
            </a:extLst>
          </p:cNvPr>
          <p:cNvSpPr/>
          <p:nvPr/>
        </p:nvSpPr>
        <p:spPr>
          <a:xfrm>
            <a:off x="3325159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D460FC-1C9C-AED5-8B2C-AF7F1D144997}"/>
              </a:ext>
            </a:extLst>
          </p:cNvPr>
          <p:cNvSpPr/>
          <p:nvPr/>
        </p:nvSpPr>
        <p:spPr>
          <a:xfrm>
            <a:off x="6249821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EF1058-28AA-4F06-6E4A-29DCE73F9F59}"/>
              </a:ext>
            </a:extLst>
          </p:cNvPr>
          <p:cNvSpPr/>
          <p:nvPr/>
        </p:nvSpPr>
        <p:spPr>
          <a:xfrm>
            <a:off x="9174483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E9AFB9-B8D7-319E-B50A-2906775964D7}"/>
              </a:ext>
            </a:extLst>
          </p:cNvPr>
          <p:cNvSpPr/>
          <p:nvPr/>
        </p:nvSpPr>
        <p:spPr>
          <a:xfrm>
            <a:off x="392983" y="4367470"/>
            <a:ext cx="5605481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7E21F6-20A0-1873-3403-1F021EA2EC68}"/>
              </a:ext>
            </a:extLst>
          </p:cNvPr>
          <p:cNvSpPr/>
          <p:nvPr/>
        </p:nvSpPr>
        <p:spPr>
          <a:xfrm>
            <a:off x="6249821" y="4367470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69B277-81DD-571B-8022-85391EC76DB8}"/>
              </a:ext>
            </a:extLst>
          </p:cNvPr>
          <p:cNvSpPr/>
          <p:nvPr/>
        </p:nvSpPr>
        <p:spPr>
          <a:xfrm>
            <a:off x="9174483" y="4367470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61332-998C-7B1D-7728-C7752581F507}"/>
              </a:ext>
            </a:extLst>
          </p:cNvPr>
          <p:cNvSpPr txBox="1"/>
          <p:nvPr/>
        </p:nvSpPr>
        <p:spPr>
          <a:xfrm>
            <a:off x="539709" y="2386164"/>
            <a:ext cx="2241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 shifted to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MagicAPP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platform, creating a more user-friendly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B38E39-8433-F521-54B2-D6999CB21B83}"/>
              </a:ext>
            </a:extLst>
          </p:cNvPr>
          <p:cNvSpPr txBox="1"/>
          <p:nvPr/>
        </p:nvSpPr>
        <p:spPr>
          <a:xfrm>
            <a:off x="3479661" y="2358312"/>
            <a:ext cx="2326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chapter ‘Cervical screening in clinical practice’ which includes links to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1120C7-8E38-4E8A-FCD7-E49AB2BD1987}"/>
              </a:ext>
            </a:extLst>
          </p:cNvPr>
          <p:cNvSpPr txBox="1"/>
          <p:nvPr/>
        </p:nvSpPr>
        <p:spPr>
          <a:xfrm>
            <a:off x="6362963" y="2358312"/>
            <a:ext cx="2369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post-treatment management for people who have been treated for HSIL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61E77E-3D37-D5FB-C7AF-905E03EC5B80}"/>
              </a:ext>
            </a:extLst>
          </p:cNvPr>
          <p:cNvSpPr txBox="1"/>
          <p:nvPr/>
        </p:nvSpPr>
        <p:spPr>
          <a:xfrm>
            <a:off x="674554" y="4549676"/>
            <a:ext cx="50594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recommendation for screening participants with HPV (not 16/18) detected on a self-collected sample who do not return for cytology until 9 months or more after the HPV test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59A161-E037-183B-41F7-0996803BA025}"/>
              </a:ext>
            </a:extLst>
          </p:cNvPr>
          <p:cNvSpPr txBox="1"/>
          <p:nvPr/>
        </p:nvSpPr>
        <p:spPr>
          <a:xfrm>
            <a:off x="9276956" y="2386163"/>
            <a:ext cx="2276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Categories of people considered immune-deficient clarified and expanded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6D569-A9CA-D23D-7523-C623935C2D62}"/>
              </a:ext>
            </a:extLst>
          </p:cNvPr>
          <p:cNvSpPr txBox="1"/>
          <p:nvPr/>
        </p:nvSpPr>
        <p:spPr>
          <a:xfrm>
            <a:off x="6362963" y="4503049"/>
            <a:ext cx="23695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after total hysterectomy (where indicated) simplified to annual testing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051A0D8-9B05-74C4-580E-CF6AB1FED0C4}"/>
              </a:ext>
            </a:extLst>
          </p:cNvPr>
          <p:cNvSpPr txBox="1"/>
          <p:nvPr/>
        </p:nvSpPr>
        <p:spPr>
          <a:xfrm>
            <a:off x="9326356" y="4498746"/>
            <a:ext cx="236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surveillance following treatment of AIS</a:t>
            </a:r>
          </a:p>
        </p:txBody>
      </p:sp>
      <p:pic>
        <p:nvPicPr>
          <p:cNvPr id="45" name="Graphic 44" descr="Badge with solid fill">
            <a:extLst>
              <a:ext uri="{FF2B5EF4-FFF2-40B4-BE49-F238E27FC236}">
                <a16:creationId xmlns:a16="http://schemas.microsoft.com/office/drawing/2014/main" id="{505DB0A5-EACC-64F1-08E3-E0DB67BF50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93488" y="1977461"/>
            <a:ext cx="797145" cy="797145"/>
          </a:xfrm>
          <a:prstGeom prst="rect">
            <a:avLst/>
          </a:prstGeom>
        </p:spPr>
      </p:pic>
      <p:pic>
        <p:nvPicPr>
          <p:cNvPr id="46" name="Graphic 45" descr="Badge 1 with solid fill">
            <a:extLst>
              <a:ext uri="{FF2B5EF4-FFF2-40B4-BE49-F238E27FC236}">
                <a16:creationId xmlns:a16="http://schemas.microsoft.com/office/drawing/2014/main" id="{5E8B62C2-E5CB-F993-77BE-6A0B58C723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3080" y="1977461"/>
            <a:ext cx="797145" cy="797145"/>
          </a:xfrm>
          <a:prstGeom prst="rect">
            <a:avLst/>
          </a:prstGeom>
        </p:spPr>
      </p:pic>
      <p:pic>
        <p:nvPicPr>
          <p:cNvPr id="47" name="Graphic 46" descr="Badge 3 with solid fill">
            <a:extLst>
              <a:ext uri="{FF2B5EF4-FFF2-40B4-BE49-F238E27FC236}">
                <a16:creationId xmlns:a16="http://schemas.microsoft.com/office/drawing/2014/main" id="{F97E81B9-16A3-5DDD-A458-A3AF6897D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77338" y="1977461"/>
            <a:ext cx="797145" cy="797145"/>
          </a:xfrm>
          <a:prstGeom prst="rect">
            <a:avLst/>
          </a:prstGeom>
        </p:spPr>
      </p:pic>
      <p:pic>
        <p:nvPicPr>
          <p:cNvPr id="48" name="Graphic 47" descr="Badge 5 with solid fill">
            <a:extLst>
              <a:ext uri="{FF2B5EF4-FFF2-40B4-BE49-F238E27FC236}">
                <a16:creationId xmlns:a16="http://schemas.microsoft.com/office/drawing/2014/main" id="{8C27B32F-99C6-7A12-CC53-A9EFA6A0DFB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13943" y="4133197"/>
            <a:ext cx="797145" cy="797145"/>
          </a:xfrm>
          <a:prstGeom prst="rect">
            <a:avLst/>
          </a:prstGeom>
        </p:spPr>
      </p:pic>
      <p:pic>
        <p:nvPicPr>
          <p:cNvPr id="49" name="Graphic 48" descr="Badge 4 with solid fill">
            <a:extLst>
              <a:ext uri="{FF2B5EF4-FFF2-40B4-BE49-F238E27FC236}">
                <a16:creationId xmlns:a16="http://schemas.microsoft.com/office/drawing/2014/main" id="{0A5E9EE3-F4BC-BEAA-2429-982E3B22D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326961" y="1977461"/>
            <a:ext cx="797145" cy="797145"/>
          </a:xfrm>
          <a:prstGeom prst="rect">
            <a:avLst/>
          </a:prstGeom>
        </p:spPr>
      </p:pic>
      <p:pic>
        <p:nvPicPr>
          <p:cNvPr id="50" name="Graphic 49" descr="Badge 6 with solid fill">
            <a:extLst>
              <a:ext uri="{FF2B5EF4-FFF2-40B4-BE49-F238E27FC236}">
                <a16:creationId xmlns:a16="http://schemas.microsoft.com/office/drawing/2014/main" id="{683CABAF-EA19-6665-6331-3EA19C92275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398459" y="4133197"/>
            <a:ext cx="797145" cy="797145"/>
          </a:xfrm>
          <a:prstGeom prst="rect">
            <a:avLst/>
          </a:prstGeom>
        </p:spPr>
      </p:pic>
      <p:pic>
        <p:nvPicPr>
          <p:cNvPr id="51" name="Graphic 50" descr="Badge 7 with solid fill">
            <a:extLst>
              <a:ext uri="{FF2B5EF4-FFF2-40B4-BE49-F238E27FC236}">
                <a16:creationId xmlns:a16="http://schemas.microsoft.com/office/drawing/2014/main" id="{6F6F4FE6-489F-2224-389B-034484BC88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326960" y="4133197"/>
            <a:ext cx="797145" cy="7971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273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D9EA3A4-F5A7-054D-6874-FD8337DA4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9" y="1773323"/>
            <a:ext cx="3954236" cy="39542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14C0D-617E-D689-7CC4-B5C1ADD5A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" y="676645"/>
            <a:ext cx="8421461" cy="688571"/>
          </a:xfrm>
        </p:spPr>
        <p:txBody>
          <a:bodyPr>
            <a:normAutofit fontScale="90000"/>
          </a:bodyPr>
          <a:lstStyle/>
          <a:p>
            <a:r>
              <a:rPr lang="en-US"/>
              <a:t>NEW RESOURCE AVAILABLE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D4969F-B51A-9479-20F7-93A91FAD0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1365216"/>
            <a:ext cx="10753725" cy="408107"/>
          </a:xfrm>
        </p:spPr>
        <p:txBody>
          <a:bodyPr/>
          <a:lstStyle/>
          <a:p>
            <a:r>
              <a:rPr lang="en-US"/>
              <a:t>Summary of the guideline updates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04703-1111-990F-FA4B-03136EACF7F8}"/>
              </a:ext>
            </a:extLst>
          </p:cNvPr>
          <p:cNvSpPr txBox="1"/>
          <p:nvPr/>
        </p:nvSpPr>
        <p:spPr>
          <a:xfrm>
            <a:off x="1968377" y="5478834"/>
            <a:ext cx="870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 tooltip="https://acpcc.org.au/wp-content/uploads/2025/02/updated-cs-guidlines-april-2025.pdf"/>
              </a:rPr>
              <a:t>https://acpcc.org.au/wp-content/uploads/2025/02/updated-CS-guidlines-April-2025.pdf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64A42D-AFB6-4D5A-7B7C-F6CF0A41C2FD}"/>
              </a:ext>
            </a:extLst>
          </p:cNvPr>
          <p:cNvSpPr/>
          <p:nvPr/>
        </p:nvSpPr>
        <p:spPr>
          <a:xfrm>
            <a:off x="4389018" y="2227652"/>
            <a:ext cx="7186793" cy="3075682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BBB4A5-AA7B-691F-0BC8-62A44EDA201A}"/>
              </a:ext>
            </a:extLst>
          </p:cNvPr>
          <p:cNvSpPr txBox="1"/>
          <p:nvPr/>
        </p:nvSpPr>
        <p:spPr>
          <a:xfrm>
            <a:off x="4556545" y="2604921"/>
            <a:ext cx="68517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resource is now available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summarising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updated guidelines.</a:t>
            </a:r>
          </a:p>
        </p:txBody>
      </p:sp>
    </p:spTree>
    <p:extLst>
      <p:ext uri="{BB962C8B-B14F-4D97-AF65-F5344CB8AC3E}">
        <p14:creationId xmlns:p14="http://schemas.microsoft.com/office/powerpoint/2010/main" val="239395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75854-A5DB-02F0-B435-ECD9066E6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8B988-0E88-D8CA-B2D7-F68E37896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225" y="663975"/>
            <a:ext cx="10663324" cy="688571"/>
          </a:xfrm>
        </p:spPr>
        <p:txBody>
          <a:bodyPr>
            <a:normAutofit fontScale="90000"/>
          </a:bodyPr>
          <a:lstStyle/>
          <a:p>
            <a:r>
              <a:rPr lang="en-US"/>
              <a:t>SUMMARY OF CHANGES IN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88597-1604-1D3F-4968-AE2C3D293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225" y="1352546"/>
            <a:ext cx="10753725" cy="408107"/>
          </a:xfrm>
        </p:spPr>
        <p:txBody>
          <a:bodyPr/>
          <a:lstStyle/>
          <a:p>
            <a:r>
              <a:rPr lang="en-US"/>
              <a:t>National Cervical Screening Guidelines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83934-CC1D-E515-32CA-D0530106FC28}"/>
              </a:ext>
            </a:extLst>
          </p:cNvPr>
          <p:cNvSpPr/>
          <p:nvPr/>
        </p:nvSpPr>
        <p:spPr>
          <a:xfrm>
            <a:off x="392983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E14E35-BFF4-FD44-964B-2D92BB3809B6}"/>
              </a:ext>
            </a:extLst>
          </p:cNvPr>
          <p:cNvSpPr/>
          <p:nvPr/>
        </p:nvSpPr>
        <p:spPr>
          <a:xfrm>
            <a:off x="3325159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4257B5-E508-5A0C-6023-650CF2501C48}"/>
              </a:ext>
            </a:extLst>
          </p:cNvPr>
          <p:cNvSpPr/>
          <p:nvPr/>
        </p:nvSpPr>
        <p:spPr>
          <a:xfrm>
            <a:off x="6249821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7E7FA3-E1CE-27FB-2A11-C7D0B5D5F92A}"/>
              </a:ext>
            </a:extLst>
          </p:cNvPr>
          <p:cNvSpPr/>
          <p:nvPr/>
        </p:nvSpPr>
        <p:spPr>
          <a:xfrm>
            <a:off x="9174483" y="2230822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C95D88-2A86-EBCF-CC0D-8C5B3779E7F9}"/>
              </a:ext>
            </a:extLst>
          </p:cNvPr>
          <p:cNvSpPr/>
          <p:nvPr/>
        </p:nvSpPr>
        <p:spPr>
          <a:xfrm>
            <a:off x="392983" y="4367470"/>
            <a:ext cx="5605481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94FB14-4144-B447-A8F9-850A6C3302D3}"/>
              </a:ext>
            </a:extLst>
          </p:cNvPr>
          <p:cNvSpPr/>
          <p:nvPr/>
        </p:nvSpPr>
        <p:spPr>
          <a:xfrm>
            <a:off x="6249821" y="4367470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931C26-0BA0-3601-1AC2-BA6FD1A5B176}"/>
              </a:ext>
            </a:extLst>
          </p:cNvPr>
          <p:cNvSpPr/>
          <p:nvPr/>
        </p:nvSpPr>
        <p:spPr>
          <a:xfrm>
            <a:off x="9174483" y="4367470"/>
            <a:ext cx="2673305" cy="190237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5C423E-0E06-D1EF-BEBA-5CB489A0B2B1}"/>
              </a:ext>
            </a:extLst>
          </p:cNvPr>
          <p:cNvSpPr txBox="1"/>
          <p:nvPr/>
        </p:nvSpPr>
        <p:spPr>
          <a:xfrm>
            <a:off x="539709" y="2386164"/>
            <a:ext cx="2241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Guidelines shifted to </a:t>
            </a:r>
            <a:r>
              <a:rPr kumimoji="0" lang="en-US" sz="2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MagicAPP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platform, creating a more user-friendly experience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625960-6C1F-F447-807F-A9EE93F18046}"/>
              </a:ext>
            </a:extLst>
          </p:cNvPr>
          <p:cNvSpPr txBox="1"/>
          <p:nvPr/>
        </p:nvSpPr>
        <p:spPr>
          <a:xfrm>
            <a:off x="3479661" y="2358312"/>
            <a:ext cx="23267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chapter ‘Cervical screening in clinical practice’ which includes links to 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79D751-DF7B-BE85-4553-9906990D520B}"/>
              </a:ext>
            </a:extLst>
          </p:cNvPr>
          <p:cNvSpPr txBox="1"/>
          <p:nvPr/>
        </p:nvSpPr>
        <p:spPr>
          <a:xfrm>
            <a:off x="6362963" y="2358312"/>
            <a:ext cx="23695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post-treatment management for people who have been treated for HSIL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34777A-165E-EA78-4F9E-ED13F568A723}"/>
              </a:ext>
            </a:extLst>
          </p:cNvPr>
          <p:cNvSpPr txBox="1"/>
          <p:nvPr/>
        </p:nvSpPr>
        <p:spPr>
          <a:xfrm>
            <a:off x="674554" y="4549676"/>
            <a:ext cx="505949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in recommendation for screening participants with HPV (not 16/18) detected on a self-collected sample who do not return for cytology until 9 months or more after the HPV test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4DDAB9-53E4-EFB9-1978-68ECDEF9AFA7}"/>
              </a:ext>
            </a:extLst>
          </p:cNvPr>
          <p:cNvSpPr txBox="1"/>
          <p:nvPr/>
        </p:nvSpPr>
        <p:spPr>
          <a:xfrm>
            <a:off x="9276956" y="2386163"/>
            <a:ext cx="2276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Categories of people considered immune-deficient clarified and expanded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ACDCE3-460B-D453-AB99-D58D0DC3058E}"/>
              </a:ext>
            </a:extLst>
          </p:cNvPr>
          <p:cNvSpPr txBox="1"/>
          <p:nvPr/>
        </p:nvSpPr>
        <p:spPr>
          <a:xfrm>
            <a:off x="6362963" y="4503049"/>
            <a:ext cx="23695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after total hysterectomy (where indicated) simplified to annual testing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E477DA0-35BC-20BC-7BAC-CB3F33A0799B}"/>
              </a:ext>
            </a:extLst>
          </p:cNvPr>
          <p:cNvSpPr txBox="1"/>
          <p:nvPr/>
        </p:nvSpPr>
        <p:spPr>
          <a:xfrm>
            <a:off x="9326356" y="4498746"/>
            <a:ext cx="23695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Changes to surveillance following treatment of AIS</a:t>
            </a:r>
          </a:p>
        </p:txBody>
      </p:sp>
      <p:pic>
        <p:nvPicPr>
          <p:cNvPr id="45" name="Graphic 44" descr="Badge with solid fill">
            <a:extLst>
              <a:ext uri="{FF2B5EF4-FFF2-40B4-BE49-F238E27FC236}">
                <a16:creationId xmlns:a16="http://schemas.microsoft.com/office/drawing/2014/main" id="{E0EF09A1-4DEA-06A5-E242-D6044BDCB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493488" y="1977461"/>
            <a:ext cx="797145" cy="797145"/>
          </a:xfrm>
          <a:prstGeom prst="rect">
            <a:avLst/>
          </a:prstGeom>
        </p:spPr>
      </p:pic>
      <p:pic>
        <p:nvPicPr>
          <p:cNvPr id="46" name="Graphic 45" descr="Badge 1 with solid fill">
            <a:extLst>
              <a:ext uri="{FF2B5EF4-FFF2-40B4-BE49-F238E27FC236}">
                <a16:creationId xmlns:a16="http://schemas.microsoft.com/office/drawing/2014/main" id="{06367001-756C-0853-CDF9-50A8322F4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53080" y="1977461"/>
            <a:ext cx="797145" cy="797145"/>
          </a:xfrm>
          <a:prstGeom prst="rect">
            <a:avLst/>
          </a:prstGeom>
        </p:spPr>
      </p:pic>
      <p:pic>
        <p:nvPicPr>
          <p:cNvPr id="47" name="Graphic 46" descr="Badge 3 with solid fill">
            <a:extLst>
              <a:ext uri="{FF2B5EF4-FFF2-40B4-BE49-F238E27FC236}">
                <a16:creationId xmlns:a16="http://schemas.microsoft.com/office/drawing/2014/main" id="{DFF49A7F-B1AC-2ABE-9735-1F3FA3F417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8377338" y="1977461"/>
            <a:ext cx="797145" cy="797145"/>
          </a:xfrm>
          <a:prstGeom prst="rect">
            <a:avLst/>
          </a:prstGeom>
        </p:spPr>
      </p:pic>
      <p:pic>
        <p:nvPicPr>
          <p:cNvPr id="48" name="Graphic 47" descr="Badge 5 with solid fill">
            <a:extLst>
              <a:ext uri="{FF2B5EF4-FFF2-40B4-BE49-F238E27FC236}">
                <a16:creationId xmlns:a16="http://schemas.microsoft.com/office/drawing/2014/main" id="{49685C19-07A5-0EC7-C104-B6DFD4847E3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413943" y="4133197"/>
            <a:ext cx="797145" cy="797145"/>
          </a:xfrm>
          <a:prstGeom prst="rect">
            <a:avLst/>
          </a:prstGeom>
        </p:spPr>
      </p:pic>
      <p:pic>
        <p:nvPicPr>
          <p:cNvPr id="49" name="Graphic 48" descr="Badge 4 with solid fill">
            <a:extLst>
              <a:ext uri="{FF2B5EF4-FFF2-40B4-BE49-F238E27FC236}">
                <a16:creationId xmlns:a16="http://schemas.microsoft.com/office/drawing/2014/main" id="{5076173E-C23C-9B83-84FD-FD0D84D603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326961" y="1977461"/>
            <a:ext cx="797145" cy="797145"/>
          </a:xfrm>
          <a:prstGeom prst="rect">
            <a:avLst/>
          </a:prstGeom>
        </p:spPr>
      </p:pic>
      <p:pic>
        <p:nvPicPr>
          <p:cNvPr id="50" name="Graphic 49" descr="Badge 6 with solid fill">
            <a:extLst>
              <a:ext uri="{FF2B5EF4-FFF2-40B4-BE49-F238E27FC236}">
                <a16:creationId xmlns:a16="http://schemas.microsoft.com/office/drawing/2014/main" id="{5E59CBC8-F4B0-F20F-9A87-050D126E32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8398459" y="4133197"/>
            <a:ext cx="797145" cy="797145"/>
          </a:xfrm>
          <a:prstGeom prst="rect">
            <a:avLst/>
          </a:prstGeom>
        </p:spPr>
      </p:pic>
      <p:pic>
        <p:nvPicPr>
          <p:cNvPr id="51" name="Graphic 50" descr="Badge 7 with solid fill">
            <a:extLst>
              <a:ext uri="{FF2B5EF4-FFF2-40B4-BE49-F238E27FC236}">
                <a16:creationId xmlns:a16="http://schemas.microsoft.com/office/drawing/2014/main" id="{5491B88C-B1B3-88B3-C35E-0B235EF402A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11326960" y="4133197"/>
            <a:ext cx="797145" cy="797145"/>
          </a:xfrm>
          <a:prstGeom prst="rect">
            <a:avLst/>
          </a:prstGeom>
        </p:spPr>
      </p:pic>
      <p:sp>
        <p:nvSpPr>
          <p:cNvPr id="7" name="Star: 5 Points 6">
            <a:extLst>
              <a:ext uri="{FF2B5EF4-FFF2-40B4-BE49-F238E27FC236}">
                <a16:creationId xmlns:a16="http://schemas.microsoft.com/office/drawing/2014/main" id="{1B85C41D-9D7F-F85D-6DF5-3EDFFB049241}"/>
              </a:ext>
            </a:extLst>
          </p:cNvPr>
          <p:cNvSpPr/>
          <p:nvPr/>
        </p:nvSpPr>
        <p:spPr>
          <a:xfrm>
            <a:off x="3220487" y="2064925"/>
            <a:ext cx="361950" cy="3470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5D00AE7-BD9C-45BA-88A7-6E61F0548A51}"/>
              </a:ext>
            </a:extLst>
          </p:cNvPr>
          <p:cNvSpPr/>
          <p:nvPr/>
        </p:nvSpPr>
        <p:spPr>
          <a:xfrm>
            <a:off x="6160895" y="2041117"/>
            <a:ext cx="361950" cy="3470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D3BA8095-D8A7-7FA2-1D68-A96CC5A61013}"/>
              </a:ext>
            </a:extLst>
          </p:cNvPr>
          <p:cNvSpPr/>
          <p:nvPr/>
        </p:nvSpPr>
        <p:spPr>
          <a:xfrm>
            <a:off x="262231" y="4184671"/>
            <a:ext cx="361950" cy="3470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02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0E5527-FC25-1AAB-9BE1-FAEB1630F1C4}"/>
              </a:ext>
            </a:extLst>
          </p:cNvPr>
          <p:cNvSpPr/>
          <p:nvPr/>
        </p:nvSpPr>
        <p:spPr>
          <a:xfrm>
            <a:off x="357352" y="1944414"/>
            <a:ext cx="6873765" cy="4744506"/>
          </a:xfrm>
          <a:prstGeom prst="rect">
            <a:avLst/>
          </a:prstGeom>
          <a:solidFill>
            <a:srgbClr val="8C72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BB4CDF-FECC-79A3-3DF5-DD7E37B0B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2. NEW SECTION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102FE7-7673-8FAA-9A45-25C836359B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Chapter 5: Cervical screening in clinical 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69125C-5D38-346F-889F-3CA532B7020B}"/>
              </a:ext>
            </a:extLst>
          </p:cNvPr>
          <p:cNvSpPr txBox="1"/>
          <p:nvPr/>
        </p:nvSpPr>
        <p:spPr>
          <a:xfrm>
            <a:off x="557048" y="2242457"/>
            <a:ext cx="64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Brings together into one location the most important concepts and information for those performing cervical screening, particularly in the primary care setting.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Also links to other specific sections, such as ‘Management of HPV test results’ and ‘Screening and management in specific populations’,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Also links to NCSP and other updated resources including the NCSP 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Healthcare provider toolkit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, which supports healthcare providers in engaging under-screened and never-screened people in cervical screening.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B549C0-23D1-BA02-2265-F128BED4F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429" y="650735"/>
            <a:ext cx="2149896" cy="603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7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EF08-8410-4E03-3B23-A646F4EA5A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4. CHANGES TO TEST OF CURE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9DB4D6-39AC-8AB2-F22C-E92795FFC9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Test of Cure refresher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3BA5CF-114A-7C33-EDA1-2FE00BAB2B74}"/>
              </a:ext>
            </a:extLst>
          </p:cNvPr>
          <p:cNvSpPr/>
          <p:nvPr/>
        </p:nvSpPr>
        <p:spPr>
          <a:xfrm>
            <a:off x="420414" y="2146743"/>
            <a:ext cx="5454868" cy="1594944"/>
          </a:xfrm>
          <a:prstGeom prst="rect">
            <a:avLst/>
          </a:prstGeom>
          <a:solidFill>
            <a:srgbClr val="8C72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966508-C23B-606E-19E0-0B8AE63672EE}"/>
              </a:ext>
            </a:extLst>
          </p:cNvPr>
          <p:cNvSpPr txBox="1"/>
          <p:nvPr/>
        </p:nvSpPr>
        <p:spPr>
          <a:xfrm>
            <a:off x="539709" y="2302084"/>
            <a:ext cx="49466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risk of recurrence and invasive cervical cancer remains elevated for 10–25 years in people who have been treated for HSIL [CIN2/3]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A4CFAB-3DE9-265F-DB1B-6C2A31B5AB9E}"/>
              </a:ext>
            </a:extLst>
          </p:cNvPr>
          <p:cNvSpPr/>
          <p:nvPr/>
        </p:nvSpPr>
        <p:spPr>
          <a:xfrm>
            <a:off x="5875282" y="2146743"/>
            <a:ext cx="5465380" cy="1594944"/>
          </a:xfrm>
          <a:prstGeom prst="rect">
            <a:avLst/>
          </a:prstGeom>
          <a:solidFill>
            <a:srgbClr val="48C1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849865-6C6F-8EE0-74D7-3DFE302DD591}"/>
              </a:ext>
            </a:extLst>
          </p:cNvPr>
          <p:cNvSpPr txBox="1"/>
          <p:nvPr/>
        </p:nvSpPr>
        <p:spPr>
          <a:xfrm>
            <a:off x="6134626" y="2459929"/>
            <a:ext cx="4946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Post-treatment surveillance (‘Test of cure’) is important to detect residual or recurrent disease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7C9BEC-4EB1-DAC4-577A-13DB03F14000}"/>
              </a:ext>
            </a:extLst>
          </p:cNvPr>
          <p:cNvSpPr/>
          <p:nvPr/>
        </p:nvSpPr>
        <p:spPr>
          <a:xfrm>
            <a:off x="420413" y="4225160"/>
            <a:ext cx="5454869" cy="2099445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17B1D1-9DA7-DD67-DD44-86C7B7D5F757}"/>
              </a:ext>
            </a:extLst>
          </p:cNvPr>
          <p:cNvSpPr txBox="1"/>
          <p:nvPr/>
        </p:nvSpPr>
        <p:spPr>
          <a:xfrm>
            <a:off x="553947" y="4871991"/>
            <a:ext cx="4946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‘Test of cure’ following treatment for HSIL involves annual testing, until: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046D4-BA57-7EEB-8FFE-91952901FD24}"/>
              </a:ext>
            </a:extLst>
          </p:cNvPr>
          <p:cNvSpPr/>
          <p:nvPr/>
        </p:nvSpPr>
        <p:spPr>
          <a:xfrm>
            <a:off x="5875282" y="4225160"/>
            <a:ext cx="5465380" cy="68317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167C84-B484-5D55-0F8F-3A01DE35E484}"/>
              </a:ext>
            </a:extLst>
          </p:cNvPr>
          <p:cNvSpPr/>
          <p:nvPr/>
        </p:nvSpPr>
        <p:spPr>
          <a:xfrm>
            <a:off x="5875282" y="4932000"/>
            <a:ext cx="5465380" cy="6831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8FDC1-BBF0-8D59-CC06-D104ED385DF2}"/>
              </a:ext>
            </a:extLst>
          </p:cNvPr>
          <p:cNvSpPr/>
          <p:nvPr/>
        </p:nvSpPr>
        <p:spPr>
          <a:xfrm>
            <a:off x="5875282" y="5641432"/>
            <a:ext cx="5465380" cy="6831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674B3B-145B-490E-32B5-6546196A26D1}"/>
              </a:ext>
            </a:extLst>
          </p:cNvPr>
          <p:cNvSpPr txBox="1"/>
          <p:nvPr/>
        </p:nvSpPr>
        <p:spPr>
          <a:xfrm>
            <a:off x="5875282" y="4377517"/>
            <a:ext cx="494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2 x negative tests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678DCD-7A95-11AE-CA5D-DE1AFE8A1E30}"/>
              </a:ext>
            </a:extLst>
          </p:cNvPr>
          <p:cNvSpPr txBox="1"/>
          <p:nvPr/>
        </p:nvSpPr>
        <p:spPr>
          <a:xfrm>
            <a:off x="5924540" y="5060690"/>
            <a:ext cx="494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1 year apart (consecutive tests)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2AC239-461D-7C02-3697-CE8514DF8C0A}"/>
              </a:ext>
            </a:extLst>
          </p:cNvPr>
          <p:cNvSpPr txBox="1"/>
          <p:nvPr/>
        </p:nvSpPr>
        <p:spPr>
          <a:xfrm>
            <a:off x="5914030" y="5627360"/>
            <a:ext cx="4946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454545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Before they are considered ‘baseline’ risk and can return to 5 yearly screening</a:t>
            </a:r>
          </a:p>
        </p:txBody>
      </p:sp>
    </p:spTree>
    <p:extLst>
      <p:ext uri="{BB962C8B-B14F-4D97-AF65-F5344CB8AC3E}">
        <p14:creationId xmlns:p14="http://schemas.microsoft.com/office/powerpoint/2010/main" val="151744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4E6B8-9357-2C17-D8D2-C8E1195A73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CHANGES TO TEST OF CURE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16DBE-276B-8E1C-7DD9-5A850B5D3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Following treatment for HSIL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4D7C2-BE05-A7A0-893F-493452FB9A51}"/>
              </a:ext>
            </a:extLst>
          </p:cNvPr>
          <p:cNvGrpSpPr/>
          <p:nvPr/>
        </p:nvGrpSpPr>
        <p:grpSpPr>
          <a:xfrm>
            <a:off x="349315" y="2044003"/>
            <a:ext cx="11063737" cy="3970059"/>
            <a:chOff x="349315" y="2044003"/>
            <a:chExt cx="11063737" cy="39700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EB9235-2ECA-AB05-FF81-63F4B188041C}"/>
                </a:ext>
              </a:extLst>
            </p:cNvPr>
            <p:cNvSpPr/>
            <p:nvPr/>
          </p:nvSpPr>
          <p:spPr>
            <a:xfrm>
              <a:off x="7510409" y="2044003"/>
              <a:ext cx="3902643" cy="1323353"/>
            </a:xfrm>
            <a:prstGeom prst="rect">
              <a:avLst/>
            </a:prstGeom>
            <a:solidFill>
              <a:srgbClr val="8C728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A7D43A-0F9A-3FAD-0D42-68A76F425971}"/>
                </a:ext>
              </a:extLst>
            </p:cNvPr>
            <p:cNvSpPr/>
            <p:nvPr/>
          </p:nvSpPr>
          <p:spPr>
            <a:xfrm>
              <a:off x="7510408" y="3367356"/>
              <a:ext cx="3902643" cy="1323353"/>
            </a:xfrm>
            <a:prstGeom prst="rect">
              <a:avLst/>
            </a:prstGeom>
            <a:solidFill>
              <a:srgbClr val="8C7287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D4B3C-AC7C-CECB-1813-A1C3AD5A92ED}"/>
                </a:ext>
              </a:extLst>
            </p:cNvPr>
            <p:cNvSpPr/>
            <p:nvPr/>
          </p:nvSpPr>
          <p:spPr>
            <a:xfrm>
              <a:off x="7510407" y="4690709"/>
              <a:ext cx="3902643" cy="1323353"/>
            </a:xfrm>
            <a:prstGeom prst="rect">
              <a:avLst/>
            </a:prstGeom>
            <a:solidFill>
              <a:srgbClr val="8C7287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F1698A-1259-EB7D-C6EF-5965F9E782BD}"/>
                </a:ext>
              </a:extLst>
            </p:cNvPr>
            <p:cNvSpPr/>
            <p:nvPr/>
          </p:nvSpPr>
          <p:spPr>
            <a:xfrm>
              <a:off x="3607765" y="2044003"/>
              <a:ext cx="3902643" cy="1323353"/>
            </a:xfrm>
            <a:prstGeom prst="rect">
              <a:avLst/>
            </a:prstGeom>
            <a:solidFill>
              <a:srgbClr val="48C1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09E34-89D9-EDFE-9EFB-9ADE72097BB2}"/>
                </a:ext>
              </a:extLst>
            </p:cNvPr>
            <p:cNvSpPr/>
            <p:nvPr/>
          </p:nvSpPr>
          <p:spPr>
            <a:xfrm>
              <a:off x="3607764" y="3367356"/>
              <a:ext cx="3902643" cy="1323353"/>
            </a:xfrm>
            <a:prstGeom prst="rect">
              <a:avLst/>
            </a:prstGeom>
            <a:solidFill>
              <a:srgbClr val="48C1AC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2741B36-4864-494C-7644-46473DD700E4}"/>
                </a:ext>
              </a:extLst>
            </p:cNvPr>
            <p:cNvSpPr/>
            <p:nvPr/>
          </p:nvSpPr>
          <p:spPr>
            <a:xfrm>
              <a:off x="3607763" y="4690709"/>
              <a:ext cx="3902643" cy="1323353"/>
            </a:xfrm>
            <a:prstGeom prst="rect">
              <a:avLst/>
            </a:prstGeom>
            <a:solidFill>
              <a:srgbClr val="48C1AC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9082115-5976-53F7-6DF4-E05581381C49}"/>
                </a:ext>
              </a:extLst>
            </p:cNvPr>
            <p:cNvSpPr/>
            <p:nvPr/>
          </p:nvSpPr>
          <p:spPr>
            <a:xfrm>
              <a:off x="349318" y="3367356"/>
              <a:ext cx="3258441" cy="1323353"/>
            </a:xfrm>
            <a:prstGeom prst="rect">
              <a:avLst/>
            </a:prstGeom>
            <a:solidFill>
              <a:srgbClr val="5B6770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DCFAD5-DC8B-6B20-925B-FBDCE2BEC464}"/>
                </a:ext>
              </a:extLst>
            </p:cNvPr>
            <p:cNvSpPr/>
            <p:nvPr/>
          </p:nvSpPr>
          <p:spPr>
            <a:xfrm>
              <a:off x="349320" y="4690709"/>
              <a:ext cx="3258441" cy="1323353"/>
            </a:xfrm>
            <a:prstGeom prst="rect">
              <a:avLst/>
            </a:prstGeom>
            <a:solidFill>
              <a:srgbClr val="5B677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A79388-6CEC-5178-A9AD-6233B44595EF}"/>
                </a:ext>
              </a:extLst>
            </p:cNvPr>
            <p:cNvSpPr txBox="1"/>
            <p:nvPr/>
          </p:nvSpPr>
          <p:spPr>
            <a:xfrm>
              <a:off x="3832262" y="2505624"/>
              <a:ext cx="342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2024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846995-7723-2DA9-AA51-F48746B209CD}"/>
                </a:ext>
              </a:extLst>
            </p:cNvPr>
            <p:cNvSpPr txBox="1"/>
            <p:nvPr/>
          </p:nvSpPr>
          <p:spPr>
            <a:xfrm>
              <a:off x="7751081" y="2516932"/>
              <a:ext cx="3421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2025 (NEW GUIDELINES)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9AB860-B715-1A41-4E02-2C07DC1B3137}"/>
                </a:ext>
              </a:extLst>
            </p:cNvPr>
            <p:cNvSpPr txBox="1"/>
            <p:nvPr/>
          </p:nvSpPr>
          <p:spPr>
            <a:xfrm>
              <a:off x="3848437" y="3557103"/>
              <a:ext cx="3421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co-tests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until 2 x consecutive negative tests (negative HPV and LBC)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1F4175-19E3-C130-FA23-F835584A7115}"/>
                </a:ext>
              </a:extLst>
            </p:cNvPr>
            <p:cNvSpPr txBox="1"/>
            <p:nvPr/>
          </p:nvSpPr>
          <p:spPr>
            <a:xfrm>
              <a:off x="7799882" y="3532616"/>
              <a:ext cx="34212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Annual 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HPV tests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until 2 x consecutive test with HPV not detected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FBD16A4-3AF7-FEC5-CDC0-E4A23A0ED4A4}"/>
                </a:ext>
              </a:extLst>
            </p:cNvPr>
            <p:cNvSpPr txBox="1"/>
            <p:nvPr/>
          </p:nvSpPr>
          <p:spPr>
            <a:xfrm>
              <a:off x="349318" y="3809614"/>
              <a:ext cx="3258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657561-7953-8466-AD2F-98D7A5599F50}"/>
                </a:ext>
              </a:extLst>
            </p:cNvPr>
            <p:cNvSpPr txBox="1"/>
            <p:nvPr/>
          </p:nvSpPr>
          <p:spPr>
            <a:xfrm>
              <a:off x="349315" y="4973804"/>
              <a:ext cx="3258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Self-collection an option?</a:t>
              </a:r>
            </a:p>
          </p:txBody>
        </p:sp>
        <p:pic>
          <p:nvPicPr>
            <p:cNvPr id="22" name="Graphic 21" descr="Close with solid fill">
              <a:extLst>
                <a:ext uri="{FF2B5EF4-FFF2-40B4-BE49-F238E27FC236}">
                  <a16:creationId xmlns:a16="http://schemas.microsoft.com/office/drawing/2014/main" id="{E111998D-6CB2-7CB4-1C8A-8949871F6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85709" y="4880456"/>
              <a:ext cx="914400" cy="914400"/>
            </a:xfrm>
            <a:prstGeom prst="rect">
              <a:avLst/>
            </a:prstGeom>
          </p:spPr>
        </p:pic>
        <p:pic>
          <p:nvPicPr>
            <p:cNvPr id="24" name="Graphic 23" descr="Checkmark with solid fill">
              <a:extLst>
                <a:ext uri="{FF2B5EF4-FFF2-40B4-BE49-F238E27FC236}">
                  <a16:creationId xmlns:a16="http://schemas.microsoft.com/office/drawing/2014/main" id="{1F4D09FE-1406-CC6A-FDE1-C90E93425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53329" y="4890401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93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06E5-5201-6EB2-1EF5-235EBF284C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5. REPEAT SELF-COLLECT AT 9 MONTHS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B00152-1464-46BC-E93F-8F13F6E5DE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If have not returned for cytology after HPV (not 16/18) detected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6779889-8587-0434-3DF4-C3D76ECA1472}"/>
              </a:ext>
            </a:extLst>
          </p:cNvPr>
          <p:cNvGrpSpPr/>
          <p:nvPr/>
        </p:nvGrpSpPr>
        <p:grpSpPr>
          <a:xfrm>
            <a:off x="334475" y="2340006"/>
            <a:ext cx="10663324" cy="580666"/>
            <a:chOff x="334475" y="1934653"/>
            <a:chExt cx="10663324" cy="58066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6E6808-CA0C-3097-11F2-57257A55A6AB}"/>
                </a:ext>
              </a:extLst>
            </p:cNvPr>
            <p:cNvSpPr/>
            <p:nvPr/>
          </p:nvSpPr>
          <p:spPr>
            <a:xfrm>
              <a:off x="334475" y="1934653"/>
              <a:ext cx="10663324" cy="580666"/>
            </a:xfrm>
            <a:prstGeom prst="rect">
              <a:avLst/>
            </a:prstGeom>
            <a:solidFill>
              <a:srgbClr val="48C1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775378-C8F3-54A5-3D5F-24D0B57022A0}"/>
                </a:ext>
              </a:extLst>
            </p:cNvPr>
            <p:cNvSpPr txBox="1"/>
            <p:nvPr/>
          </p:nvSpPr>
          <p:spPr>
            <a:xfrm>
              <a:off x="334475" y="2014058"/>
              <a:ext cx="106633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LBC must be performed when HPV (not 16/18) detected to determine risk and further management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2C77312-A596-CB70-1C68-28785EA4735D}"/>
              </a:ext>
            </a:extLst>
          </p:cNvPr>
          <p:cNvGrpSpPr/>
          <p:nvPr/>
        </p:nvGrpSpPr>
        <p:grpSpPr>
          <a:xfrm>
            <a:off x="319607" y="3166909"/>
            <a:ext cx="10663324" cy="639278"/>
            <a:chOff x="334475" y="3107533"/>
            <a:chExt cx="10663324" cy="63927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46E34E-DE05-C2B4-8C06-BE51D0B9DCE1}"/>
                </a:ext>
              </a:extLst>
            </p:cNvPr>
            <p:cNvSpPr/>
            <p:nvPr/>
          </p:nvSpPr>
          <p:spPr>
            <a:xfrm>
              <a:off x="334475" y="3107533"/>
              <a:ext cx="10663324" cy="639278"/>
            </a:xfrm>
            <a:prstGeom prst="rect">
              <a:avLst/>
            </a:prstGeom>
            <a:solidFill>
              <a:srgbClr val="FFCD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094482-7A83-E004-939D-61B789682B11}"/>
                </a:ext>
              </a:extLst>
            </p:cNvPr>
            <p:cNvSpPr txBox="1"/>
            <p:nvPr/>
          </p:nvSpPr>
          <p:spPr>
            <a:xfrm>
              <a:off x="334475" y="3246105"/>
              <a:ext cx="102797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If self-collected 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34495E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  <a:sym typeface="Wingdings" panose="05000000000000000000" pitchFamily="2" charset="2"/>
                </a:rPr>
                <a:t>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return within 6 weeks for LBC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BED0422-0F5C-E9BB-BAE9-847372381F03}"/>
              </a:ext>
            </a:extLst>
          </p:cNvPr>
          <p:cNvSpPr txBox="1"/>
          <p:nvPr/>
        </p:nvSpPr>
        <p:spPr>
          <a:xfrm>
            <a:off x="366626" y="6195440"/>
            <a:ext cx="10663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estimated 67% of infections resolve by 12 months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8CE984E-B82B-AD19-2243-740B4928FF8F}"/>
              </a:ext>
            </a:extLst>
          </p:cNvPr>
          <p:cNvGrpSpPr/>
          <p:nvPr/>
        </p:nvGrpSpPr>
        <p:grpSpPr>
          <a:xfrm>
            <a:off x="319607" y="4052424"/>
            <a:ext cx="10663324" cy="1817374"/>
            <a:chOff x="319607" y="3610351"/>
            <a:chExt cx="10663324" cy="181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2529C0-E02B-E7BE-D541-3C3D3A1C9CCF}"/>
                </a:ext>
              </a:extLst>
            </p:cNvPr>
            <p:cNvSpPr/>
            <p:nvPr/>
          </p:nvSpPr>
          <p:spPr>
            <a:xfrm>
              <a:off x="319607" y="3610351"/>
              <a:ext cx="5367515" cy="1809142"/>
            </a:xfrm>
            <a:prstGeom prst="rect">
              <a:avLst/>
            </a:prstGeom>
            <a:solidFill>
              <a:srgbClr val="5B67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6885628-CABF-CD01-9DD2-B85485F2A771}"/>
                </a:ext>
              </a:extLst>
            </p:cNvPr>
            <p:cNvSpPr txBox="1"/>
            <p:nvPr/>
          </p:nvSpPr>
          <p:spPr>
            <a:xfrm>
              <a:off x="319607" y="4176048"/>
              <a:ext cx="5367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However, for those</a:t>
              </a:r>
              <a:r>
                <a:rPr kumimoji="0" 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who do not return until 9 months </a:t>
              </a: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 more after the HPV test: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F59BC9-FE5E-1B89-C83E-73553F1124EE}"/>
                </a:ext>
              </a:extLst>
            </p:cNvPr>
            <p:cNvSpPr/>
            <p:nvPr/>
          </p:nvSpPr>
          <p:spPr>
            <a:xfrm>
              <a:off x="5687122" y="3610351"/>
              <a:ext cx="5295809" cy="8402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1B6CE1-31B1-8AAB-18F2-AFB3239EB873}"/>
                </a:ext>
              </a:extLst>
            </p:cNvPr>
            <p:cNvSpPr/>
            <p:nvPr/>
          </p:nvSpPr>
          <p:spPr>
            <a:xfrm>
              <a:off x="5687122" y="4450587"/>
              <a:ext cx="5295809" cy="9689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3882106-E995-8E38-C4C0-E2A27DB45EEA}"/>
                </a:ext>
              </a:extLst>
            </p:cNvPr>
            <p:cNvSpPr txBox="1"/>
            <p:nvPr/>
          </p:nvSpPr>
          <p:spPr>
            <a:xfrm>
              <a:off x="5687122" y="3711502"/>
              <a:ext cx="52524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offer a follow-up self-collected HPV test, rather than LBC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F4326B-3F99-2EFC-1938-C99C40E2A46B}"/>
                </a:ext>
              </a:extLst>
            </p:cNvPr>
            <p:cNvSpPr txBox="1"/>
            <p:nvPr/>
          </p:nvSpPr>
          <p:spPr>
            <a:xfrm>
              <a:off x="5716985" y="4412062"/>
              <a:ext cx="52225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this will determine if the HPV infection has now been cleared and the person can return to routine screening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5645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6da84154-1e95-488a-ad87-7661b02e139a.2.dT9InA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f4d1ce14-5ad4-405d-b9ef-0f0d9823c807.5.fa/cMg==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f4d1ce14-5ad4-405d-b9ef-0f0d9823c807.5.fa/cMg==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da119d67-da85-4cf2-82b2-cc801763d79e.2.WHRYYw==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PLORISLIBID" val="Lb8389a1a-ff7e-4902-bdfe-51487eda1313.2.jbzfIQ==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F28ECCB-E3F4-4FB2-B365-3D65FA855C49}">
  <we:reference id="wa200004022" version="1.0.0.2" store="en-US" storeType="OMEX"/>
  <we:alternateReferences>
    <we:reference id="wa200004022" version="1.0.0.2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e35b-1a0d-4b26-8059-9d7fbfec19c3" xsi:nil="true"/>
    <lcf76f155ced4ddcb4097134ff3c332f xmlns="7f7db093-26fa-4a4d-b7ba-a7de4e106676">
      <Terms xmlns="http://schemas.microsoft.com/office/infopath/2007/PartnerControls"/>
    </lcf76f155ced4ddcb4097134ff3c332f>
    <_dlc_DocId xmlns="63a6e35b-1a0d-4b26-8059-9d7fbfec19c3">EDEYZVM3SA3E-416886924-148623</_dlc_DocId>
    <_dlc_DocIdUrl xmlns="63a6e35b-1a0d-4b26-8059-9d7fbfec19c3">
      <Url>https://onegp.sharepoint.com/sites/doclib/_layouts/15/DocIdRedir.aspx?ID=EDEYZVM3SA3E-416886924-148623</Url>
      <Description>EDEYZVM3SA3E-416886924-148623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34EC1B70594941AAB0EE9491458F55" ma:contentTypeVersion="18" ma:contentTypeDescription="Create a new document." ma:contentTypeScope="" ma:versionID="cd8ea36b63a09e8335b4ccdf1f518bd2">
  <xsd:schema xmlns:xsd="http://www.w3.org/2001/XMLSchema" xmlns:xs="http://www.w3.org/2001/XMLSchema" xmlns:p="http://schemas.microsoft.com/office/2006/metadata/properties" xmlns:ns2="63a6e35b-1a0d-4b26-8059-9d7fbfec19c3" xmlns:ns3="7f7db093-26fa-4a4d-b7ba-a7de4e106676" targetNamespace="http://schemas.microsoft.com/office/2006/metadata/properties" ma:root="true" ma:fieldsID="7898274908ccb72689da0167e716f950" ns2:_="" ns3:_="">
    <xsd:import namespace="63a6e35b-1a0d-4b26-8059-9d7fbfec19c3"/>
    <xsd:import namespace="7f7db093-26fa-4a4d-b7ba-a7de4e10667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e35b-1a0d-4b26-8059-9d7fbfec19c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951c630d-cd73-4986-91fd-ef9bb3ff8aca}" ma:internalName="TaxCatchAll" ma:showField="CatchAllData" ma:web="63a6e35b-1a0d-4b26-8059-9d7fbfec19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7db093-26fa-4a4d-b7ba-a7de4e106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87ee064-f347-41df-91ce-b1c94adcd2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175C1BB-76DB-41D5-83E8-BEBE055DAA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5E9B9F-D31D-4B3B-BE1F-24B130447EFF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5ce0f2b5-5be5-4508-bce9-d7011ece0659"/>
    <ds:schemaRef ds:uri="http://purl.org/dc/elements/1.1/"/>
    <ds:schemaRef ds:uri="http://schemas.microsoft.com/office/2006/metadata/properties"/>
    <ds:schemaRef ds:uri="2fd516b9-533a-4c39-aa95-d1ccfc9bb0de"/>
    <ds:schemaRef ds:uri="a0a1cdb3-76af-40bd-93b0-f7d150250ba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F9E7CA-BE78-405C-BD93-15B20E5714E6}"/>
</file>

<file path=customXml/itemProps4.xml><?xml version="1.0" encoding="utf-8"?>
<ds:datastoreItem xmlns:ds="http://schemas.openxmlformats.org/officeDocument/2006/customXml" ds:itemID="{3FBD5B93-F872-4A2C-B6E6-C5F5EBD2C608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907</Words>
  <Application>Microsoft Office PowerPoint</Application>
  <PresentationFormat>Widescreen</PresentationFormat>
  <Paragraphs>82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</vt:lpstr>
      <vt:lpstr>Arial</vt:lpstr>
      <vt:lpstr>Arial Black</vt:lpstr>
      <vt:lpstr>Calibri</vt:lpstr>
      <vt:lpstr>Calibri Light</vt:lpstr>
      <vt:lpstr>Inter</vt:lpstr>
      <vt:lpstr>Source Sans Pro</vt:lpstr>
      <vt:lpstr>1_Office Theme</vt:lpstr>
      <vt:lpstr>THE NATIONAL CERVICAL SCREENING PROGRAM GUIDELINES</vt:lpstr>
      <vt:lpstr>2025 NCSP GUIDELINE UPDATES</vt:lpstr>
      <vt:lpstr>SUMMARY OF CHANGES IN 2025</vt:lpstr>
      <vt:lpstr>NEW RESOURCE AVAILABLE</vt:lpstr>
      <vt:lpstr>SUMMARY OF CHANGES IN 2025</vt:lpstr>
      <vt:lpstr>2. NEW SECTION</vt:lpstr>
      <vt:lpstr>4. CHANGES TO TEST OF CURE</vt:lpstr>
      <vt:lpstr>CHANGES TO TEST OF CURE</vt:lpstr>
      <vt:lpstr>5. REPEAT SELF-COLLECT AT 9 MONTHS</vt:lpstr>
      <vt:lpstr>PowerPoint Presentation</vt:lpstr>
      <vt:lpstr>HPV VACCINATION REMINDER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Kate Flynn</dc:creator>
  <cp:lastModifiedBy>Magda Kvasnicka (Health)</cp:lastModifiedBy>
  <cp:revision>5</cp:revision>
  <dcterms:created xsi:type="dcterms:W3CDTF">2025-04-14T06:22:47Z</dcterms:created>
  <dcterms:modified xsi:type="dcterms:W3CDTF">2025-05-27T23:57:26Z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0x010100B134EC1B70594941AAB0EE9491458F55</vt:lpwstr>
  </property>
  <property fmtid="{D5CDD505-2E9C-101B-9397-08002B2CF9AE}" pid="3" name="MSIP_Label_43e64453-338c-4f93-8a4d-0039a0a41f2a_Enabled">
    <vt:lpwstr>true</vt:lpwstr>
  </property>
  <property fmtid="{D5CDD505-2E9C-101B-9397-08002B2CF9AE}" pid="4" name="MSIP_Label_43e64453-338c-4f93-8a4d-0039a0a41f2a_SetDate">
    <vt:lpwstr>2025-05-27T23:56:55Z</vt:lpwstr>
  </property>
  <property fmtid="{D5CDD505-2E9C-101B-9397-08002B2CF9AE}" pid="5" name="MSIP_Label_43e64453-338c-4f93-8a4d-0039a0a41f2a_Method">
    <vt:lpwstr>Privileged</vt:lpwstr>
  </property>
  <property fmtid="{D5CDD505-2E9C-101B-9397-08002B2CF9AE}" pid="6" name="MSIP_Label_43e64453-338c-4f93-8a4d-0039a0a41f2a_Name">
    <vt:lpwstr>43e64453-338c-4f93-8a4d-0039a0a41f2a</vt:lpwstr>
  </property>
  <property fmtid="{D5CDD505-2E9C-101B-9397-08002B2CF9AE}" pid="7" name="MSIP_Label_43e64453-338c-4f93-8a4d-0039a0a41f2a_SiteId">
    <vt:lpwstr>c0e0601f-0fac-449c-9c88-a104c4eb9f28</vt:lpwstr>
  </property>
  <property fmtid="{D5CDD505-2E9C-101B-9397-08002B2CF9AE}" pid="8" name="MSIP_Label_43e64453-338c-4f93-8a4d-0039a0a41f2a_ActionId">
    <vt:lpwstr>7cc86136-9d02-49d6-a2c7-10ea8b624ef2</vt:lpwstr>
  </property>
  <property fmtid="{D5CDD505-2E9C-101B-9397-08002B2CF9AE}" pid="9" name="MSIP_Label_43e64453-338c-4f93-8a4d-0039a0a41f2a_ContentBits">
    <vt:lpwstr>2</vt:lpwstr>
  </property>
  <property fmtid="{D5CDD505-2E9C-101B-9397-08002B2CF9AE}" pid="10" name="MSIP_Label_43e64453-338c-4f93-8a4d-0039a0a41f2a_Tag">
    <vt:lpwstr>10, 0, 1, 1</vt:lpwstr>
  </property>
  <property fmtid="{D5CDD505-2E9C-101B-9397-08002B2CF9AE}" pid="11" name="ClassificationContentMarkingFooterLocations">
    <vt:lpwstr>1_Office Theme:4</vt:lpwstr>
  </property>
  <property fmtid="{D5CDD505-2E9C-101B-9397-08002B2CF9AE}" pid="12" name="ClassificationContentMarkingFooterText">
    <vt:lpwstr>OFFICIAL</vt:lpwstr>
  </property>
  <property fmtid="{D5CDD505-2E9C-101B-9397-08002B2CF9AE}" pid="13" name="MediaServiceImageTags">
    <vt:lpwstr/>
  </property>
  <property fmtid="{D5CDD505-2E9C-101B-9397-08002B2CF9AE}" pid="14" name="_dlc_DocIdItemGuid">
    <vt:lpwstr>c54bcc93-c1f6-489d-adb6-c390f36f13c6</vt:lpwstr>
  </property>
</Properties>
</file>