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1"/>
  </p:notesMasterIdLst>
  <p:handoutMasterIdLst>
    <p:handoutMasterId r:id="rId22"/>
  </p:handoutMasterIdLst>
  <p:sldIdLst>
    <p:sldId id="2147471990" r:id="rId5"/>
    <p:sldId id="2147471991" r:id="rId6"/>
    <p:sldId id="277" r:id="rId7"/>
    <p:sldId id="369" r:id="rId8"/>
    <p:sldId id="374" r:id="rId9"/>
    <p:sldId id="326" r:id="rId10"/>
    <p:sldId id="330" r:id="rId11"/>
    <p:sldId id="327" r:id="rId12"/>
    <p:sldId id="360" r:id="rId13"/>
    <p:sldId id="380" r:id="rId14"/>
    <p:sldId id="357" r:id="rId15"/>
    <p:sldId id="355" r:id="rId16"/>
    <p:sldId id="356" r:id="rId17"/>
    <p:sldId id="371" r:id="rId18"/>
    <p:sldId id="375" r:id="rId19"/>
    <p:sldId id="287" r:id="rId20"/>
  </p:sldIdLst>
  <p:sldSz cx="9144000" cy="5143500" type="screen16x9"/>
  <p:notesSz cx="6858000" cy="9144000"/>
  <p:defaultTextStyle>
    <a:defPPr>
      <a:defRPr lang="en-AU"/>
    </a:defPPr>
    <a:lvl1pPr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779" userDrawn="1">
          <p15:clr>
            <a:srgbClr val="A4A3A4"/>
          </p15:clr>
        </p15:guide>
        <p15:guide id="2" pos="2880">
          <p15:clr>
            <a:srgbClr val="A4A3A4"/>
          </p15:clr>
        </p15:guide>
        <p15:guide id="3" pos="5375" userDrawn="1">
          <p15:clr>
            <a:srgbClr val="A4A3A4"/>
          </p15:clr>
        </p15:guide>
        <p15:guide id="4" orient="horz" pos="2391" userDrawn="1">
          <p15:clr>
            <a:srgbClr val="A4A3A4"/>
          </p15:clr>
        </p15:guide>
        <p15:guide id="5" pos="2789" userDrawn="1">
          <p15:clr>
            <a:srgbClr val="A4A3A4"/>
          </p15:clr>
        </p15:guide>
        <p15:guide id="6" orient="horz" pos="1461" userDrawn="1">
          <p15:clr>
            <a:srgbClr val="A4A3A4"/>
          </p15:clr>
        </p15:guide>
        <p15:guide id="7" orient="horz" pos="1166" userDrawn="1">
          <p15:clr>
            <a:srgbClr val="A4A3A4"/>
          </p15:clr>
        </p15:guide>
        <p15:guide id="8" orient="horz" pos="2074" userDrawn="1">
          <p15:clr>
            <a:srgbClr val="A4A3A4"/>
          </p15:clr>
        </p15:guide>
        <p15:guide id="9" orient="horz" pos="2731" userDrawn="1">
          <p15:clr>
            <a:srgbClr val="A4A3A4"/>
          </p15:clr>
        </p15:guide>
        <p15:guide id="10" orient="horz" pos="31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8C221A-310C-8225-B544-CAF807D7F441}" name="Adina Hamilton (Health)" initials="AH(" userId="S::Adina.Hamilton@vahi.vic.gov.au::42576559-edca-4827-8e2b-31cbb9f23fe1" providerId="AD"/>
  <p188:author id="{2CCBC96B-9956-6D5A-BA88-24584F67F755}" name="Julie Young (Health)" initials="JY(" userId="S::julie.young@vahi.vic.gov.au::f4c6269c-6c1f-4a38-aa3f-c541af8896b1" providerId="AD"/>
  <p188:author id="{15D3CDED-00B9-A5F1-CD1E-46B52B4B7673}" name="Kate Riley Sandler (Health)" initials="KRS(" userId="S::kate.rileysandler@vahi.vic.gov.au::4b95c970-988a-4877-be4f-e9736690384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E1645"/>
    <a:srgbClr val="000000"/>
    <a:srgbClr val="DD3972"/>
    <a:srgbClr val="1281C2"/>
    <a:srgbClr val="004C97"/>
    <a:srgbClr val="0072CE"/>
    <a:srgbClr val="201547"/>
    <a:srgbClr val="71C5E8"/>
    <a:srgbClr val="2B3296"/>
    <a:srgbClr val="2B32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40" autoAdjust="0"/>
    <p:restoredTop sz="79001" autoAdjust="0"/>
  </p:normalViewPr>
  <p:slideViewPr>
    <p:cSldViewPr snapToGrid="0">
      <p:cViewPr varScale="1">
        <p:scale>
          <a:sx n="70" d="100"/>
          <a:sy n="70" d="100"/>
        </p:scale>
        <p:origin x="1384" y="44"/>
      </p:cViewPr>
      <p:guideLst>
        <p:guide orient="horz" pos="1779"/>
        <p:guide pos="2880"/>
        <p:guide pos="5375"/>
        <p:guide orient="horz" pos="2391"/>
        <p:guide pos="2789"/>
        <p:guide orient="horz" pos="1461"/>
        <p:guide orient="horz" pos="1166"/>
        <p:guide orient="horz" pos="2074"/>
        <p:guide orient="horz" pos="2731"/>
        <p:guide orient="horz" pos="3117"/>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66" d="100"/>
          <a:sy n="66" d="100"/>
        </p:scale>
        <p:origin x="2875"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196199-EE75-A94D-6375-6C1B5540E7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2519D398-7BE8-10EA-90D6-704799112B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ADA1D8-762E-4761-840A-3323029CAC5D}" type="datetimeFigureOut">
              <a:rPr lang="en-AU" smtClean="0"/>
              <a:t>17/10/2023</a:t>
            </a:fld>
            <a:endParaRPr lang="en-AU"/>
          </a:p>
        </p:txBody>
      </p:sp>
      <p:sp>
        <p:nvSpPr>
          <p:cNvPr id="4" name="Footer Placeholder 3">
            <a:extLst>
              <a:ext uri="{FF2B5EF4-FFF2-40B4-BE49-F238E27FC236}">
                <a16:creationId xmlns:a16="http://schemas.microsoft.com/office/drawing/2014/main" id="{0BEE4330-3EF0-5948-AF35-7CE97D0DD72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AEFC28D2-F67A-4E39-B123-57E94B3995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038D08-FA71-49CD-B592-8ECAC90A716A}" type="slidenum">
              <a:rPr lang="en-AU" smtClean="0"/>
              <a:t>‹#›</a:t>
            </a:fld>
            <a:endParaRPr lang="en-AU"/>
          </a:p>
        </p:txBody>
      </p:sp>
    </p:spTree>
    <p:extLst>
      <p:ext uri="{BB962C8B-B14F-4D97-AF65-F5344CB8AC3E}">
        <p14:creationId xmlns:p14="http://schemas.microsoft.com/office/powerpoint/2010/main" val="4059885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pPr>
              <a:defRPr/>
            </a:pPr>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pPr>
              <a:defRPr/>
            </a:pPr>
            <a:fld id="{CD4B3EAE-599F-4337-95D0-2917641C3D63}" type="datetimeFigureOut">
              <a:rPr lang="en-AU"/>
              <a:pPr>
                <a:defRPr/>
              </a:pPr>
              <a:t>17/10/2023</a:t>
            </a:fld>
            <a:endParaRPr lang="en-AU"/>
          </a:p>
        </p:txBody>
      </p:sp>
      <p:sp>
        <p:nvSpPr>
          <p:cNvPr id="4" name="Slide Image Placeholder 3"/>
          <p:cNvSpPr>
            <a:spLocks noGrp="1" noRot="1" noChangeAspect="1"/>
          </p:cNvSpPr>
          <p:nvPr>
            <p:ph type="sldImg" idx="2"/>
          </p:nvPr>
        </p:nvSpPr>
        <p:spPr>
          <a:xfrm>
            <a:off x="685800" y="458788"/>
            <a:ext cx="5486400" cy="3086100"/>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a:xfrm>
            <a:off x="685800" y="3636921"/>
            <a:ext cx="5486400" cy="518298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pPr>
              <a:defRPr/>
            </a:pPr>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66296A8-20EE-44BB-B7CD-DB4AE54BF570}" type="slidenum">
              <a:rPr lang="en-AU" altLang="en-US"/>
              <a:pPr/>
              <a:t>‹#›</a:t>
            </a:fld>
            <a:endParaRPr lang="en-AU" altLang="en-US"/>
          </a:p>
        </p:txBody>
      </p:sp>
    </p:spTree>
    <p:extLst>
      <p:ext uri="{BB962C8B-B14F-4D97-AF65-F5344CB8AC3E}">
        <p14:creationId xmlns:p14="http://schemas.microsoft.com/office/powerpoint/2010/main" val="3386098273"/>
      </p:ext>
    </p:extLst>
  </p:cSld>
  <p:clrMap bg1="lt1" tx1="dk1" bg2="lt2" tx2="dk2" accent1="accent1" accent2="accent2" accent3="accent3" accent4="accent4" accent5="accent5" accent6="accent6" hlink="hlink" folHlink="folHlink"/>
  <p:notesStyle>
    <a:lvl1pPr algn="l" rtl="0" eaLnBrk="0" fontAlgn="base" hangingPunct="0">
      <a:spcBef>
        <a:spcPts val="200"/>
      </a:spcBef>
      <a:spcAft>
        <a:spcPct val="0"/>
      </a:spcAft>
      <a:defRPr sz="105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ts val="200"/>
      </a:spcBef>
      <a:spcAft>
        <a:spcPct val="0"/>
      </a:spcAft>
      <a:defRPr sz="105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ts val="200"/>
      </a:spcBef>
      <a:spcAft>
        <a:spcPct val="0"/>
      </a:spcAft>
      <a:defRPr sz="105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ts val="200"/>
      </a:spcBef>
      <a:spcAft>
        <a:spcPct val="0"/>
      </a:spcAft>
      <a:defRPr sz="105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ts val="200"/>
      </a:spcBef>
      <a:spcAft>
        <a:spcPct val="0"/>
      </a:spcAft>
      <a:defRPr sz="105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3850"/>
            <a:ext cx="5486400" cy="3086100"/>
          </a:xfrm>
        </p:spPr>
      </p:sp>
      <p:sp>
        <p:nvSpPr>
          <p:cNvPr id="3" name="Notes Placeholder 2"/>
          <p:cNvSpPr>
            <a:spLocks noGrp="1"/>
          </p:cNvSpPr>
          <p:nvPr>
            <p:ph type="body" idx="1"/>
          </p:nvPr>
        </p:nvSpPr>
        <p:spPr/>
        <p:txBody>
          <a:bodyPr/>
          <a:lstStyle/>
          <a:p>
            <a:pPr>
              <a:spcBef>
                <a:spcPts val="200"/>
              </a:spcBef>
              <a:spcAft>
                <a:spcPts val="300"/>
              </a:spcAft>
            </a:pPr>
            <a:endParaRPr lang="en-AU" dirty="0"/>
          </a:p>
        </p:txBody>
      </p:sp>
      <p:sp>
        <p:nvSpPr>
          <p:cNvPr id="4" name="Slide Number Placeholder 3"/>
          <p:cNvSpPr>
            <a:spLocks noGrp="1"/>
          </p:cNvSpPr>
          <p:nvPr>
            <p:ph type="sldNum" sz="quarter" idx="5"/>
          </p:nvPr>
        </p:nvSpPr>
        <p:spPr/>
        <p:txBody>
          <a:bodyPr/>
          <a:lstStyle/>
          <a:p>
            <a:fld id="{F66296A8-20EE-44BB-B7CD-DB4AE54BF570}" type="slidenum">
              <a:rPr lang="en-AU" altLang="en-US" smtClean="0"/>
              <a:pPr/>
              <a:t>2</a:t>
            </a:fld>
            <a:endParaRPr lang="en-AU" altLang="en-US"/>
          </a:p>
        </p:txBody>
      </p:sp>
    </p:spTree>
    <p:extLst>
      <p:ext uri="{BB962C8B-B14F-4D97-AF65-F5344CB8AC3E}">
        <p14:creationId xmlns:p14="http://schemas.microsoft.com/office/powerpoint/2010/main" val="1864912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3850"/>
            <a:ext cx="5486400" cy="3086100"/>
          </a:xfrm>
        </p:spPr>
      </p:sp>
      <p:sp>
        <p:nvSpPr>
          <p:cNvPr id="3" name="Notes Placeholder 2"/>
          <p:cNvSpPr>
            <a:spLocks noGrp="1"/>
          </p:cNvSpPr>
          <p:nvPr>
            <p:ph type="body" idx="1"/>
          </p:nvPr>
        </p:nvSpPr>
        <p:spPr/>
        <p:txBody>
          <a:bodyPr/>
          <a:lstStyle/>
          <a:p>
            <a:pPr>
              <a:spcBef>
                <a:spcPts val="200"/>
              </a:spcBef>
              <a:spcAft>
                <a:spcPts val="0"/>
              </a:spcAft>
            </a:pPr>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F66296A8-20EE-44BB-B7CD-DB4AE54BF570}" type="slidenum">
              <a:rPr kumimoji="0" lang="en-AU" alt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a:t>
            </a:fld>
            <a:endParaRPr kumimoji="0" lang="en-AU" alt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818841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41325"/>
            <a:ext cx="5486400" cy="3086100"/>
          </a:xfrm>
        </p:spPr>
      </p:sp>
      <p:sp>
        <p:nvSpPr>
          <p:cNvPr id="3" name="Notes Placeholder 2"/>
          <p:cNvSpPr>
            <a:spLocks noGrp="1"/>
          </p:cNvSpPr>
          <p:nvPr>
            <p:ph type="body" idx="1"/>
          </p:nvPr>
        </p:nvSpPr>
        <p:spPr/>
        <p:txBody>
          <a:bodyPr/>
          <a:lstStyle/>
          <a:p>
            <a:pPr marL="0" marR="0" lvl="0" indent="0" algn="l" defTabSz="457200" rtl="0" eaLnBrk="0" fontAlgn="base" latinLnBrk="0" hangingPunct="0">
              <a:spcBef>
                <a:spcPts val="200"/>
              </a:spcBef>
              <a:spcAft>
                <a:spcPts val="30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F66296A8-20EE-44BB-B7CD-DB4AE54BF570}" type="slidenum">
              <a:rPr kumimoji="0" lang="en-AU" alt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12</a:t>
            </a:fld>
            <a:endParaRPr kumimoji="0" lang="en-AU" alt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196392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06400"/>
            <a:ext cx="5486400" cy="3086100"/>
          </a:xfrm>
        </p:spPr>
      </p:sp>
      <p:sp>
        <p:nvSpPr>
          <p:cNvPr id="3" name="Notes Placeholder 2"/>
          <p:cNvSpPr>
            <a:spLocks noGrp="1"/>
          </p:cNvSpPr>
          <p:nvPr>
            <p:ph type="body" idx="1"/>
          </p:nvPr>
        </p:nvSpPr>
        <p:spPr>
          <a:xfrm>
            <a:off x="685800" y="3706369"/>
            <a:ext cx="5486400" cy="5148263"/>
          </a:xfrm>
        </p:spPr>
        <p:txBody>
          <a:bodyPr/>
          <a:lstStyle/>
          <a:p>
            <a:pPr lvl="0" defTabSz="913211">
              <a:spcBef>
                <a:spcPts val="200"/>
              </a:spcBef>
              <a:spcAft>
                <a:spcPts val="300"/>
              </a:spcAft>
              <a:defRPr/>
            </a:pPr>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F66296A8-20EE-44BB-B7CD-DB4AE54BF570}" type="slidenum">
              <a:rPr kumimoji="0" lang="en-AU" alt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13</a:t>
            </a:fld>
            <a:endParaRPr kumimoji="0" lang="en-AU" alt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4014582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79425"/>
            <a:ext cx="5486400" cy="3086100"/>
          </a:xfrm>
        </p:spPr>
      </p:sp>
      <p:sp>
        <p:nvSpPr>
          <p:cNvPr id="3" name="Notes Placeholder 2"/>
          <p:cNvSpPr>
            <a:spLocks noGrp="1"/>
          </p:cNvSpPr>
          <p:nvPr>
            <p:ph type="body" idx="1"/>
          </p:nvPr>
        </p:nvSpPr>
        <p:spPr>
          <a:xfrm>
            <a:off x="685800" y="3750450"/>
            <a:ext cx="5486400" cy="4518068"/>
          </a:xfrm>
        </p:spPr>
        <p:txBody>
          <a:bodyPr/>
          <a:lstStyle/>
          <a:p>
            <a:pPr>
              <a:spcBef>
                <a:spcPts val="100"/>
              </a:spcBef>
            </a:pPr>
            <a:endParaRPr lang="en-AU" dirty="0"/>
          </a:p>
        </p:txBody>
      </p:sp>
      <p:sp>
        <p:nvSpPr>
          <p:cNvPr id="4" name="Slide Number Placeholder 3"/>
          <p:cNvSpPr>
            <a:spLocks noGrp="1"/>
          </p:cNvSpPr>
          <p:nvPr>
            <p:ph type="sldNum" sz="quarter" idx="5"/>
          </p:nvPr>
        </p:nvSpPr>
        <p:spPr/>
        <p:txBody>
          <a:bodyPr/>
          <a:lstStyle/>
          <a:p>
            <a:fld id="{F66296A8-20EE-44BB-B7CD-DB4AE54BF570}" type="slidenum">
              <a:rPr lang="en-AU" altLang="en-US" smtClean="0"/>
              <a:pPr/>
              <a:t>14</a:t>
            </a:fld>
            <a:endParaRPr lang="en-AU" altLang="en-US"/>
          </a:p>
        </p:txBody>
      </p:sp>
    </p:spTree>
    <p:extLst>
      <p:ext uri="{BB962C8B-B14F-4D97-AF65-F5344CB8AC3E}">
        <p14:creationId xmlns:p14="http://schemas.microsoft.com/office/powerpoint/2010/main" val="3464921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064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66296A8-20EE-44BB-B7CD-DB4AE54BF570}" type="slidenum">
              <a:rPr lang="en-AU" altLang="en-US" smtClean="0"/>
              <a:pPr/>
              <a:t>15</a:t>
            </a:fld>
            <a:endParaRPr lang="en-AU" altLang="en-US"/>
          </a:p>
        </p:txBody>
      </p:sp>
    </p:spTree>
    <p:extLst>
      <p:ext uri="{BB962C8B-B14F-4D97-AF65-F5344CB8AC3E}">
        <p14:creationId xmlns:p14="http://schemas.microsoft.com/office/powerpoint/2010/main" val="1079000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3850"/>
            <a:ext cx="5486400" cy="3086100"/>
          </a:xfrm>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spcAft>
                <a:spcPts val="400"/>
              </a:spcAft>
              <a:buClrTx/>
              <a:buSzTx/>
              <a:buFont typeface="Arial" panose="020B0604020202020204" pitchFamily="34" charset="0"/>
              <a:buChar char="•"/>
              <a:tabLst/>
              <a:defRPr/>
            </a:pPr>
            <a:endParaRPr lang="en-AU" dirty="0"/>
          </a:p>
        </p:txBody>
      </p:sp>
      <p:sp>
        <p:nvSpPr>
          <p:cNvPr id="4" name="Slide Number Placeholder 3"/>
          <p:cNvSpPr>
            <a:spLocks noGrp="1"/>
          </p:cNvSpPr>
          <p:nvPr>
            <p:ph type="sldNum" sz="quarter" idx="5"/>
          </p:nvPr>
        </p:nvSpPr>
        <p:spPr/>
        <p:txBody>
          <a:bodyPr/>
          <a:lstStyle/>
          <a:p>
            <a:fld id="{F66296A8-20EE-44BB-B7CD-DB4AE54BF570}" type="slidenum">
              <a:rPr lang="en-AU" altLang="en-US" smtClean="0"/>
              <a:pPr/>
              <a:t>3</a:t>
            </a:fld>
            <a:endParaRPr lang="en-AU" altLang="en-US"/>
          </a:p>
        </p:txBody>
      </p:sp>
    </p:spTree>
    <p:extLst>
      <p:ext uri="{BB962C8B-B14F-4D97-AF65-F5344CB8AC3E}">
        <p14:creationId xmlns:p14="http://schemas.microsoft.com/office/powerpoint/2010/main" val="4263911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3850"/>
            <a:ext cx="5486400" cy="3086100"/>
          </a:xfrm>
        </p:spPr>
      </p:sp>
      <p:sp>
        <p:nvSpPr>
          <p:cNvPr id="3" name="Notes Placeholder 2"/>
          <p:cNvSpPr>
            <a:spLocks noGrp="1"/>
          </p:cNvSpPr>
          <p:nvPr>
            <p:ph type="body" idx="1"/>
          </p:nvPr>
        </p:nvSpPr>
        <p:spPr/>
        <p:txBody>
          <a:bodyPr/>
          <a:lstStyle/>
          <a:p>
            <a:pPr>
              <a:spcBef>
                <a:spcPts val="200"/>
              </a:spcBef>
              <a:spcAft>
                <a:spcPts val="300"/>
              </a:spcAft>
            </a:pPr>
            <a:endParaRPr lang="en-AU" dirty="0"/>
          </a:p>
        </p:txBody>
      </p:sp>
      <p:sp>
        <p:nvSpPr>
          <p:cNvPr id="4" name="Slide Number Placeholder 3"/>
          <p:cNvSpPr>
            <a:spLocks noGrp="1"/>
          </p:cNvSpPr>
          <p:nvPr>
            <p:ph type="sldNum" sz="quarter" idx="5"/>
          </p:nvPr>
        </p:nvSpPr>
        <p:spPr/>
        <p:txBody>
          <a:bodyPr/>
          <a:lstStyle/>
          <a:p>
            <a:fld id="{F66296A8-20EE-44BB-B7CD-DB4AE54BF570}" type="slidenum">
              <a:rPr lang="en-AU" altLang="en-US" smtClean="0"/>
              <a:pPr/>
              <a:t>4</a:t>
            </a:fld>
            <a:endParaRPr lang="en-AU" altLang="en-US"/>
          </a:p>
        </p:txBody>
      </p:sp>
    </p:spTree>
    <p:extLst>
      <p:ext uri="{BB962C8B-B14F-4D97-AF65-F5344CB8AC3E}">
        <p14:creationId xmlns:p14="http://schemas.microsoft.com/office/powerpoint/2010/main" val="107159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385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66296A8-20EE-44BB-B7CD-DB4AE54BF570}" type="slidenum">
              <a:rPr lang="en-AU" altLang="en-US" smtClean="0"/>
              <a:pPr/>
              <a:t>5</a:t>
            </a:fld>
            <a:endParaRPr lang="en-AU" altLang="en-US"/>
          </a:p>
        </p:txBody>
      </p:sp>
    </p:spTree>
    <p:extLst>
      <p:ext uri="{BB962C8B-B14F-4D97-AF65-F5344CB8AC3E}">
        <p14:creationId xmlns:p14="http://schemas.microsoft.com/office/powerpoint/2010/main" val="3160811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385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F66296A8-20EE-44BB-B7CD-DB4AE54BF570}" type="slidenum">
              <a:rPr kumimoji="0" lang="en-AU" alt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a:t>
            </a:fld>
            <a:endParaRPr kumimoji="0" lang="en-AU" alt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240668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3850"/>
            <a:ext cx="5486400" cy="3086100"/>
          </a:xfrm>
        </p:spPr>
      </p:sp>
      <p:sp>
        <p:nvSpPr>
          <p:cNvPr id="3" name="Notes Placeholder 2"/>
          <p:cNvSpPr>
            <a:spLocks noGrp="1"/>
          </p:cNvSpPr>
          <p:nvPr>
            <p:ph type="body" idx="1"/>
          </p:nvPr>
        </p:nvSpPr>
        <p:spPr/>
        <p:txBody>
          <a:bodyPr/>
          <a:lstStyle/>
          <a:p>
            <a:pPr marL="0" lvl="0" indent="0">
              <a:spcBef>
                <a:spcPts val="200"/>
              </a:spcBef>
              <a:spcAft>
                <a:spcPts val="0"/>
              </a:spcAft>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F66296A8-20EE-44BB-B7CD-DB4AE54BF570}" type="slidenum">
              <a:rPr kumimoji="0" lang="en-AU" alt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7</a:t>
            </a:fld>
            <a:endParaRPr kumimoji="0" lang="en-AU" alt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773795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3850"/>
            <a:ext cx="5486400" cy="3086100"/>
          </a:xfrm>
        </p:spPr>
      </p:sp>
      <p:sp>
        <p:nvSpPr>
          <p:cNvPr id="3" name="Notes Placeholder 2"/>
          <p:cNvSpPr>
            <a:spLocks noGrp="1"/>
          </p:cNvSpPr>
          <p:nvPr>
            <p:ph type="body" idx="1"/>
          </p:nvPr>
        </p:nvSpPr>
        <p:spPr/>
        <p:txBody>
          <a:bodyPr/>
          <a:lstStyle/>
          <a:p>
            <a:pPr>
              <a:spcBef>
                <a:spcPts val="200"/>
              </a:spcBef>
              <a:spcAft>
                <a:spcPts val="0"/>
              </a:spcAft>
            </a:pPr>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F66296A8-20EE-44BB-B7CD-DB4AE54BF570}" type="slidenum">
              <a:rPr kumimoji="0" lang="en-AU" alt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8</a:t>
            </a:fld>
            <a:endParaRPr kumimoji="0" lang="en-AU" alt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039209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3850"/>
            <a:ext cx="5486400" cy="3086100"/>
          </a:xfrm>
        </p:spPr>
      </p:sp>
      <p:sp>
        <p:nvSpPr>
          <p:cNvPr id="3" name="Notes Placeholder 2"/>
          <p:cNvSpPr>
            <a:spLocks noGrp="1"/>
          </p:cNvSpPr>
          <p:nvPr>
            <p:ph type="body" idx="1"/>
          </p:nvPr>
        </p:nvSpPr>
        <p:spPr/>
        <p:txBody>
          <a:bodyPr/>
          <a:lstStyle/>
          <a:p>
            <a:pPr>
              <a:spcBef>
                <a:spcPts val="200"/>
              </a:spcBef>
              <a:spcAft>
                <a:spcPts val="300"/>
              </a:spcAft>
            </a:pPr>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F66296A8-20EE-44BB-B7CD-DB4AE54BF570}" type="slidenum">
              <a:rPr kumimoji="0" lang="en-AU" alt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9</a:t>
            </a:fld>
            <a:endParaRPr kumimoji="0" lang="en-AU" alt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731038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3850"/>
            <a:ext cx="5486400" cy="3086100"/>
          </a:xfrm>
        </p:spPr>
      </p:sp>
      <p:sp>
        <p:nvSpPr>
          <p:cNvPr id="3" name="Notes Placeholder 2"/>
          <p:cNvSpPr>
            <a:spLocks noGrp="1"/>
          </p:cNvSpPr>
          <p:nvPr>
            <p:ph type="body" idx="1"/>
          </p:nvPr>
        </p:nvSpPr>
        <p:spPr/>
        <p:txBody>
          <a:bodyPr/>
          <a:lstStyle/>
          <a:p>
            <a:pPr marR="0" lvl="0" algn="l" defTabSz="457200" rtl="0" eaLnBrk="0" fontAlgn="base" latinLnBrk="0" hangingPunct="0">
              <a:spcAft>
                <a:spcPts val="400"/>
              </a:spcAft>
              <a:buClrTx/>
              <a:buSzTx/>
              <a:tabLst/>
              <a:defRPr/>
            </a:pPr>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F66296A8-20EE-44BB-B7CD-DB4AE54BF570}" type="slidenum">
              <a:rPr kumimoji="0" lang="en-AU" alt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10</a:t>
            </a:fld>
            <a:endParaRPr kumimoji="0" lang="en-AU" alt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9258136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254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ody shallow ban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751" y="815508"/>
            <a:ext cx="8243888" cy="3941687"/>
          </a:xfrm>
          <a:prstGeom prst="rect">
            <a:avLst/>
          </a:prstGeom>
        </p:spPr>
        <p:txBody>
          <a:bodyPr/>
          <a:lstStyle>
            <a:lvl1pPr marL="0" indent="0">
              <a:lnSpc>
                <a:spcPct val="125000"/>
              </a:lnSpc>
              <a:spcBef>
                <a:spcPts val="200"/>
              </a:spcBef>
              <a:spcAft>
                <a:spcPts val="300"/>
              </a:spcAft>
              <a:defRPr baseline="0">
                <a:solidFill>
                  <a:srgbClr val="201547"/>
                </a:solidFill>
              </a:defRPr>
            </a:lvl1pPr>
            <a:lvl2pPr marL="0" indent="0">
              <a:lnSpc>
                <a:spcPct val="125000"/>
              </a:lnSpc>
              <a:spcBef>
                <a:spcPts val="200"/>
              </a:spcBef>
              <a:spcAft>
                <a:spcPts val="300"/>
              </a:spcAft>
              <a:defRPr/>
            </a:lvl2pPr>
            <a:lvl3pPr marL="251994" indent="-251994">
              <a:lnSpc>
                <a:spcPct val="125000"/>
              </a:lnSpc>
              <a:spcBef>
                <a:spcPts val="200"/>
              </a:spcBef>
              <a:spcAft>
                <a:spcPts val="300"/>
              </a:spcAft>
              <a:defRPr/>
            </a:lvl3pPr>
            <a:lvl4pPr marL="503987" indent="-251994">
              <a:lnSpc>
                <a:spcPct val="125000"/>
              </a:lnSpc>
              <a:spcBef>
                <a:spcPts val="200"/>
              </a:spcBef>
              <a:spcAft>
                <a:spcPts val="300"/>
              </a:spcAft>
              <a:defRPr/>
            </a:lvl4pPr>
            <a:lvl5pPr>
              <a:lnSpc>
                <a:spcPct val="125000"/>
              </a:lnSpc>
              <a:spcBef>
                <a:spcPts val="200"/>
              </a:spcBef>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243889" y="4860132"/>
            <a:ext cx="539750" cy="280988"/>
          </a:xfrm>
        </p:spPr>
        <p:txBody>
          <a:bodyPr/>
          <a:lstStyle>
            <a:lvl1pPr>
              <a:defRPr/>
            </a:lvl1pPr>
          </a:lstStyle>
          <a:p>
            <a:fld id="{3689E5EE-9843-45A7-B324-3EFD7322EDFC}" type="slidenum">
              <a:rPr lang="en-AU" altLang="en-US"/>
              <a:pPr/>
              <a:t>‹#›</a:t>
            </a:fld>
            <a:endParaRPr lang="en-AU" altLang="en-US"/>
          </a:p>
        </p:txBody>
      </p:sp>
      <p:sp>
        <p:nvSpPr>
          <p:cNvPr id="2" name="Title 1">
            <a:extLst>
              <a:ext uri="{FF2B5EF4-FFF2-40B4-BE49-F238E27FC236}">
                <a16:creationId xmlns:a16="http://schemas.microsoft.com/office/drawing/2014/main" id="{9EAF3EAB-CDFD-51A6-0A1F-FF5AF4BE113D}"/>
              </a:ext>
            </a:extLst>
          </p:cNvPr>
          <p:cNvSpPr>
            <a:spLocks noGrp="1"/>
          </p:cNvSpPr>
          <p:nvPr>
            <p:ph type="title"/>
          </p:nvPr>
        </p:nvSpPr>
        <p:spPr>
          <a:xfrm>
            <a:off x="539752" y="22298"/>
            <a:ext cx="8243887" cy="552666"/>
          </a:xfrm>
        </p:spPr>
        <p:txBody>
          <a:bodyPr anchor="b"/>
          <a:lstStyle/>
          <a:p>
            <a:r>
              <a:rPr lang="en-US"/>
              <a:t>Click to edit Master title style</a:t>
            </a:r>
            <a:endParaRPr lang="en-AU"/>
          </a:p>
        </p:txBody>
      </p:sp>
    </p:spTree>
    <p:extLst>
      <p:ext uri="{BB962C8B-B14F-4D97-AF65-F5344CB8AC3E}">
        <p14:creationId xmlns:p14="http://schemas.microsoft.com/office/powerpoint/2010/main" val="103384435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7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9999" y="649121"/>
            <a:ext cx="6803775" cy="1417807"/>
          </a:xfrm>
        </p:spPr>
        <p:txBody>
          <a:bodyPr anchor="b">
            <a:noAutofit/>
          </a:bodyPr>
          <a:lstStyle>
            <a:lvl1pPr>
              <a:defRPr sz="3200" baseline="0">
                <a:solidFill>
                  <a:srgbClr val="201547"/>
                </a:solidFill>
              </a:defRPr>
            </a:lvl1pPr>
          </a:lstStyle>
          <a:p>
            <a:r>
              <a:rPr lang="en-US"/>
              <a:t>Click to edit Master title style</a:t>
            </a:r>
          </a:p>
        </p:txBody>
      </p:sp>
      <p:sp>
        <p:nvSpPr>
          <p:cNvPr id="3" name="Subtitle 2"/>
          <p:cNvSpPr>
            <a:spLocks noGrp="1"/>
          </p:cNvSpPr>
          <p:nvPr>
            <p:ph type="subTitle" idx="1"/>
          </p:nvPr>
        </p:nvSpPr>
        <p:spPr>
          <a:xfrm>
            <a:off x="540000" y="2143128"/>
            <a:ext cx="4832100" cy="971551"/>
          </a:xfrm>
        </p:spPr>
        <p:txBody>
          <a:bodyPr>
            <a:noAutofit/>
          </a:bodyPr>
          <a:lstStyle>
            <a:lvl1pPr marL="0" indent="0" algn="l">
              <a:buNone/>
              <a:defRPr sz="2200" b="0" baseline="0">
                <a:solidFill>
                  <a:srgbClr val="53565A"/>
                </a:solidFill>
                <a:latin typeface="Arial"/>
                <a:cs typeface="Arial"/>
              </a:defRPr>
            </a:lvl1pPr>
            <a:lvl2pPr marL="457166"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en-US"/>
              <a:t>Click to edit Master subtitle style</a:t>
            </a:r>
            <a:endParaRPr lang="en-AU"/>
          </a:p>
        </p:txBody>
      </p:sp>
    </p:spTree>
    <p:extLst>
      <p:ext uri="{BB962C8B-B14F-4D97-AF65-F5344CB8AC3E}">
        <p14:creationId xmlns:p14="http://schemas.microsoft.com/office/powerpoint/2010/main" val="809094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st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A13752-4975-E441-AFEA-C3AA8B232C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1"/>
            <a:ext cx="9144000" cy="5178903"/>
          </a:xfrm>
          <a:prstGeom prst="rect">
            <a:avLst/>
          </a:prstGeom>
        </p:spPr>
      </p:pic>
      <p:sp>
        <p:nvSpPr>
          <p:cNvPr id="32" name="Text Placeholder 31">
            <a:extLst>
              <a:ext uri="{FF2B5EF4-FFF2-40B4-BE49-F238E27FC236}">
                <a16:creationId xmlns:a16="http://schemas.microsoft.com/office/drawing/2014/main" id="{07CABFB6-C2FB-5D4F-BA56-74A9BA81F6E0}"/>
              </a:ext>
            </a:extLst>
          </p:cNvPr>
          <p:cNvSpPr>
            <a:spLocks noGrp="1"/>
          </p:cNvSpPr>
          <p:nvPr>
            <p:ph type="body" sz="quarter" idx="10" hasCustomPrompt="1"/>
          </p:nvPr>
        </p:nvSpPr>
        <p:spPr>
          <a:xfrm>
            <a:off x="3653504" y="1507908"/>
            <a:ext cx="5310984" cy="685800"/>
          </a:xfrm>
          <a:prstGeom prst="rect">
            <a:avLst/>
          </a:prstGeom>
        </p:spPr>
        <p:txBody>
          <a:bodyPr/>
          <a:lstStyle>
            <a:lvl1pPr>
              <a:defRPr sz="3750" b="1" i="0">
                <a:solidFill>
                  <a:srgbClr val="007D8A"/>
                </a:solidFill>
                <a:latin typeface="VIC SemiBold" pitchFamily="2" charset="77"/>
              </a:defRPr>
            </a:lvl1pPr>
          </a:lstStyle>
          <a:p>
            <a:pPr lvl="0"/>
            <a:r>
              <a:rPr lang="en-US" dirty="0"/>
              <a:t>Contact us</a:t>
            </a:r>
          </a:p>
        </p:txBody>
      </p:sp>
      <p:sp>
        <p:nvSpPr>
          <p:cNvPr id="34" name="Text Placeholder 33">
            <a:extLst>
              <a:ext uri="{FF2B5EF4-FFF2-40B4-BE49-F238E27FC236}">
                <a16:creationId xmlns:a16="http://schemas.microsoft.com/office/drawing/2014/main" id="{2412FD10-4A40-1F48-9C2B-E5A975166ABA}"/>
              </a:ext>
            </a:extLst>
          </p:cNvPr>
          <p:cNvSpPr>
            <a:spLocks noGrp="1"/>
          </p:cNvSpPr>
          <p:nvPr>
            <p:ph type="body" sz="quarter" idx="11"/>
          </p:nvPr>
        </p:nvSpPr>
        <p:spPr>
          <a:xfrm>
            <a:off x="3635375" y="2325673"/>
            <a:ext cx="5329113" cy="408095"/>
          </a:xfrm>
          <a:prstGeom prst="rect">
            <a:avLst/>
          </a:prstGeom>
        </p:spPr>
        <p:txBody>
          <a:bodyPr/>
          <a:lstStyle>
            <a:lvl1pPr>
              <a:defRPr sz="750" b="1" i="0">
                <a:solidFill>
                  <a:srgbClr val="244C5A"/>
                </a:solidFill>
                <a:latin typeface="VIC SemiBold" pitchFamily="2" charset="77"/>
              </a:defRPr>
            </a:lvl1pPr>
          </a:lstStyle>
          <a:p>
            <a:pPr lvl="0"/>
            <a:r>
              <a:rPr lang="en-US" dirty="0"/>
              <a:t>Edit Master text styles</a:t>
            </a:r>
          </a:p>
        </p:txBody>
      </p:sp>
      <p:sp>
        <p:nvSpPr>
          <p:cNvPr id="36" name="Text Placeholder 35">
            <a:extLst>
              <a:ext uri="{FF2B5EF4-FFF2-40B4-BE49-F238E27FC236}">
                <a16:creationId xmlns:a16="http://schemas.microsoft.com/office/drawing/2014/main" id="{E338769A-14D1-4745-B441-05BA6D4130F1}"/>
              </a:ext>
            </a:extLst>
          </p:cNvPr>
          <p:cNvSpPr>
            <a:spLocks noGrp="1"/>
          </p:cNvSpPr>
          <p:nvPr>
            <p:ph type="body" sz="quarter" idx="12" hasCustomPrompt="1"/>
          </p:nvPr>
        </p:nvSpPr>
        <p:spPr>
          <a:xfrm>
            <a:off x="3563939" y="3574852"/>
            <a:ext cx="1080070" cy="216005"/>
          </a:xfrm>
          <a:prstGeom prst="rect">
            <a:avLst/>
          </a:prstGeom>
        </p:spPr>
        <p:txBody>
          <a:bodyPr/>
          <a:lstStyle>
            <a:lvl1pPr algn="ctr">
              <a:defRPr sz="750" b="1" i="0">
                <a:solidFill>
                  <a:srgbClr val="244C5A"/>
                </a:solidFill>
                <a:latin typeface="VIC SemiBold" pitchFamily="2" charset="77"/>
              </a:defRPr>
            </a:lvl1pPr>
          </a:lstStyle>
          <a:p>
            <a:pPr lvl="0"/>
            <a:r>
              <a:rPr lang="en-US" dirty="0"/>
              <a:t>(03) 9096 0000</a:t>
            </a:r>
          </a:p>
        </p:txBody>
      </p:sp>
      <p:sp>
        <p:nvSpPr>
          <p:cNvPr id="38" name="Text Placeholder 37">
            <a:extLst>
              <a:ext uri="{FF2B5EF4-FFF2-40B4-BE49-F238E27FC236}">
                <a16:creationId xmlns:a16="http://schemas.microsoft.com/office/drawing/2014/main" id="{5D9D38F5-D9E2-C444-B6E2-1AEA8E7DC3AB}"/>
              </a:ext>
            </a:extLst>
          </p:cNvPr>
          <p:cNvSpPr>
            <a:spLocks noGrp="1"/>
          </p:cNvSpPr>
          <p:nvPr>
            <p:ph type="body" sz="quarter" idx="13" hasCustomPrompt="1"/>
          </p:nvPr>
        </p:nvSpPr>
        <p:spPr>
          <a:xfrm>
            <a:off x="5215717" y="3575019"/>
            <a:ext cx="1511524" cy="215839"/>
          </a:xfrm>
          <a:prstGeom prst="rect">
            <a:avLst/>
          </a:prstGeom>
        </p:spPr>
        <p:txBody>
          <a:bodyPr/>
          <a:lstStyle>
            <a:lvl1pPr algn="ctr">
              <a:defRPr sz="750" b="1" i="0">
                <a:solidFill>
                  <a:srgbClr val="244C5A"/>
                </a:solidFill>
                <a:latin typeface="VIC SemiBold" pitchFamily="2" charset="77"/>
              </a:defRPr>
            </a:lvl1pPr>
          </a:lstStyle>
          <a:p>
            <a:pPr lvl="0"/>
            <a:r>
              <a:rPr lang="en-US" dirty="0" err="1"/>
              <a:t>vahi@vahi.vic.gov.au</a:t>
            </a:r>
            <a:endParaRPr lang="en-US" dirty="0"/>
          </a:p>
        </p:txBody>
      </p:sp>
      <p:sp>
        <p:nvSpPr>
          <p:cNvPr id="40" name="Text Placeholder 39">
            <a:extLst>
              <a:ext uri="{FF2B5EF4-FFF2-40B4-BE49-F238E27FC236}">
                <a16:creationId xmlns:a16="http://schemas.microsoft.com/office/drawing/2014/main" id="{3E167BFF-E0CE-4F48-9606-915C5BB5A3D7}"/>
              </a:ext>
            </a:extLst>
          </p:cNvPr>
          <p:cNvSpPr>
            <a:spLocks noGrp="1"/>
          </p:cNvSpPr>
          <p:nvPr>
            <p:ph type="body" sz="quarter" idx="14" hasCustomPrompt="1"/>
          </p:nvPr>
        </p:nvSpPr>
        <p:spPr>
          <a:xfrm>
            <a:off x="7122568" y="3575435"/>
            <a:ext cx="1553889" cy="214661"/>
          </a:xfrm>
          <a:prstGeom prst="rect">
            <a:avLst/>
          </a:prstGeom>
        </p:spPr>
        <p:txBody>
          <a:bodyPr/>
          <a:lstStyle>
            <a:lvl1pPr algn="ctr">
              <a:defRPr sz="750" b="1" i="0">
                <a:solidFill>
                  <a:srgbClr val="244C5A"/>
                </a:solidFill>
                <a:latin typeface="VIC SemiBold" pitchFamily="2" charset="77"/>
              </a:defRPr>
            </a:lvl1pPr>
          </a:lstStyle>
          <a:p>
            <a:pPr lvl="0"/>
            <a:r>
              <a:rPr lang="en-US" dirty="0" err="1"/>
              <a:t>www.vahi.vic.gov.au</a:t>
            </a:r>
            <a:endParaRPr lang="en-US" dirty="0"/>
          </a:p>
        </p:txBody>
      </p:sp>
    </p:spTree>
    <p:extLst>
      <p:ext uri="{BB962C8B-B14F-4D97-AF65-F5344CB8AC3E}">
        <p14:creationId xmlns:p14="http://schemas.microsoft.com/office/powerpoint/2010/main" val="2420002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lding/speaker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203324"/>
            <a:ext cx="4248150" cy="3652211"/>
          </a:xfrm>
        </p:spPr>
        <p:txBody>
          <a:bodyPr/>
          <a:lstStyle>
            <a:lvl1pPr marL="0" indent="0">
              <a:lnSpc>
                <a:spcPct val="110000"/>
              </a:lnSpc>
              <a:defRPr baseline="0">
                <a:solidFill>
                  <a:schemeClr val="bg1"/>
                </a:solidFill>
              </a:defRPr>
            </a:lvl1pPr>
            <a:lvl2pPr marL="0" indent="0">
              <a:lnSpc>
                <a:spcPct val="110000"/>
              </a:lnSpc>
              <a:defRPr>
                <a:solidFill>
                  <a:schemeClr val="bg1"/>
                </a:solidFill>
              </a:defRPr>
            </a:lvl2pPr>
            <a:lvl3pPr marL="252000" indent="-252000">
              <a:lnSpc>
                <a:spcPct val="110000"/>
              </a:lnSpc>
              <a:defRPr>
                <a:solidFill>
                  <a:schemeClr val="bg1"/>
                </a:solidFill>
              </a:defRPr>
            </a:lvl3pPr>
            <a:lvl4pPr marL="504000" indent="-252000">
              <a:lnSpc>
                <a:spcPct val="110000"/>
              </a:lnSpc>
              <a:defRPr>
                <a:solidFill>
                  <a:schemeClr val="bg1"/>
                </a:solidFill>
              </a:defRPr>
            </a:lvl4pPr>
            <a:lvl5pPr>
              <a:lnSpc>
                <a:spcPct val="110000"/>
              </a:lnSpc>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4261840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204" userDrawn="1">
          <p15:clr>
            <a:srgbClr val="FBAE40"/>
          </p15:clr>
        </p15:guide>
        <p15:guide id="4" pos="5556" userDrawn="1">
          <p15:clr>
            <a:srgbClr val="FBAE40"/>
          </p15:clr>
        </p15:guide>
        <p15:guide id="5" orient="horz" pos="191" userDrawn="1">
          <p15:clr>
            <a:srgbClr val="FBAE40"/>
          </p15:clr>
        </p15:guide>
        <p15:guide id="6" orient="horz" pos="599" userDrawn="1">
          <p15:clr>
            <a:srgbClr val="FBAE40"/>
          </p15:clr>
        </p15:guide>
        <p15:guide id="7" orient="horz" pos="75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lding slid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68A9186-CA6F-4515-48EC-50F2D0CBAE65}"/>
              </a:ext>
            </a:extLst>
          </p:cNvPr>
          <p:cNvSpPr>
            <a:spLocks noGrp="1"/>
          </p:cNvSpPr>
          <p:nvPr>
            <p:ph type="pic" sz="quarter" idx="10"/>
          </p:nvPr>
        </p:nvSpPr>
        <p:spPr>
          <a:xfrm>
            <a:off x="4572000" y="0"/>
            <a:ext cx="4572000" cy="5143499"/>
          </a:xfrm>
        </p:spPr>
        <p:txBody>
          <a:bodyPr/>
          <a:lstStyle>
            <a:lvl1pPr algn="ctr">
              <a:defRPr b="0">
                <a:solidFill>
                  <a:schemeClr val="bg1"/>
                </a:solidFill>
              </a:defRPr>
            </a:lvl1pPr>
          </a:lstStyle>
          <a:p>
            <a:endParaRPr lang="en-US"/>
          </a:p>
        </p:txBody>
      </p:sp>
    </p:spTree>
    <p:extLst>
      <p:ext uri="{BB962C8B-B14F-4D97-AF65-F5344CB8AC3E}">
        <p14:creationId xmlns:p14="http://schemas.microsoft.com/office/powerpoint/2010/main" val="405419899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204" userDrawn="1">
          <p15:clr>
            <a:srgbClr val="FBAE40"/>
          </p15:clr>
        </p15:guide>
        <p15:guide id="4" pos="5556" userDrawn="1">
          <p15:clr>
            <a:srgbClr val="FBAE40"/>
          </p15:clr>
        </p15:guide>
        <p15:guide id="5" orient="horz" pos="191" userDrawn="1">
          <p15:clr>
            <a:srgbClr val="FBAE40"/>
          </p15:clr>
        </p15:guide>
        <p15:guide id="6" orient="horz" pos="599" userDrawn="1">
          <p15:clr>
            <a:srgbClr val="FBAE40"/>
          </p15:clr>
        </p15:guide>
        <p15:guide id="7" orient="horz" pos="75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Holder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42662" y="303214"/>
            <a:ext cx="3977488" cy="647700"/>
          </a:xfrm>
        </p:spPr>
        <p:txBody>
          <a:bodyPr/>
          <a:lstStyle>
            <a:lvl1pPr>
              <a:lnSpc>
                <a:spcPct val="110000"/>
              </a:lnSpc>
              <a:defRPr baseline="0">
                <a:solidFill>
                  <a:srgbClr val="201547"/>
                </a:solidFill>
                <a:latin typeface="+mn-lt"/>
              </a:defRPr>
            </a:lvl1pPr>
          </a:lstStyle>
          <a:p>
            <a:r>
              <a:rPr lang="en-GB"/>
              <a:t>Click to edit Master title style</a:t>
            </a:r>
            <a:endParaRPr lang="en-US"/>
          </a:p>
        </p:txBody>
      </p:sp>
      <p:sp>
        <p:nvSpPr>
          <p:cNvPr id="3" name="Content Placeholder 2"/>
          <p:cNvSpPr>
            <a:spLocks noGrp="1"/>
          </p:cNvSpPr>
          <p:nvPr>
            <p:ph idx="1"/>
          </p:nvPr>
        </p:nvSpPr>
        <p:spPr>
          <a:xfrm>
            <a:off x="4842662" y="1203324"/>
            <a:ext cx="3977488" cy="3652211"/>
          </a:xfrm>
        </p:spPr>
        <p:txBody>
          <a:bodyPr/>
          <a:lstStyle>
            <a:lvl1pPr marL="0" indent="0">
              <a:lnSpc>
                <a:spcPct val="110000"/>
              </a:lnSpc>
              <a:defRPr baseline="0">
                <a:solidFill>
                  <a:srgbClr val="201547"/>
                </a:solidFill>
              </a:defRPr>
            </a:lvl1pPr>
            <a:lvl2pPr marL="0" indent="0">
              <a:lnSpc>
                <a:spcPct val="110000"/>
              </a:lnSpc>
              <a:defRPr>
                <a:solidFill>
                  <a:srgbClr val="201547"/>
                </a:solidFill>
              </a:defRPr>
            </a:lvl2pPr>
            <a:lvl3pPr marL="252000" indent="-252000">
              <a:lnSpc>
                <a:spcPct val="110000"/>
              </a:lnSpc>
              <a:defRPr>
                <a:solidFill>
                  <a:srgbClr val="201547"/>
                </a:solidFill>
              </a:defRPr>
            </a:lvl3pPr>
            <a:lvl4pPr marL="504000" indent="-252000">
              <a:lnSpc>
                <a:spcPct val="110000"/>
              </a:lnSpc>
              <a:defRPr>
                <a:solidFill>
                  <a:srgbClr val="201547"/>
                </a:solidFill>
              </a:defRPr>
            </a:lvl4pPr>
            <a:lvl5pPr>
              <a:lnSpc>
                <a:spcPct val="110000"/>
              </a:lnSpc>
              <a:defRPr>
                <a:solidFill>
                  <a:srgbClr val="201547"/>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6460732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204" userDrawn="1">
          <p15:clr>
            <a:srgbClr val="FBAE40"/>
          </p15:clr>
        </p15:guide>
        <p15:guide id="4" pos="5556" userDrawn="1">
          <p15:clr>
            <a:srgbClr val="FBAE40"/>
          </p15:clr>
        </p15:guide>
        <p15:guide id="5" orient="horz" pos="191" userDrawn="1">
          <p15:clr>
            <a:srgbClr val="FBAE40"/>
          </p15:clr>
        </p15:guide>
        <p15:guide id="6" orient="horz" pos="599" userDrawn="1">
          <p15:clr>
            <a:srgbClr val="FBAE40"/>
          </p15:clr>
        </p15:guide>
        <p15:guide id="7" orient="horz" pos="75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850" y="303214"/>
            <a:ext cx="8171221" cy="647700"/>
          </a:xfrm>
        </p:spPr>
        <p:txBody>
          <a:bodyPr/>
          <a:lstStyle>
            <a:lvl1pPr>
              <a:lnSpc>
                <a:spcPct val="110000"/>
              </a:lnSpc>
              <a:defRPr baseline="0">
                <a:solidFill>
                  <a:srgbClr val="201547"/>
                </a:solidFill>
                <a:latin typeface="+mn-lt"/>
              </a:defRPr>
            </a:lvl1pPr>
          </a:lstStyle>
          <a:p>
            <a:r>
              <a:rPr lang="en-GB"/>
              <a:t>Click to edit Master title style</a:t>
            </a:r>
            <a:endParaRPr lang="en-US"/>
          </a:p>
        </p:txBody>
      </p:sp>
      <p:sp>
        <p:nvSpPr>
          <p:cNvPr id="3" name="Content Placeholder 2"/>
          <p:cNvSpPr>
            <a:spLocks noGrp="1"/>
          </p:cNvSpPr>
          <p:nvPr>
            <p:ph idx="1"/>
          </p:nvPr>
        </p:nvSpPr>
        <p:spPr>
          <a:xfrm>
            <a:off x="323850" y="1203324"/>
            <a:ext cx="8171221" cy="3652211"/>
          </a:xfrm>
        </p:spPr>
        <p:txBody>
          <a:bodyPr/>
          <a:lstStyle>
            <a:lvl1pPr marL="0" indent="0">
              <a:lnSpc>
                <a:spcPct val="110000"/>
              </a:lnSpc>
              <a:defRPr baseline="0">
                <a:solidFill>
                  <a:srgbClr val="201547"/>
                </a:solidFill>
              </a:defRPr>
            </a:lvl1pPr>
            <a:lvl2pPr marL="0" indent="0">
              <a:lnSpc>
                <a:spcPct val="110000"/>
              </a:lnSpc>
              <a:defRPr>
                <a:solidFill>
                  <a:srgbClr val="201547"/>
                </a:solidFill>
              </a:defRPr>
            </a:lvl2pPr>
            <a:lvl3pPr marL="252000" indent="-252000">
              <a:lnSpc>
                <a:spcPct val="110000"/>
              </a:lnSpc>
              <a:defRPr>
                <a:solidFill>
                  <a:srgbClr val="201547"/>
                </a:solidFill>
              </a:defRPr>
            </a:lvl3pPr>
            <a:lvl4pPr marL="504000" indent="-252000">
              <a:lnSpc>
                <a:spcPct val="110000"/>
              </a:lnSpc>
              <a:defRPr>
                <a:solidFill>
                  <a:srgbClr val="201547"/>
                </a:solidFill>
              </a:defRPr>
            </a:lvl4pPr>
            <a:lvl5pPr>
              <a:lnSpc>
                <a:spcPct val="110000"/>
              </a:lnSpc>
              <a:defRPr>
                <a:solidFill>
                  <a:srgbClr val="201547"/>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1346217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204" userDrawn="1">
          <p15:clr>
            <a:srgbClr val="FBAE40"/>
          </p15:clr>
        </p15:guide>
        <p15:guide id="4" pos="5556" userDrawn="1">
          <p15:clr>
            <a:srgbClr val="FBAE40"/>
          </p15:clr>
        </p15:guide>
        <p15:guide id="5" orient="horz" pos="191" userDrawn="1">
          <p15:clr>
            <a:srgbClr val="FBAE40"/>
          </p15:clr>
        </p15:guide>
        <p15:guide id="6" orient="horz" pos="599" userDrawn="1">
          <p15:clr>
            <a:srgbClr val="FBAE40"/>
          </p15:clr>
        </p15:guide>
        <p15:guide id="7" orient="horz" pos="75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850" y="303214"/>
            <a:ext cx="8257442" cy="647700"/>
          </a:xfrm>
        </p:spPr>
        <p:txBody>
          <a:bodyPr/>
          <a:lstStyle>
            <a:lvl1pPr>
              <a:lnSpc>
                <a:spcPct val="110000"/>
              </a:lnSpc>
              <a:defRPr baseline="0">
                <a:solidFill>
                  <a:srgbClr val="201547"/>
                </a:solidFill>
                <a:latin typeface="+mn-lt"/>
              </a:defRPr>
            </a:lvl1pPr>
          </a:lstStyle>
          <a:p>
            <a:r>
              <a:rPr lang="en-GB"/>
              <a:t>Click to edit Master title style</a:t>
            </a:r>
            <a:endParaRPr lang="en-US"/>
          </a:p>
        </p:txBody>
      </p:sp>
      <p:sp>
        <p:nvSpPr>
          <p:cNvPr id="3" name="Content Placeholder 2"/>
          <p:cNvSpPr>
            <a:spLocks noGrp="1"/>
          </p:cNvSpPr>
          <p:nvPr>
            <p:ph idx="1"/>
          </p:nvPr>
        </p:nvSpPr>
        <p:spPr>
          <a:xfrm>
            <a:off x="323850" y="1203324"/>
            <a:ext cx="4001965" cy="3652211"/>
          </a:xfrm>
        </p:spPr>
        <p:txBody>
          <a:bodyPr/>
          <a:lstStyle>
            <a:lvl1pPr marL="0" indent="0">
              <a:lnSpc>
                <a:spcPct val="110000"/>
              </a:lnSpc>
              <a:defRPr baseline="0">
                <a:solidFill>
                  <a:srgbClr val="201547"/>
                </a:solidFill>
              </a:defRPr>
            </a:lvl1pPr>
            <a:lvl2pPr marL="0" indent="0">
              <a:lnSpc>
                <a:spcPct val="110000"/>
              </a:lnSpc>
              <a:defRPr>
                <a:solidFill>
                  <a:srgbClr val="201547"/>
                </a:solidFill>
              </a:defRPr>
            </a:lvl2pPr>
            <a:lvl3pPr marL="252000" indent="-252000">
              <a:lnSpc>
                <a:spcPct val="110000"/>
              </a:lnSpc>
              <a:defRPr>
                <a:solidFill>
                  <a:srgbClr val="201547"/>
                </a:solidFill>
              </a:defRPr>
            </a:lvl3pPr>
            <a:lvl4pPr marL="504000" indent="-252000">
              <a:lnSpc>
                <a:spcPct val="110000"/>
              </a:lnSpc>
              <a:defRPr>
                <a:solidFill>
                  <a:srgbClr val="201547"/>
                </a:solidFill>
              </a:defRPr>
            </a:lvl4pPr>
            <a:lvl5pPr>
              <a:lnSpc>
                <a:spcPct val="110000"/>
              </a:lnSpc>
              <a:defRPr>
                <a:solidFill>
                  <a:srgbClr val="201547"/>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2">
            <a:extLst>
              <a:ext uri="{FF2B5EF4-FFF2-40B4-BE49-F238E27FC236}">
                <a16:creationId xmlns:a16="http://schemas.microsoft.com/office/drawing/2014/main" id="{4777F661-2969-7F76-D058-37654EC81180}"/>
              </a:ext>
            </a:extLst>
          </p:cNvPr>
          <p:cNvSpPr>
            <a:spLocks noGrp="1"/>
          </p:cNvSpPr>
          <p:nvPr>
            <p:ph idx="10"/>
          </p:nvPr>
        </p:nvSpPr>
        <p:spPr>
          <a:xfrm>
            <a:off x="4579327" y="1203324"/>
            <a:ext cx="4001965" cy="3652211"/>
          </a:xfrm>
        </p:spPr>
        <p:txBody>
          <a:bodyPr/>
          <a:lstStyle>
            <a:lvl1pPr marL="0" indent="0">
              <a:lnSpc>
                <a:spcPct val="110000"/>
              </a:lnSpc>
              <a:defRPr baseline="0">
                <a:solidFill>
                  <a:srgbClr val="201547"/>
                </a:solidFill>
              </a:defRPr>
            </a:lvl1pPr>
            <a:lvl2pPr marL="0" indent="0">
              <a:lnSpc>
                <a:spcPct val="110000"/>
              </a:lnSpc>
              <a:defRPr>
                <a:solidFill>
                  <a:srgbClr val="201547"/>
                </a:solidFill>
              </a:defRPr>
            </a:lvl2pPr>
            <a:lvl3pPr marL="252000" indent="-252000">
              <a:lnSpc>
                <a:spcPct val="110000"/>
              </a:lnSpc>
              <a:defRPr>
                <a:solidFill>
                  <a:srgbClr val="201547"/>
                </a:solidFill>
              </a:defRPr>
            </a:lvl3pPr>
            <a:lvl4pPr marL="504000" indent="-252000">
              <a:lnSpc>
                <a:spcPct val="110000"/>
              </a:lnSpc>
              <a:defRPr>
                <a:solidFill>
                  <a:srgbClr val="201547"/>
                </a:solidFill>
              </a:defRPr>
            </a:lvl4pPr>
            <a:lvl5pPr>
              <a:lnSpc>
                <a:spcPct val="110000"/>
              </a:lnSpc>
              <a:defRPr>
                <a:solidFill>
                  <a:srgbClr val="201547"/>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2013277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204" userDrawn="1">
          <p15:clr>
            <a:srgbClr val="FBAE40"/>
          </p15:clr>
        </p15:guide>
        <p15:guide id="4" pos="5556" userDrawn="1">
          <p15:clr>
            <a:srgbClr val="FBAE40"/>
          </p15:clr>
        </p15:guide>
        <p15:guide id="5" orient="horz" pos="191" userDrawn="1">
          <p15:clr>
            <a:srgbClr val="FBAE40"/>
          </p15:clr>
        </p15:guide>
        <p15:guide id="6" orient="horz" pos="599" userDrawn="1">
          <p15:clr>
            <a:srgbClr val="FBAE40"/>
          </p15:clr>
        </p15:guide>
        <p15:guide id="7" orient="horz" pos="75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 and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850" y="303214"/>
            <a:ext cx="8259711" cy="647700"/>
          </a:xfrm>
        </p:spPr>
        <p:txBody>
          <a:bodyPr/>
          <a:lstStyle>
            <a:lvl1pPr>
              <a:lnSpc>
                <a:spcPct val="110000"/>
              </a:lnSpc>
              <a:defRPr baseline="0">
                <a:solidFill>
                  <a:srgbClr val="201547"/>
                </a:solidFill>
                <a:latin typeface="+mn-lt"/>
              </a:defRPr>
            </a:lvl1pPr>
          </a:lstStyle>
          <a:p>
            <a:r>
              <a:rPr lang="en-GB"/>
              <a:t>Click to edit Master title style</a:t>
            </a:r>
            <a:endParaRPr lang="en-US"/>
          </a:p>
        </p:txBody>
      </p:sp>
      <p:sp>
        <p:nvSpPr>
          <p:cNvPr id="3" name="Content Placeholder 2"/>
          <p:cNvSpPr>
            <a:spLocks noGrp="1"/>
          </p:cNvSpPr>
          <p:nvPr>
            <p:ph idx="1"/>
          </p:nvPr>
        </p:nvSpPr>
        <p:spPr>
          <a:xfrm>
            <a:off x="323850" y="1203324"/>
            <a:ext cx="4001965" cy="3652211"/>
          </a:xfrm>
        </p:spPr>
        <p:txBody>
          <a:bodyPr/>
          <a:lstStyle>
            <a:lvl1pPr marL="0" indent="0">
              <a:lnSpc>
                <a:spcPct val="110000"/>
              </a:lnSpc>
              <a:defRPr baseline="0">
                <a:solidFill>
                  <a:srgbClr val="201547"/>
                </a:solidFill>
              </a:defRPr>
            </a:lvl1pPr>
            <a:lvl2pPr marL="0" indent="0">
              <a:lnSpc>
                <a:spcPct val="110000"/>
              </a:lnSpc>
              <a:defRPr>
                <a:solidFill>
                  <a:srgbClr val="201547"/>
                </a:solidFill>
              </a:defRPr>
            </a:lvl2pPr>
            <a:lvl3pPr marL="252000" indent="-252000">
              <a:lnSpc>
                <a:spcPct val="110000"/>
              </a:lnSpc>
              <a:defRPr>
                <a:solidFill>
                  <a:srgbClr val="201547"/>
                </a:solidFill>
              </a:defRPr>
            </a:lvl3pPr>
            <a:lvl4pPr marL="504000" indent="-252000">
              <a:lnSpc>
                <a:spcPct val="110000"/>
              </a:lnSpc>
              <a:defRPr>
                <a:solidFill>
                  <a:srgbClr val="201547"/>
                </a:solidFill>
              </a:defRPr>
            </a:lvl4pPr>
            <a:lvl5pPr>
              <a:lnSpc>
                <a:spcPct val="110000"/>
              </a:lnSpc>
              <a:defRPr>
                <a:solidFill>
                  <a:srgbClr val="201547"/>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Picture Placeholder 5">
            <a:extLst>
              <a:ext uri="{FF2B5EF4-FFF2-40B4-BE49-F238E27FC236}">
                <a16:creationId xmlns:a16="http://schemas.microsoft.com/office/drawing/2014/main" id="{1E6BC278-55ED-4599-78B3-7516F7EFE8CC}"/>
              </a:ext>
            </a:extLst>
          </p:cNvPr>
          <p:cNvSpPr>
            <a:spLocks noGrp="1"/>
          </p:cNvSpPr>
          <p:nvPr>
            <p:ph type="pic" sz="quarter" idx="10"/>
          </p:nvPr>
        </p:nvSpPr>
        <p:spPr>
          <a:xfrm>
            <a:off x="4572000" y="1203325"/>
            <a:ext cx="4213225" cy="3652838"/>
          </a:xfrm>
        </p:spPr>
        <p:txBody>
          <a:bodyPr/>
          <a:lstStyle>
            <a:lvl1pPr algn="ctr">
              <a:defRPr b="0">
                <a:solidFill>
                  <a:srgbClr val="201547"/>
                </a:solidFill>
              </a:defRPr>
            </a:lvl1pPr>
          </a:lstStyle>
          <a:p>
            <a:endParaRPr lang="en-US"/>
          </a:p>
        </p:txBody>
      </p:sp>
    </p:spTree>
    <p:extLst>
      <p:ext uri="{BB962C8B-B14F-4D97-AF65-F5344CB8AC3E}">
        <p14:creationId xmlns:p14="http://schemas.microsoft.com/office/powerpoint/2010/main" val="180556530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204" userDrawn="1">
          <p15:clr>
            <a:srgbClr val="FBAE40"/>
          </p15:clr>
        </p15:guide>
        <p15:guide id="4" pos="5556" userDrawn="1">
          <p15:clr>
            <a:srgbClr val="FBAE40"/>
          </p15:clr>
        </p15:guide>
        <p15:guide id="5" orient="horz" pos="191" userDrawn="1">
          <p15:clr>
            <a:srgbClr val="FBAE40"/>
          </p15:clr>
        </p15:guide>
        <p15:guide id="6" orient="horz" pos="599" userDrawn="1">
          <p15:clr>
            <a:srgbClr val="FBAE40"/>
          </p15:clr>
        </p15:guide>
        <p15:guide id="7" orient="horz" pos="75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E6BC278-55ED-4599-78B3-7516F7EFE8CC}"/>
              </a:ext>
            </a:extLst>
          </p:cNvPr>
          <p:cNvSpPr>
            <a:spLocks noGrp="1"/>
          </p:cNvSpPr>
          <p:nvPr>
            <p:ph type="pic" sz="quarter" idx="10"/>
          </p:nvPr>
        </p:nvSpPr>
        <p:spPr>
          <a:xfrm>
            <a:off x="0" y="0"/>
            <a:ext cx="8785225" cy="5143499"/>
          </a:xfrm>
        </p:spPr>
        <p:txBody>
          <a:bodyPr/>
          <a:lstStyle>
            <a:lvl1pPr algn="ctr">
              <a:defRPr b="0">
                <a:solidFill>
                  <a:srgbClr val="201547"/>
                </a:solidFill>
              </a:defRPr>
            </a:lvl1pPr>
          </a:lstStyle>
          <a:p>
            <a:endParaRPr lang="en-US"/>
          </a:p>
        </p:txBody>
      </p:sp>
    </p:spTree>
    <p:extLst>
      <p:ext uri="{BB962C8B-B14F-4D97-AF65-F5344CB8AC3E}">
        <p14:creationId xmlns:p14="http://schemas.microsoft.com/office/powerpoint/2010/main" val="59255263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204" userDrawn="1">
          <p15:clr>
            <a:srgbClr val="FBAE40"/>
          </p15:clr>
        </p15:guide>
        <p15:guide id="4" pos="5556" userDrawn="1">
          <p15:clr>
            <a:srgbClr val="FBAE40"/>
          </p15:clr>
        </p15:guide>
        <p15:guide id="5" orient="horz" pos="191" userDrawn="1">
          <p15:clr>
            <a:srgbClr val="FBAE40"/>
          </p15:clr>
        </p15:guide>
        <p15:guide id="6" orient="horz" pos="599" userDrawn="1">
          <p15:clr>
            <a:srgbClr val="FBAE40"/>
          </p15:clr>
        </p15:guide>
        <p15:guide id="7" orient="horz" pos="75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lan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25393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204" userDrawn="1">
          <p15:clr>
            <a:srgbClr val="FBAE40"/>
          </p15:clr>
        </p15:guide>
        <p15:guide id="4" pos="5556" userDrawn="1">
          <p15:clr>
            <a:srgbClr val="FBAE40"/>
          </p15:clr>
        </p15:guide>
        <p15:guide id="5" orient="horz" pos="191" userDrawn="1">
          <p15:clr>
            <a:srgbClr val="FBAE40"/>
          </p15:clr>
        </p15:guide>
        <p15:guide id="6" orient="horz" pos="599" userDrawn="1">
          <p15:clr>
            <a:srgbClr val="FBAE40"/>
          </p15:clr>
        </p15:guide>
        <p15:guide id="7" orient="horz" pos="75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9751" y="202406"/>
            <a:ext cx="8010360" cy="80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539750" y="1214438"/>
            <a:ext cx="8010361" cy="3375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3" name="Slide Number Placeholder 2">
            <a:extLst>
              <a:ext uri="{FF2B5EF4-FFF2-40B4-BE49-F238E27FC236}">
                <a16:creationId xmlns:a16="http://schemas.microsoft.com/office/drawing/2014/main" id="{FED0DE92-CF1A-5237-42E6-7F8C4B2EBB87}"/>
              </a:ext>
            </a:extLst>
          </p:cNvPr>
          <p:cNvSpPr>
            <a:spLocks noGrp="1"/>
          </p:cNvSpPr>
          <p:nvPr>
            <p:ph type="sldNum" sz="quarter" idx="4"/>
          </p:nvPr>
        </p:nvSpPr>
        <p:spPr>
          <a:xfrm>
            <a:off x="8784890" y="4860925"/>
            <a:ext cx="359110" cy="280988"/>
          </a:xfrm>
          <a:prstGeom prst="rect">
            <a:avLst/>
          </a:prstGeom>
        </p:spPr>
        <p:txBody>
          <a:bodyPr lIns="0" tIns="0" rIns="36000" bIns="0" anchor="ctr" anchorCtr="0"/>
          <a:lstStyle/>
          <a:p>
            <a:pPr marL="0" marR="0" lvl="0" indent="0" algn="ctr" defTabSz="457200" rtl="0" eaLnBrk="0" fontAlgn="base" latinLnBrk="0" hangingPunct="0">
              <a:lnSpc>
                <a:spcPct val="100000"/>
              </a:lnSpc>
              <a:spcBef>
                <a:spcPct val="0"/>
              </a:spcBef>
              <a:spcAft>
                <a:spcPct val="0"/>
              </a:spcAft>
              <a:buClrTx/>
              <a:buSzTx/>
              <a:buFontTx/>
              <a:buNone/>
              <a:tabLst/>
              <a:defRPr/>
            </a:pPr>
            <a:fld id="{3689E5EE-9843-45A7-B324-3EFD7322EDFC}" type="slidenum">
              <a:rPr kumimoji="0" lang="en-AU" altLang="en-US" sz="1000" u="none" strike="noStrike" kern="1200" cap="none" spc="0" normalizeH="0" baseline="0" noProof="0" smtClean="0">
                <a:ln>
                  <a:noFill/>
                </a:ln>
                <a:solidFill>
                  <a:schemeClr val="bg1"/>
                </a:solidFill>
                <a:effectLst/>
                <a:uLnTx/>
                <a:uFillTx/>
                <a:latin typeface="VIC Medium" pitchFamily="2" charset="77"/>
              </a:rPr>
              <a:pPr marL="0" marR="0" lvl="0" indent="0" algn="ctr" defTabSz="457200" rtl="0" eaLnBrk="0" fontAlgn="base" latinLnBrk="0" hangingPunct="0">
                <a:lnSpc>
                  <a:spcPct val="100000"/>
                </a:lnSpc>
                <a:spcBef>
                  <a:spcPct val="0"/>
                </a:spcBef>
                <a:spcAft>
                  <a:spcPct val="0"/>
                </a:spcAft>
                <a:buClrTx/>
                <a:buSzTx/>
                <a:buFontTx/>
                <a:buNone/>
                <a:tabLst/>
                <a:defRPr/>
              </a:pPr>
              <a:t>‹#›</a:t>
            </a:fld>
            <a:endParaRPr kumimoji="0" lang="en-AU" altLang="en-US" sz="1000" u="none" strike="noStrike" kern="1200" cap="none" spc="0" normalizeH="0" baseline="0" noProof="0" dirty="0">
              <a:ln>
                <a:noFill/>
              </a:ln>
              <a:solidFill>
                <a:schemeClr val="bg1"/>
              </a:solidFill>
              <a:effectLst/>
              <a:uLnTx/>
              <a:uFillTx/>
              <a:latin typeface="VIC Medium" pitchFamily="2" charset="77"/>
            </a:endParaRPr>
          </a:p>
        </p:txBody>
      </p:sp>
      <p:sp>
        <p:nvSpPr>
          <p:cNvPr id="2" name="MSIPCMContentMarking" descr="{&quot;HashCode&quot;:904758361,&quot;Placement&quot;:&quot;Footer&quot;,&quot;Top&quot;:382.448425,&quot;Left&quot;:323.117157,&quot;SlideWidth&quot;:720,&quot;SlideHeight&quot;:405}">
            <a:extLst>
              <a:ext uri="{FF2B5EF4-FFF2-40B4-BE49-F238E27FC236}">
                <a16:creationId xmlns:a16="http://schemas.microsoft.com/office/drawing/2014/main" id="{A1785854-F409-9CE0-EB36-EF5BF17D9DE1}"/>
              </a:ext>
            </a:extLst>
          </p:cNvPr>
          <p:cNvSpPr txBox="1"/>
          <p:nvPr userDrawn="1"/>
        </p:nvSpPr>
        <p:spPr>
          <a:xfrm>
            <a:off x="4103588" y="4857095"/>
            <a:ext cx="936825" cy="286405"/>
          </a:xfrm>
          <a:prstGeom prst="rect">
            <a:avLst/>
          </a:prstGeom>
          <a:noFill/>
        </p:spPr>
        <p:txBody>
          <a:bodyPr vert="horz" wrap="square" lIns="0" tIns="0" rIns="0" bIns="0" rtlCol="0" anchor="ctr" anchorCtr="1">
            <a:spAutoFit/>
          </a:bodyPr>
          <a:lstStyle/>
          <a:p>
            <a:pPr algn="ctr">
              <a:spcBef>
                <a:spcPct val="0"/>
              </a:spcBef>
              <a:spcAft>
                <a:spcPct val="0"/>
              </a:spcAft>
            </a:pPr>
            <a:r>
              <a:rPr lang="en-AU" sz="1000">
                <a:solidFill>
                  <a:srgbClr val="000000"/>
                </a:solidFill>
                <a:latin typeface="Arial Black" panose="020B0A04020102020204" pitchFamily="34" charset="0"/>
              </a:rPr>
              <a:t>OFFICIAL</a:t>
            </a:r>
          </a:p>
        </p:txBody>
      </p:sp>
    </p:spTree>
  </p:cSld>
  <p:clrMap bg1="lt1" tx1="dk1" bg2="lt2" tx2="dk2" accent1="accent1" accent2="accent2" accent3="accent3" accent4="accent4" accent5="accent5" accent6="accent6" hlink="hlink" folHlink="folHlink"/>
  <p:sldLayoutIdLst>
    <p:sldLayoutId id="2147483871" r:id="rId1"/>
    <p:sldLayoutId id="2147483873" r:id="rId2"/>
    <p:sldLayoutId id="2147483875" r:id="rId3"/>
    <p:sldLayoutId id="2147483880" r:id="rId4"/>
    <p:sldLayoutId id="2147483874" r:id="rId5"/>
    <p:sldLayoutId id="2147483876" r:id="rId6"/>
    <p:sldLayoutId id="2147483877" r:id="rId7"/>
    <p:sldLayoutId id="2147483878" r:id="rId8"/>
    <p:sldLayoutId id="2147483879" r:id="rId9"/>
    <p:sldLayoutId id="2147483881" r:id="rId10"/>
    <p:sldLayoutId id="2147483882" r:id="rId11"/>
    <p:sldLayoutId id="2147483883" r:id="rId12"/>
  </p:sldLayoutIdLst>
  <p:hf sldNum="0" hdr="0" ftr="0" dt="0"/>
  <p:txStyles>
    <p:titleStyle>
      <a:lvl1pPr algn="l" defTabSz="457200" rtl="0" eaLnBrk="1" fontAlgn="base" hangingPunct="1">
        <a:spcBef>
          <a:spcPct val="0"/>
        </a:spcBef>
        <a:spcAft>
          <a:spcPct val="0"/>
        </a:spcAft>
        <a:defRPr sz="2800" b="1" kern="1200">
          <a:solidFill>
            <a:srgbClr val="201547"/>
          </a:solidFill>
          <a:latin typeface="Arial"/>
          <a:ea typeface="ＭＳ Ｐゴシック" charset="0"/>
          <a:cs typeface="Arial"/>
        </a:defRPr>
      </a:lvl1pPr>
      <a:lvl2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2pPr>
      <a:lvl3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3pPr>
      <a:lvl4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4pPr>
      <a:lvl5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eaLnBrk="1" fontAlgn="base" hangingPunct="1">
        <a:lnSpc>
          <a:spcPct val="110000"/>
        </a:lnSpc>
        <a:spcBef>
          <a:spcPts val="800"/>
        </a:spcBef>
        <a:spcAft>
          <a:spcPts val="800"/>
        </a:spcAft>
        <a:defRPr sz="2200" b="1" kern="1200">
          <a:solidFill>
            <a:srgbClr val="201547"/>
          </a:solidFill>
          <a:latin typeface="+mn-lt"/>
          <a:ea typeface="ＭＳ Ｐゴシック" charset="0"/>
          <a:cs typeface="ＭＳ Ｐゴシック" charset="0"/>
        </a:defRPr>
      </a:lvl1pPr>
      <a:lvl2pPr algn="l" defTabSz="457200" rtl="0" eaLnBrk="1" fontAlgn="base" hangingPunct="1">
        <a:lnSpc>
          <a:spcPct val="110000"/>
        </a:lnSpc>
        <a:spcBef>
          <a:spcPct val="0"/>
        </a:spcBef>
        <a:spcAft>
          <a:spcPts val="800"/>
        </a:spcAft>
        <a:defRPr sz="2000" kern="1200">
          <a:solidFill>
            <a:schemeClr val="tx1"/>
          </a:solidFill>
          <a:latin typeface="+mn-lt"/>
          <a:ea typeface="ＭＳ Ｐゴシック" charset="0"/>
          <a:cs typeface="+mn-cs"/>
        </a:defRPr>
      </a:lvl2pPr>
      <a:lvl3pPr marL="250825"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3pPr>
      <a:lvl4pPr marL="503238"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hyperlink" Target="http://www.linkedin.com/company/vahi/"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9489556-C2B2-4AAF-8A30-3D26C9222CFE}"/>
              </a:ext>
            </a:extLst>
          </p:cNvPr>
          <p:cNvSpPr>
            <a:spLocks noGrp="1"/>
          </p:cNvSpPr>
          <p:nvPr>
            <p:ph type="subTitle" idx="1"/>
          </p:nvPr>
        </p:nvSpPr>
        <p:spPr>
          <a:xfrm>
            <a:off x="506748" y="2000425"/>
            <a:ext cx="5662824" cy="971551"/>
          </a:xfrm>
        </p:spPr>
        <p:txBody>
          <a:bodyPr/>
          <a:lstStyle/>
          <a:p>
            <a:endParaRPr lang="en-AU" sz="1100" dirty="0">
              <a:latin typeface="VIC" panose="00000500000000000000" pitchFamily="2" charset="0"/>
              <a:ea typeface="ＭＳ Ｐゴシック"/>
            </a:endParaRPr>
          </a:p>
          <a:p>
            <a:r>
              <a:rPr lang="en-AU" sz="1100" dirty="0">
                <a:latin typeface="VIC" panose="00000500000000000000" pitchFamily="2" charset="0"/>
                <a:ea typeface="ＭＳ Ｐゴシック"/>
              </a:rPr>
              <a:t>18/10/23</a:t>
            </a:r>
          </a:p>
          <a:p>
            <a:pPr>
              <a:lnSpc>
                <a:spcPct val="100000"/>
              </a:lnSpc>
              <a:spcBef>
                <a:spcPts val="0"/>
              </a:spcBef>
              <a:spcAft>
                <a:spcPts val="0"/>
              </a:spcAft>
            </a:pPr>
            <a:r>
              <a:rPr lang="en-AU" sz="1100" dirty="0">
                <a:latin typeface="VIC" panose="00000500000000000000" pitchFamily="2" charset="0"/>
                <a:ea typeface="ＭＳ Ｐゴシック"/>
              </a:rPr>
              <a:t>Dr Lance Emerson </a:t>
            </a:r>
          </a:p>
          <a:p>
            <a:pPr>
              <a:lnSpc>
                <a:spcPct val="100000"/>
              </a:lnSpc>
              <a:spcBef>
                <a:spcPts val="0"/>
              </a:spcBef>
              <a:spcAft>
                <a:spcPts val="0"/>
              </a:spcAft>
            </a:pPr>
            <a:r>
              <a:rPr lang="en-AU" sz="1100" dirty="0">
                <a:latin typeface="VIC" panose="00000500000000000000" pitchFamily="2" charset="0"/>
                <a:ea typeface="ＭＳ Ｐゴシック"/>
              </a:rPr>
              <a:t>CEO and Deputy Secretary – Victorian Agency for Health Information </a:t>
            </a:r>
          </a:p>
          <a:p>
            <a:pPr>
              <a:lnSpc>
                <a:spcPct val="100000"/>
              </a:lnSpc>
              <a:spcBef>
                <a:spcPts val="0"/>
              </a:spcBef>
              <a:spcAft>
                <a:spcPts val="0"/>
              </a:spcAft>
            </a:pPr>
            <a:r>
              <a:rPr lang="en-AU" sz="1100" dirty="0">
                <a:latin typeface="VIC" panose="00000500000000000000" pitchFamily="2" charset="0"/>
                <a:ea typeface="ＭＳ Ｐゴシック"/>
              </a:rPr>
              <a:t>Department of Health, Victoria </a:t>
            </a:r>
          </a:p>
        </p:txBody>
      </p:sp>
      <p:sp>
        <p:nvSpPr>
          <p:cNvPr id="6" name="Title 5">
            <a:extLst>
              <a:ext uri="{FF2B5EF4-FFF2-40B4-BE49-F238E27FC236}">
                <a16:creationId xmlns:a16="http://schemas.microsoft.com/office/drawing/2014/main" id="{86658BAB-1D72-FDB5-6456-E395934181CB}"/>
              </a:ext>
            </a:extLst>
          </p:cNvPr>
          <p:cNvSpPr>
            <a:spLocks noGrp="1"/>
          </p:cNvSpPr>
          <p:nvPr>
            <p:ph type="ctrTitle"/>
          </p:nvPr>
        </p:nvSpPr>
        <p:spPr>
          <a:xfrm>
            <a:off x="506748" y="582618"/>
            <a:ext cx="7818448" cy="1417807"/>
          </a:xfrm>
        </p:spPr>
        <p:txBody>
          <a:bodyPr/>
          <a:lstStyle/>
          <a:p>
            <a:r>
              <a:rPr lang="en-AU" dirty="0">
                <a:latin typeface="VIC" panose="00000500000000000000" pitchFamily="2" charset="0"/>
              </a:rPr>
              <a:t>Victorian Long COVID Health survey </a:t>
            </a:r>
          </a:p>
        </p:txBody>
      </p:sp>
      <p:pic>
        <p:nvPicPr>
          <p:cNvPr id="1026" name="Picture 2" descr="Home – VAHI Data Request Hub">
            <a:extLst>
              <a:ext uri="{FF2B5EF4-FFF2-40B4-BE49-F238E27FC236}">
                <a16:creationId xmlns:a16="http://schemas.microsoft.com/office/drawing/2014/main" id="{64B2D529-6E2F-8EC3-8F76-F7EA4E58C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748" y="306584"/>
            <a:ext cx="1320770" cy="552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874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828CE1-0B32-411B-E9CC-FC299F8ED75C}"/>
              </a:ext>
            </a:extLst>
          </p:cNvPr>
          <p:cNvSpPr>
            <a:spLocks noGrp="1"/>
          </p:cNvSpPr>
          <p:nvPr>
            <p:ph type="title"/>
          </p:nvPr>
        </p:nvSpPr>
        <p:spPr>
          <a:xfrm>
            <a:off x="323850" y="229250"/>
            <a:ext cx="8171221" cy="647700"/>
          </a:xfrm>
        </p:spPr>
        <p:txBody>
          <a:bodyPr/>
          <a:lstStyle/>
          <a:p>
            <a:pPr algn="ctr"/>
            <a:r>
              <a:rPr lang="en-AU" sz="1700" b="0" dirty="0">
                <a:solidFill>
                  <a:srgbClr val="004C97"/>
                </a:solidFill>
                <a:latin typeface="VIC Medium" pitchFamily="2" charset="77"/>
              </a:rPr>
              <a:t>What does the survey tell us about respondents who were </a:t>
            </a:r>
            <a:br>
              <a:rPr lang="en-AU" sz="1700" b="0" dirty="0">
                <a:solidFill>
                  <a:srgbClr val="004C97"/>
                </a:solidFill>
                <a:latin typeface="VIC Medium" pitchFamily="2" charset="77"/>
              </a:rPr>
            </a:br>
            <a:r>
              <a:rPr lang="en-AU" sz="1700" b="0" dirty="0">
                <a:solidFill>
                  <a:srgbClr val="004C97"/>
                </a:solidFill>
                <a:latin typeface="VIC Medium" pitchFamily="2" charset="77"/>
              </a:rPr>
              <a:t>classified as having long COVID?</a:t>
            </a:r>
          </a:p>
        </p:txBody>
      </p:sp>
      <p:sp>
        <p:nvSpPr>
          <p:cNvPr id="34" name="TextBox 33">
            <a:extLst>
              <a:ext uri="{FF2B5EF4-FFF2-40B4-BE49-F238E27FC236}">
                <a16:creationId xmlns:a16="http://schemas.microsoft.com/office/drawing/2014/main" id="{368B51E8-980F-D31F-160D-79E27E3C2864}"/>
              </a:ext>
            </a:extLst>
          </p:cNvPr>
          <p:cNvSpPr txBox="1"/>
          <p:nvPr/>
        </p:nvSpPr>
        <p:spPr>
          <a:xfrm>
            <a:off x="383227" y="4860925"/>
            <a:ext cx="4572000" cy="246221"/>
          </a:xfrm>
          <a:prstGeom prst="rect">
            <a:avLst/>
          </a:prstGeom>
          <a:noFill/>
        </p:spPr>
        <p:txBody>
          <a:bodyPr wrap="square" lIns="0" tIns="0" rIns="0" bIns="0">
            <a:spAutoFit/>
          </a:bodyPr>
          <a:lstStyle/>
          <a:p>
            <a:r>
              <a:rPr lang="en-AU" sz="800" u="none" strike="noStrike" dirty="0">
                <a:solidFill>
                  <a:srgbClr val="201547"/>
                </a:solidFill>
                <a:effectLst/>
                <a:latin typeface="VIC Light" pitchFamily="2" charset="77"/>
              </a:rPr>
              <a:t>Base: 2,116 COVID positive respondents classified as having Long COVID; </a:t>
            </a:r>
            <a:br>
              <a:rPr lang="en-AU" sz="800" u="none" strike="noStrike" dirty="0">
                <a:solidFill>
                  <a:srgbClr val="201547"/>
                </a:solidFill>
                <a:effectLst/>
                <a:latin typeface="VIC Light" pitchFamily="2" charset="77"/>
              </a:rPr>
            </a:br>
            <a:r>
              <a:rPr lang="en-AU" sz="800" u="none" strike="noStrike" dirty="0">
                <a:solidFill>
                  <a:srgbClr val="201547"/>
                </a:solidFill>
                <a:effectLst/>
                <a:latin typeface="VIC Light" pitchFamily="2" charset="77"/>
              </a:rPr>
              <a:t>9,058 COVID positive respondents not classified as Long COVID </a:t>
            </a:r>
            <a:endParaRPr lang="en-AU" sz="800" dirty="0">
              <a:solidFill>
                <a:srgbClr val="201547"/>
              </a:solidFill>
              <a:latin typeface="VIC Light" pitchFamily="2" charset="77"/>
            </a:endParaRPr>
          </a:p>
        </p:txBody>
      </p:sp>
      <p:sp>
        <p:nvSpPr>
          <p:cNvPr id="8" name="Slide Number Placeholder 2">
            <a:extLst>
              <a:ext uri="{FF2B5EF4-FFF2-40B4-BE49-F238E27FC236}">
                <a16:creationId xmlns:a16="http://schemas.microsoft.com/office/drawing/2014/main" id="{6F4C8656-4D8E-68E1-D141-237F46ED44F6}"/>
              </a:ext>
            </a:extLst>
          </p:cNvPr>
          <p:cNvSpPr txBox="1">
            <a:spLocks/>
          </p:cNvSpPr>
          <p:nvPr/>
        </p:nvSpPr>
        <p:spPr>
          <a:xfrm>
            <a:off x="8784890" y="4860925"/>
            <a:ext cx="359110" cy="280988"/>
          </a:xfrm>
          <a:prstGeom prst="rect">
            <a:avLst/>
          </a:prstGeom>
        </p:spPr>
        <p:txBody>
          <a:bodyPr lIns="0" tIns="0" rIns="36000" bIns="0" anchor="ctr" anchorCtr="0"/>
          <a:lstStyle>
            <a:defPPr>
              <a:defRPr lang="en-AU"/>
            </a:defPPr>
            <a:lvl1pPr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ctr">
              <a:defRPr/>
            </a:pPr>
            <a:fld id="{3689E5EE-9843-45A7-B324-3EFD7322EDFC}" type="slidenum">
              <a:rPr lang="en-AU" altLang="en-US" sz="1000" smtClean="0">
                <a:solidFill>
                  <a:schemeClr val="bg1"/>
                </a:solidFill>
                <a:latin typeface="VIC Medium" pitchFamily="2" charset="77"/>
              </a:rPr>
              <a:pPr algn="ctr">
                <a:defRPr/>
              </a:pPr>
              <a:t>10</a:t>
            </a:fld>
            <a:endParaRPr lang="en-AU" altLang="en-US" sz="1000" dirty="0">
              <a:solidFill>
                <a:schemeClr val="bg1"/>
              </a:solidFill>
              <a:latin typeface="VIC Medium" pitchFamily="2" charset="77"/>
            </a:endParaRPr>
          </a:p>
        </p:txBody>
      </p:sp>
      <p:sp>
        <p:nvSpPr>
          <p:cNvPr id="9" name="TextBox 8">
            <a:extLst>
              <a:ext uri="{FF2B5EF4-FFF2-40B4-BE49-F238E27FC236}">
                <a16:creationId xmlns:a16="http://schemas.microsoft.com/office/drawing/2014/main" id="{5EFFFBAF-3078-7DA7-CF6D-43031B06B0C1}"/>
              </a:ext>
            </a:extLst>
          </p:cNvPr>
          <p:cNvSpPr txBox="1"/>
          <p:nvPr/>
        </p:nvSpPr>
        <p:spPr>
          <a:xfrm>
            <a:off x="4007795" y="4774168"/>
            <a:ext cx="1374808" cy="369332"/>
          </a:xfrm>
          <a:prstGeom prst="rect">
            <a:avLst/>
          </a:prstGeom>
          <a:solidFill>
            <a:schemeClr val="bg1"/>
          </a:solidFill>
        </p:spPr>
        <p:txBody>
          <a:bodyPr wrap="square" rtlCol="0">
            <a:spAutoFit/>
          </a:bodyPr>
          <a:lstStyle/>
          <a:p>
            <a:endParaRPr lang="en-AU"/>
          </a:p>
        </p:txBody>
      </p:sp>
      <p:pic>
        <p:nvPicPr>
          <p:cNvPr id="3" name="Picture 2" descr="A screenshot of a computer&#10;&#10;Description automatically generated">
            <a:extLst>
              <a:ext uri="{FF2B5EF4-FFF2-40B4-BE49-F238E27FC236}">
                <a16:creationId xmlns:a16="http://schemas.microsoft.com/office/drawing/2014/main" id="{5580E2A1-0E9A-DB19-F37D-95E8A32AB97E}"/>
              </a:ext>
            </a:extLst>
          </p:cNvPr>
          <p:cNvPicPr>
            <a:picLocks noChangeAspect="1"/>
          </p:cNvPicPr>
          <p:nvPr/>
        </p:nvPicPr>
        <p:blipFill rotWithShape="1">
          <a:blip r:embed="rId3"/>
          <a:srcRect l="3004" t="12019" r="1839" b="16862"/>
          <a:stretch/>
        </p:blipFill>
        <p:spPr>
          <a:xfrm>
            <a:off x="386896" y="284301"/>
            <a:ext cx="792981" cy="592649"/>
          </a:xfrm>
          <a:prstGeom prst="rect">
            <a:avLst/>
          </a:prstGeom>
        </p:spPr>
      </p:pic>
      <p:sp>
        <p:nvSpPr>
          <p:cNvPr id="10" name="TextBox 9">
            <a:extLst>
              <a:ext uri="{FF2B5EF4-FFF2-40B4-BE49-F238E27FC236}">
                <a16:creationId xmlns:a16="http://schemas.microsoft.com/office/drawing/2014/main" id="{6650F3A8-8429-2716-C6AF-BA3504801BF8}"/>
              </a:ext>
            </a:extLst>
          </p:cNvPr>
          <p:cNvSpPr txBox="1"/>
          <p:nvPr/>
        </p:nvSpPr>
        <p:spPr>
          <a:xfrm>
            <a:off x="383227" y="1190227"/>
            <a:ext cx="2622843" cy="1512687"/>
          </a:xfrm>
          <a:prstGeom prst="rect">
            <a:avLst/>
          </a:prstGeom>
          <a:solidFill>
            <a:srgbClr val="71C5E8">
              <a:alpha val="29890"/>
            </a:srgbClr>
          </a:solidFill>
        </p:spPr>
        <p:txBody>
          <a:bodyPr wrap="square" lIns="91440" tIns="82800" rIns="91440" bIns="45720" rtlCol="0" anchor="t">
            <a:noAutofit/>
          </a:bodyPr>
          <a:lstStyle/>
          <a:p>
            <a:pPr marR="0" lvl="0" algn="l" defTabSz="457189" rtl="0" eaLnBrk="1" fontAlgn="auto" latinLnBrk="0" hangingPunct="1">
              <a:lnSpc>
                <a:spcPct val="100000"/>
              </a:lnSpc>
              <a:spcBef>
                <a:spcPts val="0"/>
              </a:spcBef>
              <a:spcAft>
                <a:spcPts val="0"/>
              </a:spcAft>
              <a:buClrTx/>
              <a:buSzTx/>
              <a:tabLst/>
              <a:defRPr/>
            </a:pPr>
            <a:endParaRPr lang="en-AU" sz="1200" kern="1200">
              <a:latin typeface="+mj-lt"/>
              <a:ea typeface="+mn-ea"/>
            </a:endParaRPr>
          </a:p>
        </p:txBody>
      </p:sp>
      <p:sp>
        <p:nvSpPr>
          <p:cNvPr id="14" name="TextBox 13">
            <a:extLst>
              <a:ext uri="{FF2B5EF4-FFF2-40B4-BE49-F238E27FC236}">
                <a16:creationId xmlns:a16="http://schemas.microsoft.com/office/drawing/2014/main" id="{F1CF294C-6F0F-A95B-32D0-CB18ACDFCAB8}"/>
              </a:ext>
            </a:extLst>
          </p:cNvPr>
          <p:cNvSpPr txBox="1"/>
          <p:nvPr/>
        </p:nvSpPr>
        <p:spPr>
          <a:xfrm>
            <a:off x="3120219" y="1190227"/>
            <a:ext cx="2622843" cy="1512687"/>
          </a:xfrm>
          <a:prstGeom prst="rect">
            <a:avLst/>
          </a:prstGeom>
          <a:solidFill>
            <a:srgbClr val="0072CE">
              <a:alpha val="24562"/>
            </a:srgbClr>
          </a:solidFill>
        </p:spPr>
        <p:txBody>
          <a:bodyPr wrap="square" lIns="91440" tIns="82800" rIns="91440" bIns="45720" rtlCol="0" anchor="t">
            <a:noAutofit/>
          </a:bodyPr>
          <a:lstStyle/>
          <a:p>
            <a:pPr marR="0" lvl="0" algn="l" defTabSz="457189" rtl="0" eaLnBrk="1" fontAlgn="auto" latinLnBrk="0" hangingPunct="1">
              <a:lnSpc>
                <a:spcPct val="100000"/>
              </a:lnSpc>
              <a:spcBef>
                <a:spcPts val="0"/>
              </a:spcBef>
              <a:spcAft>
                <a:spcPts val="0"/>
              </a:spcAft>
              <a:buClrTx/>
              <a:buSzTx/>
              <a:tabLst/>
              <a:defRPr/>
            </a:pPr>
            <a:endParaRPr lang="en-AU" sz="900" kern="1200">
              <a:latin typeface="+mj-lt"/>
              <a:ea typeface="+mn-ea"/>
            </a:endParaRPr>
          </a:p>
        </p:txBody>
      </p:sp>
      <p:sp>
        <p:nvSpPr>
          <p:cNvPr id="15" name="TextBox 14">
            <a:extLst>
              <a:ext uri="{FF2B5EF4-FFF2-40B4-BE49-F238E27FC236}">
                <a16:creationId xmlns:a16="http://schemas.microsoft.com/office/drawing/2014/main" id="{F19CEC81-A4C3-FC42-35AE-95E392ED6E05}"/>
              </a:ext>
            </a:extLst>
          </p:cNvPr>
          <p:cNvSpPr txBox="1"/>
          <p:nvPr/>
        </p:nvSpPr>
        <p:spPr>
          <a:xfrm>
            <a:off x="5857210" y="1190227"/>
            <a:ext cx="2622843" cy="1512687"/>
          </a:xfrm>
          <a:prstGeom prst="rect">
            <a:avLst/>
          </a:prstGeom>
          <a:solidFill>
            <a:srgbClr val="71C5E8">
              <a:alpha val="29890"/>
            </a:srgbClr>
          </a:solidFill>
        </p:spPr>
        <p:txBody>
          <a:bodyPr wrap="square" lIns="91440" tIns="82800" rIns="91440" bIns="45720" rtlCol="0" anchor="t">
            <a:noAutofit/>
          </a:bodyPr>
          <a:lstStyle/>
          <a:p>
            <a:pPr marR="0" lvl="0" algn="l" defTabSz="457189" rtl="0" eaLnBrk="1" fontAlgn="auto" latinLnBrk="0" hangingPunct="1">
              <a:lnSpc>
                <a:spcPct val="100000"/>
              </a:lnSpc>
              <a:spcBef>
                <a:spcPts val="0"/>
              </a:spcBef>
              <a:spcAft>
                <a:spcPts val="0"/>
              </a:spcAft>
              <a:buClrTx/>
              <a:buSzTx/>
              <a:tabLst/>
              <a:defRPr/>
            </a:pPr>
            <a:endParaRPr lang="en-AU" sz="1200" kern="1200">
              <a:latin typeface="+mj-lt"/>
              <a:ea typeface="+mn-ea"/>
            </a:endParaRPr>
          </a:p>
        </p:txBody>
      </p:sp>
      <p:sp>
        <p:nvSpPr>
          <p:cNvPr id="16" name="TextBox 15">
            <a:extLst>
              <a:ext uri="{FF2B5EF4-FFF2-40B4-BE49-F238E27FC236}">
                <a16:creationId xmlns:a16="http://schemas.microsoft.com/office/drawing/2014/main" id="{2A7BAB73-6197-63A7-A00C-0F1F0DFDF992}"/>
              </a:ext>
            </a:extLst>
          </p:cNvPr>
          <p:cNvSpPr txBox="1"/>
          <p:nvPr/>
        </p:nvSpPr>
        <p:spPr>
          <a:xfrm>
            <a:off x="1667010" y="2802223"/>
            <a:ext cx="2622843" cy="1655673"/>
          </a:xfrm>
          <a:prstGeom prst="rect">
            <a:avLst/>
          </a:prstGeom>
          <a:solidFill>
            <a:srgbClr val="0072CE">
              <a:alpha val="24562"/>
            </a:srgbClr>
          </a:solidFill>
        </p:spPr>
        <p:txBody>
          <a:bodyPr wrap="square" lIns="91440" tIns="82800" rIns="91440" bIns="45720" rtlCol="0" anchor="t">
            <a:noAutofit/>
          </a:bodyPr>
          <a:lstStyle/>
          <a:p>
            <a:pPr marR="0" lvl="0" algn="l" defTabSz="457189" rtl="0" eaLnBrk="1" fontAlgn="auto" latinLnBrk="0" hangingPunct="1">
              <a:lnSpc>
                <a:spcPct val="100000"/>
              </a:lnSpc>
              <a:spcBef>
                <a:spcPts val="0"/>
              </a:spcBef>
              <a:spcAft>
                <a:spcPts val="0"/>
              </a:spcAft>
              <a:buClrTx/>
              <a:buSzTx/>
              <a:tabLst/>
              <a:defRPr/>
            </a:pPr>
            <a:endParaRPr lang="en-AU" sz="900" kern="1200">
              <a:latin typeface="+mj-lt"/>
              <a:ea typeface="+mn-ea"/>
            </a:endParaRPr>
          </a:p>
        </p:txBody>
      </p:sp>
      <p:sp>
        <p:nvSpPr>
          <p:cNvPr id="21" name="TextBox 20">
            <a:extLst>
              <a:ext uri="{FF2B5EF4-FFF2-40B4-BE49-F238E27FC236}">
                <a16:creationId xmlns:a16="http://schemas.microsoft.com/office/drawing/2014/main" id="{C5C0F950-0B3F-FBAD-1C57-47EE5C92D644}"/>
              </a:ext>
            </a:extLst>
          </p:cNvPr>
          <p:cNvSpPr txBox="1"/>
          <p:nvPr/>
        </p:nvSpPr>
        <p:spPr>
          <a:xfrm>
            <a:off x="4404002" y="2799345"/>
            <a:ext cx="2622843" cy="1655673"/>
          </a:xfrm>
          <a:prstGeom prst="rect">
            <a:avLst/>
          </a:prstGeom>
          <a:solidFill>
            <a:srgbClr val="71C5E8">
              <a:alpha val="29890"/>
            </a:srgbClr>
          </a:solidFill>
        </p:spPr>
        <p:txBody>
          <a:bodyPr wrap="square" lIns="91440" tIns="82800" rIns="91440" bIns="45720" rtlCol="0" anchor="t">
            <a:noAutofit/>
          </a:bodyPr>
          <a:lstStyle/>
          <a:p>
            <a:pPr marR="0" lvl="0" algn="l" defTabSz="457189" rtl="0" eaLnBrk="1" fontAlgn="auto" latinLnBrk="0" hangingPunct="1">
              <a:lnSpc>
                <a:spcPct val="100000"/>
              </a:lnSpc>
              <a:spcBef>
                <a:spcPts val="0"/>
              </a:spcBef>
              <a:spcAft>
                <a:spcPts val="0"/>
              </a:spcAft>
              <a:buClrTx/>
              <a:buSzTx/>
              <a:tabLst/>
              <a:defRPr/>
            </a:pPr>
            <a:endParaRPr lang="en-AU" sz="1200" kern="1200">
              <a:latin typeface="+mj-lt"/>
              <a:ea typeface="+mn-ea"/>
            </a:endParaRPr>
          </a:p>
        </p:txBody>
      </p:sp>
      <p:sp>
        <p:nvSpPr>
          <p:cNvPr id="22" name="TextBox 21">
            <a:extLst>
              <a:ext uri="{FF2B5EF4-FFF2-40B4-BE49-F238E27FC236}">
                <a16:creationId xmlns:a16="http://schemas.microsoft.com/office/drawing/2014/main" id="{FC482DD7-B6EC-8526-7756-6A9C8646182E}"/>
              </a:ext>
            </a:extLst>
          </p:cNvPr>
          <p:cNvSpPr txBox="1"/>
          <p:nvPr/>
        </p:nvSpPr>
        <p:spPr>
          <a:xfrm>
            <a:off x="965419" y="1335823"/>
            <a:ext cx="1466521" cy="553998"/>
          </a:xfrm>
          <a:prstGeom prst="rect">
            <a:avLst/>
          </a:prstGeom>
          <a:noFill/>
        </p:spPr>
        <p:txBody>
          <a:bodyPr wrap="square" lIns="0" tIns="0" rIns="0" bIns="0" rtlCol="0">
            <a:noAutofit/>
          </a:bodyPr>
          <a:lstStyle/>
          <a:p>
            <a:pPr algn="ctr"/>
            <a:r>
              <a:rPr lang="en-AU" sz="3600" b="1" dirty="0">
                <a:solidFill>
                  <a:srgbClr val="201547"/>
                </a:solidFill>
                <a:latin typeface="VIC" pitchFamily="2" charset="77"/>
              </a:rPr>
              <a:t>62%</a:t>
            </a:r>
          </a:p>
        </p:txBody>
      </p:sp>
      <p:sp>
        <p:nvSpPr>
          <p:cNvPr id="23" name="TextBox 22">
            <a:extLst>
              <a:ext uri="{FF2B5EF4-FFF2-40B4-BE49-F238E27FC236}">
                <a16:creationId xmlns:a16="http://schemas.microsoft.com/office/drawing/2014/main" id="{1282F6F6-AFAC-0138-F0D9-7CADD8235165}"/>
              </a:ext>
            </a:extLst>
          </p:cNvPr>
          <p:cNvSpPr txBox="1"/>
          <p:nvPr/>
        </p:nvSpPr>
        <p:spPr>
          <a:xfrm>
            <a:off x="3681298" y="1335823"/>
            <a:ext cx="1466521" cy="553998"/>
          </a:xfrm>
          <a:prstGeom prst="rect">
            <a:avLst/>
          </a:prstGeom>
          <a:noFill/>
        </p:spPr>
        <p:txBody>
          <a:bodyPr wrap="square" lIns="0" tIns="0" rIns="0" bIns="0" rtlCol="0">
            <a:noAutofit/>
          </a:bodyPr>
          <a:lstStyle/>
          <a:p>
            <a:pPr algn="ctr"/>
            <a:r>
              <a:rPr lang="en-AU" sz="3600" b="1" dirty="0">
                <a:solidFill>
                  <a:srgbClr val="201547"/>
                </a:solidFill>
                <a:latin typeface="VIC" pitchFamily="2" charset="77"/>
              </a:rPr>
              <a:t>40%</a:t>
            </a:r>
          </a:p>
        </p:txBody>
      </p:sp>
      <p:sp>
        <p:nvSpPr>
          <p:cNvPr id="38" name="TextBox 37">
            <a:extLst>
              <a:ext uri="{FF2B5EF4-FFF2-40B4-BE49-F238E27FC236}">
                <a16:creationId xmlns:a16="http://schemas.microsoft.com/office/drawing/2014/main" id="{9C4EE859-2ACD-DD96-240D-417D18A7D083}"/>
              </a:ext>
            </a:extLst>
          </p:cNvPr>
          <p:cNvSpPr txBox="1"/>
          <p:nvPr/>
        </p:nvSpPr>
        <p:spPr>
          <a:xfrm>
            <a:off x="6432109" y="1335823"/>
            <a:ext cx="1466521" cy="553998"/>
          </a:xfrm>
          <a:prstGeom prst="rect">
            <a:avLst/>
          </a:prstGeom>
          <a:noFill/>
        </p:spPr>
        <p:txBody>
          <a:bodyPr wrap="square" lIns="0" tIns="0" rIns="0" bIns="0" rtlCol="0">
            <a:noAutofit/>
          </a:bodyPr>
          <a:lstStyle/>
          <a:p>
            <a:pPr algn="ctr"/>
            <a:r>
              <a:rPr lang="en-AU" sz="3600" b="1" dirty="0">
                <a:solidFill>
                  <a:srgbClr val="201547"/>
                </a:solidFill>
                <a:latin typeface="VIC" pitchFamily="2" charset="77"/>
              </a:rPr>
              <a:t>97%</a:t>
            </a:r>
          </a:p>
        </p:txBody>
      </p:sp>
      <p:sp>
        <p:nvSpPr>
          <p:cNvPr id="39" name="TextBox 38">
            <a:extLst>
              <a:ext uri="{FF2B5EF4-FFF2-40B4-BE49-F238E27FC236}">
                <a16:creationId xmlns:a16="http://schemas.microsoft.com/office/drawing/2014/main" id="{DAEA7AB6-A9EA-7987-EACC-A4AC86F4EBA5}"/>
              </a:ext>
            </a:extLst>
          </p:cNvPr>
          <p:cNvSpPr txBox="1"/>
          <p:nvPr/>
        </p:nvSpPr>
        <p:spPr>
          <a:xfrm>
            <a:off x="4978900" y="2862155"/>
            <a:ext cx="1466521" cy="553998"/>
          </a:xfrm>
          <a:prstGeom prst="rect">
            <a:avLst/>
          </a:prstGeom>
          <a:noFill/>
        </p:spPr>
        <p:txBody>
          <a:bodyPr wrap="square" lIns="0" tIns="0" rIns="0" bIns="0" rtlCol="0">
            <a:noAutofit/>
          </a:bodyPr>
          <a:lstStyle/>
          <a:p>
            <a:pPr algn="ctr"/>
            <a:r>
              <a:rPr lang="en-AU" sz="3600" b="1" dirty="0">
                <a:solidFill>
                  <a:srgbClr val="201547"/>
                </a:solidFill>
                <a:latin typeface="VIC" pitchFamily="2" charset="77"/>
              </a:rPr>
              <a:t>46%</a:t>
            </a:r>
          </a:p>
        </p:txBody>
      </p:sp>
      <p:sp>
        <p:nvSpPr>
          <p:cNvPr id="40" name="TextBox 39">
            <a:extLst>
              <a:ext uri="{FF2B5EF4-FFF2-40B4-BE49-F238E27FC236}">
                <a16:creationId xmlns:a16="http://schemas.microsoft.com/office/drawing/2014/main" id="{697D832D-73AB-A841-7D78-95BF32A816CB}"/>
              </a:ext>
            </a:extLst>
          </p:cNvPr>
          <p:cNvSpPr txBox="1"/>
          <p:nvPr/>
        </p:nvSpPr>
        <p:spPr>
          <a:xfrm>
            <a:off x="2248433" y="2862155"/>
            <a:ext cx="1466521" cy="553998"/>
          </a:xfrm>
          <a:prstGeom prst="rect">
            <a:avLst/>
          </a:prstGeom>
          <a:noFill/>
        </p:spPr>
        <p:txBody>
          <a:bodyPr wrap="square" lIns="0" tIns="0" rIns="0" bIns="0" rtlCol="0">
            <a:noAutofit/>
          </a:bodyPr>
          <a:lstStyle/>
          <a:p>
            <a:pPr algn="ctr"/>
            <a:r>
              <a:rPr lang="en-AU" sz="3600" b="1" dirty="0">
                <a:solidFill>
                  <a:srgbClr val="201547"/>
                </a:solidFill>
                <a:latin typeface="VIC" pitchFamily="2" charset="77"/>
              </a:rPr>
              <a:t>8%</a:t>
            </a:r>
          </a:p>
        </p:txBody>
      </p:sp>
      <p:sp>
        <p:nvSpPr>
          <p:cNvPr id="41" name="TextBox 40">
            <a:extLst>
              <a:ext uri="{FF2B5EF4-FFF2-40B4-BE49-F238E27FC236}">
                <a16:creationId xmlns:a16="http://schemas.microsoft.com/office/drawing/2014/main" id="{01DADF52-677D-43A8-5359-9531AA50F673}"/>
              </a:ext>
            </a:extLst>
          </p:cNvPr>
          <p:cNvSpPr txBox="1"/>
          <p:nvPr/>
        </p:nvSpPr>
        <p:spPr>
          <a:xfrm>
            <a:off x="798997" y="1828618"/>
            <a:ext cx="1799365" cy="215444"/>
          </a:xfrm>
          <a:prstGeom prst="rect">
            <a:avLst/>
          </a:prstGeom>
          <a:noFill/>
        </p:spPr>
        <p:txBody>
          <a:bodyPr wrap="square" lIns="0" tIns="0" rIns="0" bIns="0" rtlCol="0">
            <a:noAutofit/>
          </a:bodyPr>
          <a:lstStyle/>
          <a:p>
            <a:pPr algn="ctr"/>
            <a:r>
              <a:rPr lang="en-AU" sz="1400" dirty="0">
                <a:solidFill>
                  <a:srgbClr val="201547"/>
                </a:solidFill>
                <a:latin typeface="VIC Medium" pitchFamily="2" charset="77"/>
              </a:rPr>
              <a:t>Female gender</a:t>
            </a:r>
          </a:p>
        </p:txBody>
      </p:sp>
      <p:sp>
        <p:nvSpPr>
          <p:cNvPr id="42" name="TextBox 41">
            <a:extLst>
              <a:ext uri="{FF2B5EF4-FFF2-40B4-BE49-F238E27FC236}">
                <a16:creationId xmlns:a16="http://schemas.microsoft.com/office/drawing/2014/main" id="{5135FA1F-3252-E479-0260-39887AA5B5E8}"/>
              </a:ext>
            </a:extLst>
          </p:cNvPr>
          <p:cNvSpPr txBox="1"/>
          <p:nvPr/>
        </p:nvSpPr>
        <p:spPr>
          <a:xfrm>
            <a:off x="3681298" y="1828618"/>
            <a:ext cx="1466521" cy="215444"/>
          </a:xfrm>
          <a:prstGeom prst="rect">
            <a:avLst/>
          </a:prstGeom>
          <a:noFill/>
        </p:spPr>
        <p:txBody>
          <a:bodyPr wrap="square" lIns="0" tIns="0" rIns="0" bIns="0" rtlCol="0">
            <a:noAutofit/>
          </a:bodyPr>
          <a:lstStyle/>
          <a:p>
            <a:pPr algn="ctr"/>
            <a:r>
              <a:rPr lang="en-AU" sz="1400">
                <a:solidFill>
                  <a:srgbClr val="201547"/>
                </a:solidFill>
                <a:latin typeface="VIC Medium" pitchFamily="2" charset="77"/>
              </a:rPr>
              <a:t>Aged 40-59</a:t>
            </a:r>
          </a:p>
        </p:txBody>
      </p:sp>
      <p:sp>
        <p:nvSpPr>
          <p:cNvPr id="43" name="TextBox 42">
            <a:extLst>
              <a:ext uri="{FF2B5EF4-FFF2-40B4-BE49-F238E27FC236}">
                <a16:creationId xmlns:a16="http://schemas.microsoft.com/office/drawing/2014/main" id="{F39EFBFE-020A-4E99-FEA2-680974A58D41}"/>
              </a:ext>
            </a:extLst>
          </p:cNvPr>
          <p:cNvSpPr txBox="1"/>
          <p:nvPr/>
        </p:nvSpPr>
        <p:spPr>
          <a:xfrm>
            <a:off x="5853948" y="1828618"/>
            <a:ext cx="2622843" cy="215444"/>
          </a:xfrm>
          <a:prstGeom prst="rect">
            <a:avLst/>
          </a:prstGeom>
          <a:noFill/>
        </p:spPr>
        <p:txBody>
          <a:bodyPr wrap="square" lIns="0" tIns="0" rIns="0" bIns="0" rtlCol="0">
            <a:noAutofit/>
          </a:bodyPr>
          <a:lstStyle/>
          <a:p>
            <a:pPr algn="ctr"/>
            <a:r>
              <a:rPr lang="en-AU" sz="1400" dirty="0">
                <a:solidFill>
                  <a:srgbClr val="201547"/>
                </a:solidFill>
                <a:latin typeface="VIC Medium" pitchFamily="2" charset="77"/>
              </a:rPr>
              <a:t>Symptomatic acute COVID</a:t>
            </a:r>
          </a:p>
        </p:txBody>
      </p:sp>
      <p:sp>
        <p:nvSpPr>
          <p:cNvPr id="44" name="TextBox 43">
            <a:extLst>
              <a:ext uri="{FF2B5EF4-FFF2-40B4-BE49-F238E27FC236}">
                <a16:creationId xmlns:a16="http://schemas.microsoft.com/office/drawing/2014/main" id="{AC83F1CA-774B-51C3-12E9-1C40E2094926}"/>
              </a:ext>
            </a:extLst>
          </p:cNvPr>
          <p:cNvSpPr txBox="1"/>
          <p:nvPr/>
        </p:nvSpPr>
        <p:spPr>
          <a:xfrm>
            <a:off x="4400739" y="3374512"/>
            <a:ext cx="2622843" cy="646331"/>
          </a:xfrm>
          <a:prstGeom prst="rect">
            <a:avLst/>
          </a:prstGeom>
          <a:noFill/>
        </p:spPr>
        <p:txBody>
          <a:bodyPr wrap="square" lIns="0" tIns="0" rIns="0" bIns="0" rtlCol="0">
            <a:noAutofit/>
          </a:bodyPr>
          <a:lstStyle/>
          <a:p>
            <a:pPr algn="ctr"/>
            <a:r>
              <a:rPr lang="en-AU" sz="1400" dirty="0">
                <a:solidFill>
                  <a:srgbClr val="201547"/>
                </a:solidFill>
                <a:latin typeface="VIC Medium" pitchFamily="2" charset="77"/>
              </a:rPr>
              <a:t>Recalled slight to extreme anxiety/depression before first infection</a:t>
            </a:r>
          </a:p>
        </p:txBody>
      </p:sp>
      <p:sp>
        <p:nvSpPr>
          <p:cNvPr id="45" name="TextBox 44">
            <a:extLst>
              <a:ext uri="{FF2B5EF4-FFF2-40B4-BE49-F238E27FC236}">
                <a16:creationId xmlns:a16="http://schemas.microsoft.com/office/drawing/2014/main" id="{04031638-29AF-624A-2B7F-678919E0C7D8}"/>
              </a:ext>
            </a:extLst>
          </p:cNvPr>
          <p:cNvSpPr txBox="1"/>
          <p:nvPr/>
        </p:nvSpPr>
        <p:spPr>
          <a:xfrm>
            <a:off x="1670272" y="3374512"/>
            <a:ext cx="2622843" cy="430887"/>
          </a:xfrm>
          <a:prstGeom prst="rect">
            <a:avLst/>
          </a:prstGeom>
          <a:noFill/>
        </p:spPr>
        <p:txBody>
          <a:bodyPr wrap="square" lIns="0" tIns="0" rIns="0" bIns="0" rtlCol="0">
            <a:noAutofit/>
          </a:bodyPr>
          <a:lstStyle/>
          <a:p>
            <a:pPr algn="ctr"/>
            <a:r>
              <a:rPr lang="en-AU" sz="1400" dirty="0">
                <a:solidFill>
                  <a:srgbClr val="201547"/>
                </a:solidFill>
                <a:latin typeface="VIC Medium" pitchFamily="2" charset="77"/>
              </a:rPr>
              <a:t>Reported receiving </a:t>
            </a:r>
            <a:br>
              <a:rPr lang="en-AU" sz="1400" dirty="0">
                <a:solidFill>
                  <a:srgbClr val="201547"/>
                </a:solidFill>
                <a:latin typeface="VIC Medium" pitchFamily="2" charset="77"/>
              </a:rPr>
            </a:br>
            <a:r>
              <a:rPr lang="en-AU" sz="1400" dirty="0">
                <a:solidFill>
                  <a:srgbClr val="201547"/>
                </a:solidFill>
                <a:latin typeface="VIC Medium" pitchFamily="2" charset="77"/>
              </a:rPr>
              <a:t>hospital care for </a:t>
            </a:r>
            <a:br>
              <a:rPr lang="en-AU" sz="1400" dirty="0">
                <a:solidFill>
                  <a:srgbClr val="201547"/>
                </a:solidFill>
                <a:latin typeface="VIC Medium" pitchFamily="2" charset="77"/>
              </a:rPr>
            </a:br>
            <a:r>
              <a:rPr lang="en-AU" sz="1400" dirty="0">
                <a:solidFill>
                  <a:srgbClr val="201547"/>
                </a:solidFill>
                <a:latin typeface="VIC Medium" pitchFamily="2" charset="77"/>
              </a:rPr>
              <a:t>acute COVID</a:t>
            </a:r>
          </a:p>
        </p:txBody>
      </p:sp>
      <p:sp>
        <p:nvSpPr>
          <p:cNvPr id="46" name="TextBox 45">
            <a:extLst>
              <a:ext uri="{FF2B5EF4-FFF2-40B4-BE49-F238E27FC236}">
                <a16:creationId xmlns:a16="http://schemas.microsoft.com/office/drawing/2014/main" id="{E64A6155-CAA3-4002-D6C4-77EFBE288FE9}"/>
              </a:ext>
            </a:extLst>
          </p:cNvPr>
          <p:cNvSpPr txBox="1"/>
          <p:nvPr/>
        </p:nvSpPr>
        <p:spPr>
          <a:xfrm>
            <a:off x="397814" y="2257642"/>
            <a:ext cx="2601731" cy="215444"/>
          </a:xfrm>
          <a:prstGeom prst="rect">
            <a:avLst/>
          </a:prstGeom>
          <a:noFill/>
        </p:spPr>
        <p:txBody>
          <a:bodyPr wrap="square" lIns="0" tIns="0" rIns="0" bIns="0" rtlCol="0">
            <a:noAutofit/>
          </a:bodyPr>
          <a:lstStyle/>
          <a:p>
            <a:pPr algn="ctr"/>
            <a:r>
              <a:rPr lang="en-AU" sz="1200" dirty="0">
                <a:solidFill>
                  <a:srgbClr val="201547"/>
                </a:solidFill>
                <a:latin typeface="VIC Light" pitchFamily="2" charset="77"/>
              </a:rPr>
              <a:t>(50% for not long COVID)</a:t>
            </a:r>
          </a:p>
        </p:txBody>
      </p:sp>
      <p:sp>
        <p:nvSpPr>
          <p:cNvPr id="47" name="TextBox 46">
            <a:extLst>
              <a:ext uri="{FF2B5EF4-FFF2-40B4-BE49-F238E27FC236}">
                <a16:creationId xmlns:a16="http://schemas.microsoft.com/office/drawing/2014/main" id="{0B878DA9-CFAA-D809-E00A-7DC0F8670C96}"/>
              </a:ext>
            </a:extLst>
          </p:cNvPr>
          <p:cNvSpPr txBox="1"/>
          <p:nvPr/>
        </p:nvSpPr>
        <p:spPr>
          <a:xfrm>
            <a:off x="3113693" y="2257642"/>
            <a:ext cx="2601731" cy="215444"/>
          </a:xfrm>
          <a:prstGeom prst="rect">
            <a:avLst/>
          </a:prstGeom>
          <a:noFill/>
        </p:spPr>
        <p:txBody>
          <a:bodyPr wrap="square" lIns="0" tIns="0" rIns="0" bIns="0" rtlCol="0">
            <a:noAutofit/>
          </a:bodyPr>
          <a:lstStyle/>
          <a:p>
            <a:pPr algn="ctr"/>
            <a:r>
              <a:rPr lang="en-AU" sz="1200">
                <a:solidFill>
                  <a:srgbClr val="201547"/>
                </a:solidFill>
                <a:latin typeface="VIC Light" pitchFamily="2" charset="77"/>
              </a:rPr>
              <a:t>(32% for not long COVID)</a:t>
            </a:r>
          </a:p>
        </p:txBody>
      </p:sp>
      <p:sp>
        <p:nvSpPr>
          <p:cNvPr id="48" name="TextBox 47">
            <a:extLst>
              <a:ext uri="{FF2B5EF4-FFF2-40B4-BE49-F238E27FC236}">
                <a16:creationId xmlns:a16="http://schemas.microsoft.com/office/drawing/2014/main" id="{0B6319B0-E3C1-3451-1B9B-2D483E2DEF17}"/>
              </a:ext>
            </a:extLst>
          </p:cNvPr>
          <p:cNvSpPr txBox="1"/>
          <p:nvPr/>
        </p:nvSpPr>
        <p:spPr>
          <a:xfrm>
            <a:off x="5864504" y="2257642"/>
            <a:ext cx="2601731" cy="184666"/>
          </a:xfrm>
          <a:prstGeom prst="rect">
            <a:avLst/>
          </a:prstGeom>
          <a:noFill/>
        </p:spPr>
        <p:txBody>
          <a:bodyPr wrap="square" lIns="0" tIns="0" rIns="0" bIns="0" rtlCol="0">
            <a:spAutoFit/>
          </a:bodyPr>
          <a:lstStyle/>
          <a:p>
            <a:pPr algn="ctr"/>
            <a:r>
              <a:rPr lang="en-AU" sz="1200" dirty="0">
                <a:solidFill>
                  <a:srgbClr val="201547"/>
                </a:solidFill>
                <a:latin typeface="VIC Light" pitchFamily="2" charset="77"/>
              </a:rPr>
              <a:t>(90% for not long COVID)</a:t>
            </a:r>
          </a:p>
        </p:txBody>
      </p:sp>
      <p:sp>
        <p:nvSpPr>
          <p:cNvPr id="49" name="TextBox 48">
            <a:extLst>
              <a:ext uri="{FF2B5EF4-FFF2-40B4-BE49-F238E27FC236}">
                <a16:creationId xmlns:a16="http://schemas.microsoft.com/office/drawing/2014/main" id="{528535C1-3E97-F661-0E6E-74F96423A0F7}"/>
              </a:ext>
            </a:extLst>
          </p:cNvPr>
          <p:cNvSpPr txBox="1"/>
          <p:nvPr/>
        </p:nvSpPr>
        <p:spPr>
          <a:xfrm>
            <a:off x="1680828" y="4066476"/>
            <a:ext cx="2601731" cy="215444"/>
          </a:xfrm>
          <a:prstGeom prst="rect">
            <a:avLst/>
          </a:prstGeom>
          <a:noFill/>
        </p:spPr>
        <p:txBody>
          <a:bodyPr wrap="square" lIns="0" tIns="0" rIns="0" bIns="0" rtlCol="0">
            <a:noAutofit/>
          </a:bodyPr>
          <a:lstStyle/>
          <a:p>
            <a:pPr algn="ctr"/>
            <a:r>
              <a:rPr lang="en-AU" sz="1200" dirty="0">
                <a:solidFill>
                  <a:srgbClr val="201547"/>
                </a:solidFill>
                <a:latin typeface="VIC Light" pitchFamily="2" charset="77"/>
              </a:rPr>
              <a:t>(2% for not long COVID)</a:t>
            </a:r>
          </a:p>
        </p:txBody>
      </p:sp>
      <p:sp>
        <p:nvSpPr>
          <p:cNvPr id="50" name="TextBox 49">
            <a:extLst>
              <a:ext uri="{FF2B5EF4-FFF2-40B4-BE49-F238E27FC236}">
                <a16:creationId xmlns:a16="http://schemas.microsoft.com/office/drawing/2014/main" id="{7435B39A-1317-6C5F-D8D5-8B91D812A2FD}"/>
              </a:ext>
            </a:extLst>
          </p:cNvPr>
          <p:cNvSpPr txBox="1"/>
          <p:nvPr/>
        </p:nvSpPr>
        <p:spPr>
          <a:xfrm>
            <a:off x="4411295" y="4066476"/>
            <a:ext cx="2601731" cy="215444"/>
          </a:xfrm>
          <a:prstGeom prst="rect">
            <a:avLst/>
          </a:prstGeom>
          <a:noFill/>
        </p:spPr>
        <p:txBody>
          <a:bodyPr wrap="square" lIns="0" tIns="0" rIns="0" bIns="0" rtlCol="0">
            <a:noAutofit/>
          </a:bodyPr>
          <a:lstStyle/>
          <a:p>
            <a:pPr algn="ctr"/>
            <a:r>
              <a:rPr lang="en-AU" sz="1200">
                <a:solidFill>
                  <a:srgbClr val="201547"/>
                </a:solidFill>
                <a:latin typeface="VIC Light" pitchFamily="2" charset="77"/>
              </a:rPr>
              <a:t>(30% for not long COVID)</a:t>
            </a:r>
          </a:p>
        </p:txBody>
      </p:sp>
    </p:spTree>
    <p:extLst>
      <p:ext uri="{BB962C8B-B14F-4D97-AF65-F5344CB8AC3E}">
        <p14:creationId xmlns:p14="http://schemas.microsoft.com/office/powerpoint/2010/main" val="796453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02E8E8-5D82-9251-1B68-92932686254D}"/>
              </a:ext>
            </a:extLst>
          </p:cNvPr>
          <p:cNvSpPr/>
          <p:nvPr/>
        </p:nvSpPr>
        <p:spPr>
          <a:xfrm>
            <a:off x="3909060" y="4860925"/>
            <a:ext cx="1234440" cy="28257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7" name="Title 6">
            <a:extLst>
              <a:ext uri="{FF2B5EF4-FFF2-40B4-BE49-F238E27FC236}">
                <a16:creationId xmlns:a16="http://schemas.microsoft.com/office/drawing/2014/main" id="{C3CA539D-527B-849C-B458-78CDE8F31931}"/>
              </a:ext>
            </a:extLst>
          </p:cNvPr>
          <p:cNvSpPr>
            <a:spLocks noGrp="1"/>
          </p:cNvSpPr>
          <p:nvPr>
            <p:ph type="title"/>
          </p:nvPr>
        </p:nvSpPr>
        <p:spPr>
          <a:xfrm>
            <a:off x="323850" y="234200"/>
            <a:ext cx="8171221" cy="647700"/>
          </a:xfrm>
        </p:spPr>
        <p:txBody>
          <a:bodyPr/>
          <a:lstStyle/>
          <a:p>
            <a:pPr algn="ctr">
              <a:lnSpc>
                <a:spcPct val="100000"/>
              </a:lnSpc>
            </a:pPr>
            <a:r>
              <a:rPr lang="en-AU" sz="1700" b="0" dirty="0">
                <a:solidFill>
                  <a:srgbClr val="004C97"/>
                </a:solidFill>
                <a:latin typeface="VIC Medium" pitchFamily="2" charset="77"/>
              </a:rPr>
              <a:t>Respondents classified as having long COVID were more </a:t>
            </a:r>
            <a:br>
              <a:rPr lang="en-AU" sz="1700" b="0" dirty="0">
                <a:solidFill>
                  <a:srgbClr val="004C97"/>
                </a:solidFill>
                <a:latin typeface="VIC Medium" pitchFamily="2" charset="77"/>
              </a:rPr>
            </a:br>
            <a:r>
              <a:rPr lang="en-AU" sz="1700" b="0" dirty="0">
                <a:solidFill>
                  <a:srgbClr val="004C97"/>
                </a:solidFill>
                <a:latin typeface="VIC Medium" pitchFamily="2" charset="77"/>
              </a:rPr>
              <a:t>likely to report problems with their usual activities</a:t>
            </a:r>
          </a:p>
        </p:txBody>
      </p:sp>
      <p:sp>
        <p:nvSpPr>
          <p:cNvPr id="10" name="Content Placeholder 9">
            <a:extLst>
              <a:ext uri="{FF2B5EF4-FFF2-40B4-BE49-F238E27FC236}">
                <a16:creationId xmlns:a16="http://schemas.microsoft.com/office/drawing/2014/main" id="{7B398CB7-A5D1-9EF4-A957-5790565C2A4A}"/>
              </a:ext>
            </a:extLst>
          </p:cNvPr>
          <p:cNvSpPr>
            <a:spLocks noGrp="1"/>
          </p:cNvSpPr>
          <p:nvPr>
            <p:ph idx="4294967295"/>
          </p:nvPr>
        </p:nvSpPr>
        <p:spPr>
          <a:xfrm>
            <a:off x="323850" y="4623858"/>
            <a:ext cx="8208963" cy="307340"/>
          </a:xfrm>
          <a:solidFill>
            <a:schemeClr val="bg1"/>
          </a:solidFill>
        </p:spPr>
        <p:txBody>
          <a:bodyPr/>
          <a:lstStyle/>
          <a:p>
            <a:r>
              <a:rPr lang="en-AU" sz="700" b="0" dirty="0">
                <a:latin typeface="VIC Light" pitchFamily="2" charset="77"/>
              </a:rPr>
              <a:t>Q25 a/b. (Usual activities EQ-5D-5L question) How would you best describe your usual activities? (e.g. work, study, housework, family or leisure activities) a: Today, b: Before you got COVID (COVID positive)/In November 2021 Values: 1: No problems doing my usual activities, 2: Slight problems doing my usual activities, 3: Moderate problems doing my usual activities, 4: Severe problems doing my usual activities, 5: Unable to do my usual activities All respondents were asked Q25a/b. (Base:  12,673)</a:t>
            </a:r>
          </a:p>
        </p:txBody>
      </p:sp>
      <p:sp>
        <p:nvSpPr>
          <p:cNvPr id="2" name="TextBox 1">
            <a:extLst>
              <a:ext uri="{FF2B5EF4-FFF2-40B4-BE49-F238E27FC236}">
                <a16:creationId xmlns:a16="http://schemas.microsoft.com/office/drawing/2014/main" id="{A423FDBE-CEC7-811E-BE09-DD53B0FA7EE3}"/>
              </a:ext>
            </a:extLst>
          </p:cNvPr>
          <p:cNvSpPr txBox="1"/>
          <p:nvPr/>
        </p:nvSpPr>
        <p:spPr>
          <a:xfrm>
            <a:off x="1611727" y="981904"/>
            <a:ext cx="5631622" cy="338554"/>
          </a:xfrm>
          <a:prstGeom prst="rect">
            <a:avLst/>
          </a:prstGeom>
          <a:noFill/>
        </p:spPr>
        <p:txBody>
          <a:bodyPr wrap="square" rtlCol="0">
            <a:spAutoFit/>
          </a:bodyPr>
          <a:lstStyle/>
          <a:p>
            <a:pPr algn="ctr"/>
            <a:r>
              <a:rPr lang="en-US" sz="1600" b="1" dirty="0">
                <a:solidFill>
                  <a:srgbClr val="201547"/>
                </a:solidFill>
                <a:latin typeface="VIC SemiBold" pitchFamily="2" charset="77"/>
              </a:rPr>
              <a:t>At least moderate problems with usual activities</a:t>
            </a:r>
          </a:p>
        </p:txBody>
      </p:sp>
      <p:sp>
        <p:nvSpPr>
          <p:cNvPr id="11" name="Slide Number Placeholder 2">
            <a:extLst>
              <a:ext uri="{FF2B5EF4-FFF2-40B4-BE49-F238E27FC236}">
                <a16:creationId xmlns:a16="http://schemas.microsoft.com/office/drawing/2014/main" id="{FA0F76D5-7B51-64FD-5DD9-71E424587BA2}"/>
              </a:ext>
            </a:extLst>
          </p:cNvPr>
          <p:cNvSpPr txBox="1">
            <a:spLocks/>
          </p:cNvSpPr>
          <p:nvPr/>
        </p:nvSpPr>
        <p:spPr>
          <a:xfrm>
            <a:off x="8784890" y="4860925"/>
            <a:ext cx="359110" cy="280988"/>
          </a:xfrm>
          <a:prstGeom prst="rect">
            <a:avLst/>
          </a:prstGeom>
        </p:spPr>
        <p:txBody>
          <a:bodyPr lIns="0" tIns="0" rIns="36000" bIns="0" anchor="ctr" anchorCtr="0"/>
          <a:lstStyle>
            <a:defPPr>
              <a:defRPr lang="en-AU"/>
            </a:defPPr>
            <a:lvl1pPr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ctr">
              <a:defRPr/>
            </a:pPr>
            <a:fld id="{3689E5EE-9843-45A7-B324-3EFD7322EDFC}" type="slidenum">
              <a:rPr lang="en-AU" altLang="en-US" sz="1000" smtClean="0">
                <a:solidFill>
                  <a:schemeClr val="bg1"/>
                </a:solidFill>
                <a:latin typeface="VIC Medium" pitchFamily="2" charset="77"/>
              </a:rPr>
              <a:pPr algn="ctr">
                <a:defRPr/>
              </a:pPr>
              <a:t>11</a:t>
            </a:fld>
            <a:endParaRPr lang="en-AU" altLang="en-US" sz="1000" dirty="0">
              <a:solidFill>
                <a:schemeClr val="bg1"/>
              </a:solidFill>
              <a:latin typeface="VIC Medium" pitchFamily="2" charset="77"/>
            </a:endParaRPr>
          </a:p>
        </p:txBody>
      </p:sp>
      <p:pic>
        <p:nvPicPr>
          <p:cNvPr id="16" name="Picture 15" descr="A graph of covid-19&#10;&#10;Description automatically generated">
            <a:extLst>
              <a:ext uri="{FF2B5EF4-FFF2-40B4-BE49-F238E27FC236}">
                <a16:creationId xmlns:a16="http://schemas.microsoft.com/office/drawing/2014/main" id="{7D5D8744-0DDA-940C-CBE4-9FA1B76B5636}"/>
              </a:ext>
            </a:extLst>
          </p:cNvPr>
          <p:cNvPicPr>
            <a:picLocks noChangeAspect="1"/>
          </p:cNvPicPr>
          <p:nvPr/>
        </p:nvPicPr>
        <p:blipFill>
          <a:blip r:embed="rId3"/>
          <a:stretch>
            <a:fillRect/>
          </a:stretch>
        </p:blipFill>
        <p:spPr>
          <a:xfrm>
            <a:off x="1657447" y="1320458"/>
            <a:ext cx="5540182" cy="3157465"/>
          </a:xfrm>
          <a:prstGeom prst="rect">
            <a:avLst/>
          </a:prstGeom>
        </p:spPr>
      </p:pic>
      <p:pic>
        <p:nvPicPr>
          <p:cNvPr id="3" name="Picture 2" descr="A person with blue hair and a dialog&#10;&#10;Description automatically generated">
            <a:extLst>
              <a:ext uri="{FF2B5EF4-FFF2-40B4-BE49-F238E27FC236}">
                <a16:creationId xmlns:a16="http://schemas.microsoft.com/office/drawing/2014/main" id="{7F12D6F9-53FE-0060-C29E-2CE899118B6A}"/>
              </a:ext>
            </a:extLst>
          </p:cNvPr>
          <p:cNvPicPr>
            <a:picLocks noChangeAspect="1"/>
          </p:cNvPicPr>
          <p:nvPr/>
        </p:nvPicPr>
        <p:blipFill rotWithShape="1">
          <a:blip r:embed="rId4"/>
          <a:srcRect l="14023" t="7010" r="10855" b="8853"/>
          <a:stretch/>
        </p:blipFill>
        <p:spPr>
          <a:xfrm>
            <a:off x="323850" y="298510"/>
            <a:ext cx="761314" cy="852671"/>
          </a:xfrm>
          <a:prstGeom prst="rect">
            <a:avLst/>
          </a:prstGeom>
        </p:spPr>
      </p:pic>
    </p:spTree>
    <p:extLst>
      <p:ext uri="{BB962C8B-B14F-4D97-AF65-F5344CB8AC3E}">
        <p14:creationId xmlns:p14="http://schemas.microsoft.com/office/powerpoint/2010/main" val="771960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a:extLst>
              <a:ext uri="{FF2B5EF4-FFF2-40B4-BE49-F238E27FC236}">
                <a16:creationId xmlns:a16="http://schemas.microsoft.com/office/drawing/2014/main" id="{2B0CC8B8-A3F8-1779-AA51-112C20F022B3}"/>
              </a:ext>
            </a:extLst>
          </p:cNvPr>
          <p:cNvSpPr txBox="1"/>
          <p:nvPr/>
        </p:nvSpPr>
        <p:spPr>
          <a:xfrm>
            <a:off x="323849" y="2823161"/>
            <a:ext cx="8208964" cy="855792"/>
          </a:xfrm>
          <a:prstGeom prst="rect">
            <a:avLst/>
          </a:prstGeom>
          <a:solidFill>
            <a:srgbClr val="71C5E8">
              <a:alpha val="20333"/>
            </a:srgbClr>
          </a:solidFill>
        </p:spPr>
        <p:txBody>
          <a:bodyPr wrap="square" lIns="91440" tIns="82800" rIns="91440" bIns="45720" rtlCol="0" anchor="t">
            <a:noAutofit/>
          </a:bodyPr>
          <a:lstStyle/>
          <a:p>
            <a:pPr marR="0" lvl="0" algn="l" defTabSz="457189" rtl="0" eaLnBrk="1" fontAlgn="auto" latinLnBrk="0" hangingPunct="1">
              <a:lnSpc>
                <a:spcPct val="100000"/>
              </a:lnSpc>
              <a:spcBef>
                <a:spcPts val="0"/>
              </a:spcBef>
              <a:spcAft>
                <a:spcPts val="0"/>
              </a:spcAft>
              <a:buClrTx/>
              <a:buSzTx/>
              <a:tabLst/>
              <a:defRPr/>
            </a:pPr>
            <a:endParaRPr lang="en-AU" sz="900" kern="1200">
              <a:latin typeface="+mj-lt"/>
              <a:ea typeface="+mn-ea"/>
            </a:endParaRPr>
          </a:p>
        </p:txBody>
      </p:sp>
      <p:sp>
        <p:nvSpPr>
          <p:cNvPr id="5" name="Title 4">
            <a:extLst>
              <a:ext uri="{FF2B5EF4-FFF2-40B4-BE49-F238E27FC236}">
                <a16:creationId xmlns:a16="http://schemas.microsoft.com/office/drawing/2014/main" id="{BBCBB77E-E55D-4F6A-8F4C-EDBBBBF039C9}"/>
              </a:ext>
            </a:extLst>
          </p:cNvPr>
          <p:cNvSpPr>
            <a:spLocks noGrp="1"/>
          </p:cNvSpPr>
          <p:nvPr>
            <p:ph type="title"/>
          </p:nvPr>
        </p:nvSpPr>
        <p:spPr>
          <a:xfrm>
            <a:off x="323850" y="227304"/>
            <a:ext cx="8171221" cy="647700"/>
          </a:xfrm>
        </p:spPr>
        <p:txBody>
          <a:bodyPr/>
          <a:lstStyle/>
          <a:p>
            <a:pPr algn="ctr"/>
            <a:r>
              <a:rPr lang="en-AU" sz="1700" b="0" dirty="0">
                <a:solidFill>
                  <a:srgbClr val="004C97"/>
                </a:solidFill>
                <a:latin typeface="VIC Medium" pitchFamily="2" charset="77"/>
              </a:rPr>
              <a:t>Other characteristics of respondents classified as having</a:t>
            </a:r>
            <a:br>
              <a:rPr lang="en-AU" sz="1700" b="0" dirty="0">
                <a:solidFill>
                  <a:srgbClr val="004C97"/>
                </a:solidFill>
                <a:latin typeface="VIC Medium" pitchFamily="2" charset="77"/>
              </a:rPr>
            </a:br>
            <a:r>
              <a:rPr lang="en-AU" sz="1700" b="0" dirty="0">
                <a:solidFill>
                  <a:srgbClr val="004C97"/>
                </a:solidFill>
                <a:latin typeface="VIC Medium" pitchFamily="2" charset="77"/>
              </a:rPr>
              <a:t>long COVID</a:t>
            </a:r>
          </a:p>
        </p:txBody>
      </p:sp>
      <p:sp>
        <p:nvSpPr>
          <p:cNvPr id="14" name="TextBox 13">
            <a:extLst>
              <a:ext uri="{FF2B5EF4-FFF2-40B4-BE49-F238E27FC236}">
                <a16:creationId xmlns:a16="http://schemas.microsoft.com/office/drawing/2014/main" id="{3B6159ED-70C7-B626-C808-738E34CAB31B}"/>
              </a:ext>
            </a:extLst>
          </p:cNvPr>
          <p:cNvSpPr txBox="1"/>
          <p:nvPr/>
        </p:nvSpPr>
        <p:spPr>
          <a:xfrm>
            <a:off x="323850" y="4758883"/>
            <a:ext cx="3275877" cy="215444"/>
          </a:xfrm>
          <a:prstGeom prst="rect">
            <a:avLst/>
          </a:prstGeom>
          <a:noFill/>
        </p:spPr>
        <p:txBody>
          <a:bodyPr wrap="square" lIns="0" tIns="0" rIns="0" b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AU" sz="700" u="none" strike="noStrike" kern="1200" cap="none" spc="0" normalizeH="0" baseline="0" noProof="0" dirty="0">
                <a:ln>
                  <a:noFill/>
                </a:ln>
                <a:solidFill>
                  <a:srgbClr val="201547"/>
                </a:solidFill>
                <a:effectLst/>
                <a:uLnTx/>
                <a:uFillTx/>
                <a:latin typeface="VIC Light" pitchFamily="2" charset="77"/>
              </a:rPr>
              <a:t>Total base: 2042 (Long COVID classified respondents)</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AU" sz="700" u="none" strike="noStrike" kern="1200" cap="none" spc="0" normalizeH="0" baseline="0" noProof="0" dirty="0">
                <a:ln>
                  <a:noFill/>
                </a:ln>
                <a:solidFill>
                  <a:srgbClr val="201547"/>
                </a:solidFill>
                <a:effectLst/>
                <a:uLnTx/>
                <a:uFillTx/>
                <a:latin typeface="VIC Light" pitchFamily="2" charset="77"/>
              </a:rPr>
              <a:t>* New question only asked in Phase 2 data collection</a:t>
            </a:r>
          </a:p>
        </p:txBody>
      </p:sp>
      <p:sp>
        <p:nvSpPr>
          <p:cNvPr id="2" name="TextBox 1">
            <a:extLst>
              <a:ext uri="{FF2B5EF4-FFF2-40B4-BE49-F238E27FC236}">
                <a16:creationId xmlns:a16="http://schemas.microsoft.com/office/drawing/2014/main" id="{D26CA838-F889-2008-08E1-8815D12349CA}"/>
              </a:ext>
            </a:extLst>
          </p:cNvPr>
          <p:cNvSpPr txBox="1"/>
          <p:nvPr/>
        </p:nvSpPr>
        <p:spPr>
          <a:xfrm>
            <a:off x="323849" y="1022141"/>
            <a:ext cx="8208964" cy="855792"/>
          </a:xfrm>
          <a:prstGeom prst="rect">
            <a:avLst/>
          </a:prstGeom>
          <a:solidFill>
            <a:srgbClr val="71C5E8">
              <a:alpha val="20333"/>
            </a:srgbClr>
          </a:solidFill>
        </p:spPr>
        <p:txBody>
          <a:bodyPr wrap="square" lIns="91440" tIns="82800" rIns="91440" bIns="45720" rtlCol="0" anchor="t">
            <a:noAutofit/>
          </a:bodyPr>
          <a:lstStyle/>
          <a:p>
            <a:pPr marR="0" lvl="0" algn="l" defTabSz="457189" rtl="0" eaLnBrk="1" fontAlgn="auto" latinLnBrk="0" hangingPunct="1">
              <a:lnSpc>
                <a:spcPct val="100000"/>
              </a:lnSpc>
              <a:spcBef>
                <a:spcPts val="0"/>
              </a:spcBef>
              <a:spcAft>
                <a:spcPts val="0"/>
              </a:spcAft>
              <a:buClrTx/>
              <a:buSzTx/>
              <a:tabLst/>
              <a:defRPr/>
            </a:pPr>
            <a:endParaRPr lang="en-AU" sz="900" kern="1200">
              <a:latin typeface="+mj-lt"/>
              <a:ea typeface="+mn-ea"/>
            </a:endParaRPr>
          </a:p>
        </p:txBody>
      </p:sp>
      <p:sp>
        <p:nvSpPr>
          <p:cNvPr id="13" name="TextBox 12">
            <a:extLst>
              <a:ext uri="{FF2B5EF4-FFF2-40B4-BE49-F238E27FC236}">
                <a16:creationId xmlns:a16="http://schemas.microsoft.com/office/drawing/2014/main" id="{D91C9A33-B14D-64C4-3FD7-B12F53FF270E}"/>
              </a:ext>
            </a:extLst>
          </p:cNvPr>
          <p:cNvSpPr txBox="1"/>
          <p:nvPr/>
        </p:nvSpPr>
        <p:spPr>
          <a:xfrm>
            <a:off x="1988997" y="1219205"/>
            <a:ext cx="6406858" cy="461665"/>
          </a:xfrm>
          <a:prstGeom prst="rect">
            <a:avLst/>
          </a:prstGeom>
          <a:noFill/>
        </p:spPr>
        <p:txBody>
          <a:bodyPr wrap="square" lIns="0" tIns="0" rIns="0" bIns="0" rtlCol="0">
            <a:spAutoFit/>
          </a:bodyPr>
          <a:lstStyle/>
          <a:p>
            <a:r>
              <a:rPr lang="en-AU" sz="1500" b="1" dirty="0">
                <a:solidFill>
                  <a:srgbClr val="004C97"/>
                </a:solidFill>
                <a:latin typeface="VIC SemiBold" pitchFamily="2" charset="77"/>
              </a:rPr>
              <a:t>20.3% </a:t>
            </a:r>
            <a:r>
              <a:rPr lang="en-AU" sz="1500" dirty="0">
                <a:solidFill>
                  <a:srgbClr val="201547"/>
                </a:solidFill>
                <a:latin typeface="VIC" pitchFamily="2" charset="77"/>
              </a:rPr>
              <a:t>reported a 20+ point decline on 0–100 scale of overall health </a:t>
            </a:r>
            <a:br>
              <a:rPr lang="en-AU" sz="1500" dirty="0">
                <a:solidFill>
                  <a:srgbClr val="201547"/>
                </a:solidFill>
                <a:latin typeface="VIC" pitchFamily="2" charset="77"/>
              </a:rPr>
            </a:br>
            <a:r>
              <a:rPr lang="en-AU" sz="1500" dirty="0">
                <a:solidFill>
                  <a:srgbClr val="201547"/>
                </a:solidFill>
                <a:latin typeface="VIC" pitchFamily="2" charset="77"/>
              </a:rPr>
              <a:t>at time of survey, compared to before first COVID infection</a:t>
            </a:r>
          </a:p>
        </p:txBody>
      </p:sp>
      <p:sp>
        <p:nvSpPr>
          <p:cNvPr id="51" name="TextBox 50">
            <a:extLst>
              <a:ext uri="{FF2B5EF4-FFF2-40B4-BE49-F238E27FC236}">
                <a16:creationId xmlns:a16="http://schemas.microsoft.com/office/drawing/2014/main" id="{FEADA307-D928-A265-6993-8BE03313E506}"/>
              </a:ext>
            </a:extLst>
          </p:cNvPr>
          <p:cNvSpPr txBox="1"/>
          <p:nvPr/>
        </p:nvSpPr>
        <p:spPr>
          <a:xfrm>
            <a:off x="323849" y="1922651"/>
            <a:ext cx="8208964" cy="855792"/>
          </a:xfrm>
          <a:prstGeom prst="rect">
            <a:avLst/>
          </a:prstGeom>
          <a:solidFill>
            <a:srgbClr val="71C5E8">
              <a:alpha val="20333"/>
            </a:srgbClr>
          </a:solidFill>
        </p:spPr>
        <p:txBody>
          <a:bodyPr wrap="square" lIns="91440" tIns="82800" rIns="91440" bIns="45720" rtlCol="0" anchor="t">
            <a:noAutofit/>
          </a:bodyPr>
          <a:lstStyle/>
          <a:p>
            <a:pPr marR="0" lvl="0" algn="l" defTabSz="457189" rtl="0" eaLnBrk="1" fontAlgn="auto" latinLnBrk="0" hangingPunct="1">
              <a:lnSpc>
                <a:spcPct val="100000"/>
              </a:lnSpc>
              <a:spcBef>
                <a:spcPts val="0"/>
              </a:spcBef>
              <a:spcAft>
                <a:spcPts val="0"/>
              </a:spcAft>
              <a:buClrTx/>
              <a:buSzTx/>
              <a:tabLst/>
              <a:defRPr/>
            </a:pPr>
            <a:endParaRPr lang="en-AU" sz="900" kern="1200">
              <a:latin typeface="+mj-lt"/>
              <a:ea typeface="+mn-ea"/>
            </a:endParaRPr>
          </a:p>
        </p:txBody>
      </p:sp>
      <p:sp>
        <p:nvSpPr>
          <p:cNvPr id="52" name="TextBox 51">
            <a:extLst>
              <a:ext uri="{FF2B5EF4-FFF2-40B4-BE49-F238E27FC236}">
                <a16:creationId xmlns:a16="http://schemas.microsoft.com/office/drawing/2014/main" id="{79EFD8A2-2913-0621-286B-0F7083B1BF7D}"/>
              </a:ext>
            </a:extLst>
          </p:cNvPr>
          <p:cNvSpPr txBox="1"/>
          <p:nvPr/>
        </p:nvSpPr>
        <p:spPr>
          <a:xfrm>
            <a:off x="1988997" y="2004299"/>
            <a:ext cx="6406858" cy="692497"/>
          </a:xfrm>
          <a:prstGeom prst="rect">
            <a:avLst/>
          </a:prstGeom>
          <a:noFill/>
        </p:spPr>
        <p:txBody>
          <a:bodyPr wrap="square" lIns="0" tIns="0" rIns="0" bIns="0" rtlCol="0">
            <a:spAutoFit/>
          </a:bodyPr>
          <a:lstStyle/>
          <a:p>
            <a:r>
              <a:rPr lang="en-AU" sz="1500" b="1" dirty="0">
                <a:solidFill>
                  <a:srgbClr val="004C97"/>
                </a:solidFill>
                <a:latin typeface="VIC SemiBold" pitchFamily="2" charset="77"/>
              </a:rPr>
              <a:t>22.9% </a:t>
            </a:r>
            <a:r>
              <a:rPr lang="en-AU" sz="1500" dirty="0">
                <a:solidFill>
                  <a:srgbClr val="201547"/>
                </a:solidFill>
                <a:latin typeface="VIC" pitchFamily="2" charset="77"/>
              </a:rPr>
              <a:t>reported new moderate or severe problems, or they were </a:t>
            </a:r>
            <a:br>
              <a:rPr lang="en-AU" sz="1500" dirty="0">
                <a:solidFill>
                  <a:srgbClr val="201547"/>
                </a:solidFill>
                <a:latin typeface="VIC" pitchFamily="2" charset="77"/>
              </a:rPr>
            </a:br>
            <a:r>
              <a:rPr lang="en-AU" sz="1500" dirty="0">
                <a:solidFill>
                  <a:srgbClr val="201547"/>
                </a:solidFill>
                <a:latin typeface="VIC" pitchFamily="2" charset="77"/>
              </a:rPr>
              <a:t>unable to do their usual activities when reflecting on their usual activities before COVID </a:t>
            </a:r>
          </a:p>
        </p:txBody>
      </p:sp>
      <p:sp>
        <p:nvSpPr>
          <p:cNvPr id="61" name="TextBox 60">
            <a:extLst>
              <a:ext uri="{FF2B5EF4-FFF2-40B4-BE49-F238E27FC236}">
                <a16:creationId xmlns:a16="http://schemas.microsoft.com/office/drawing/2014/main" id="{8E6ABC57-68C6-FB25-F5E9-6651745B02B0}"/>
              </a:ext>
            </a:extLst>
          </p:cNvPr>
          <p:cNvSpPr txBox="1"/>
          <p:nvPr/>
        </p:nvSpPr>
        <p:spPr>
          <a:xfrm>
            <a:off x="1988997" y="3135641"/>
            <a:ext cx="6406858" cy="230832"/>
          </a:xfrm>
          <a:prstGeom prst="rect">
            <a:avLst/>
          </a:prstGeom>
          <a:noFill/>
        </p:spPr>
        <p:txBody>
          <a:bodyPr wrap="square" lIns="0" tIns="0" rIns="0" bIns="0" rtlCol="0">
            <a:spAutoFit/>
          </a:bodyPr>
          <a:lstStyle/>
          <a:p>
            <a:r>
              <a:rPr lang="en-AU" sz="1500" b="1" dirty="0">
                <a:solidFill>
                  <a:srgbClr val="004C97"/>
                </a:solidFill>
                <a:latin typeface="VIC SemiBold" pitchFamily="2" charset="77"/>
              </a:rPr>
              <a:t>26.0% </a:t>
            </a:r>
            <a:r>
              <a:rPr lang="en-AU" sz="1500" dirty="0">
                <a:solidFill>
                  <a:srgbClr val="201547"/>
                </a:solidFill>
                <a:latin typeface="VIC" pitchFamily="2" charset="77"/>
              </a:rPr>
              <a:t>reported they had been told by a doctor they had long COVID*</a:t>
            </a:r>
          </a:p>
        </p:txBody>
      </p:sp>
      <p:sp>
        <p:nvSpPr>
          <p:cNvPr id="76" name="TextBox 75">
            <a:extLst>
              <a:ext uri="{FF2B5EF4-FFF2-40B4-BE49-F238E27FC236}">
                <a16:creationId xmlns:a16="http://schemas.microsoft.com/office/drawing/2014/main" id="{707D3B8C-8613-ED9B-A0CE-D30A2B0F4120}"/>
              </a:ext>
            </a:extLst>
          </p:cNvPr>
          <p:cNvSpPr txBox="1"/>
          <p:nvPr/>
        </p:nvSpPr>
        <p:spPr>
          <a:xfrm>
            <a:off x="323849" y="3723672"/>
            <a:ext cx="8208964" cy="855792"/>
          </a:xfrm>
          <a:prstGeom prst="rect">
            <a:avLst/>
          </a:prstGeom>
          <a:solidFill>
            <a:srgbClr val="71C5E8">
              <a:alpha val="20333"/>
            </a:srgbClr>
          </a:solidFill>
        </p:spPr>
        <p:txBody>
          <a:bodyPr wrap="square" lIns="91440" tIns="82800" rIns="91440" bIns="45720" rtlCol="0" anchor="t">
            <a:noAutofit/>
          </a:bodyPr>
          <a:lstStyle/>
          <a:p>
            <a:pPr marR="0" lvl="0" algn="l" defTabSz="457189" rtl="0" eaLnBrk="1" fontAlgn="auto" latinLnBrk="0" hangingPunct="1">
              <a:lnSpc>
                <a:spcPct val="100000"/>
              </a:lnSpc>
              <a:spcBef>
                <a:spcPts val="0"/>
              </a:spcBef>
              <a:spcAft>
                <a:spcPts val="0"/>
              </a:spcAft>
              <a:buClrTx/>
              <a:buSzTx/>
              <a:tabLst/>
              <a:defRPr/>
            </a:pPr>
            <a:endParaRPr lang="en-AU" sz="900" kern="1200">
              <a:latin typeface="+mj-lt"/>
              <a:ea typeface="+mn-ea"/>
            </a:endParaRPr>
          </a:p>
        </p:txBody>
      </p:sp>
      <p:sp>
        <p:nvSpPr>
          <p:cNvPr id="77" name="TextBox 76">
            <a:extLst>
              <a:ext uri="{FF2B5EF4-FFF2-40B4-BE49-F238E27FC236}">
                <a16:creationId xmlns:a16="http://schemas.microsoft.com/office/drawing/2014/main" id="{D051B5F5-4948-4F0B-A891-9A8909816546}"/>
              </a:ext>
            </a:extLst>
          </p:cNvPr>
          <p:cNvSpPr txBox="1"/>
          <p:nvPr/>
        </p:nvSpPr>
        <p:spPr>
          <a:xfrm>
            <a:off x="1988997" y="3920736"/>
            <a:ext cx="6406858" cy="461665"/>
          </a:xfrm>
          <a:prstGeom prst="rect">
            <a:avLst/>
          </a:prstGeom>
          <a:noFill/>
        </p:spPr>
        <p:txBody>
          <a:bodyPr wrap="square" lIns="0" tIns="0" rIns="0" bIns="0" rtlCol="0">
            <a:spAutoFit/>
          </a:bodyPr>
          <a:lstStyle/>
          <a:p>
            <a:r>
              <a:rPr lang="en-AU" sz="1500" b="1" dirty="0">
                <a:solidFill>
                  <a:srgbClr val="004C97"/>
                </a:solidFill>
                <a:latin typeface="VIC SemiBold" pitchFamily="2" charset="77"/>
              </a:rPr>
              <a:t>10.5% </a:t>
            </a:r>
            <a:r>
              <a:rPr lang="en-AU" sz="1500" dirty="0">
                <a:solidFill>
                  <a:srgbClr val="201547"/>
                </a:solidFill>
                <a:latin typeface="VIC" pitchFamily="2" charset="77"/>
              </a:rPr>
              <a:t>reported receiving care from a specialist for persistent </a:t>
            </a:r>
            <a:br>
              <a:rPr lang="en-AU" sz="1500" dirty="0">
                <a:solidFill>
                  <a:srgbClr val="201547"/>
                </a:solidFill>
                <a:latin typeface="VIC" pitchFamily="2" charset="77"/>
              </a:rPr>
            </a:br>
            <a:r>
              <a:rPr lang="en-AU" sz="1500" dirty="0">
                <a:solidFill>
                  <a:srgbClr val="201547"/>
                </a:solidFill>
                <a:latin typeface="VIC" pitchFamily="2" charset="77"/>
              </a:rPr>
              <a:t>COVID symptoms</a:t>
            </a:r>
          </a:p>
        </p:txBody>
      </p:sp>
      <p:sp>
        <p:nvSpPr>
          <p:cNvPr id="12" name="Slide Number Placeholder 2">
            <a:extLst>
              <a:ext uri="{FF2B5EF4-FFF2-40B4-BE49-F238E27FC236}">
                <a16:creationId xmlns:a16="http://schemas.microsoft.com/office/drawing/2014/main" id="{D9BDF24C-D94B-8B07-26B3-EF9F50220849}"/>
              </a:ext>
            </a:extLst>
          </p:cNvPr>
          <p:cNvSpPr txBox="1">
            <a:spLocks/>
          </p:cNvSpPr>
          <p:nvPr/>
        </p:nvSpPr>
        <p:spPr>
          <a:xfrm>
            <a:off x="8784890" y="4860925"/>
            <a:ext cx="359110" cy="280988"/>
          </a:xfrm>
          <a:prstGeom prst="rect">
            <a:avLst/>
          </a:prstGeom>
        </p:spPr>
        <p:txBody>
          <a:bodyPr lIns="0" tIns="0" rIns="36000" bIns="0" anchor="ctr" anchorCtr="0"/>
          <a:lstStyle>
            <a:defPPr>
              <a:defRPr lang="en-AU"/>
            </a:defPPr>
            <a:lvl1pPr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ctr">
              <a:defRPr/>
            </a:pPr>
            <a:fld id="{3689E5EE-9843-45A7-B324-3EFD7322EDFC}" type="slidenum">
              <a:rPr lang="en-AU" altLang="en-US" sz="1000" smtClean="0">
                <a:solidFill>
                  <a:schemeClr val="bg1"/>
                </a:solidFill>
                <a:latin typeface="VIC Medium" pitchFamily="2" charset="77"/>
              </a:rPr>
              <a:pPr algn="ctr">
                <a:defRPr/>
              </a:pPr>
              <a:t>12</a:t>
            </a:fld>
            <a:endParaRPr lang="en-AU" altLang="en-US" sz="1000" dirty="0">
              <a:solidFill>
                <a:schemeClr val="bg1"/>
              </a:solidFill>
              <a:latin typeface="VIC Medium" pitchFamily="2" charset="77"/>
            </a:endParaRPr>
          </a:p>
        </p:txBody>
      </p:sp>
      <p:grpSp>
        <p:nvGrpSpPr>
          <p:cNvPr id="33" name="Group 32">
            <a:extLst>
              <a:ext uri="{FF2B5EF4-FFF2-40B4-BE49-F238E27FC236}">
                <a16:creationId xmlns:a16="http://schemas.microsoft.com/office/drawing/2014/main" id="{048EB18B-C2D8-B4AE-0E44-D88E39E3B80F}"/>
              </a:ext>
            </a:extLst>
          </p:cNvPr>
          <p:cNvGrpSpPr/>
          <p:nvPr/>
        </p:nvGrpSpPr>
        <p:grpSpPr>
          <a:xfrm>
            <a:off x="450324" y="3804942"/>
            <a:ext cx="1340108" cy="693253"/>
            <a:chOff x="450324" y="3804941"/>
            <a:chExt cx="1340108" cy="693253"/>
          </a:xfrm>
        </p:grpSpPr>
        <p:pic>
          <p:nvPicPr>
            <p:cNvPr id="22" name="Picture 21" descr="A group of people with different hair styles&#10;&#10;Description automatically generated">
              <a:extLst>
                <a:ext uri="{FF2B5EF4-FFF2-40B4-BE49-F238E27FC236}">
                  <a16:creationId xmlns:a16="http://schemas.microsoft.com/office/drawing/2014/main" id="{B8D61CE1-7DC1-3A27-7837-5513E3E76932}"/>
                </a:ext>
              </a:extLst>
            </p:cNvPr>
            <p:cNvPicPr>
              <a:picLocks noChangeAspect="1"/>
            </p:cNvPicPr>
            <p:nvPr/>
          </p:nvPicPr>
          <p:blipFill>
            <a:blip r:embed="rId3">
              <a:alphaModFix amt="40000"/>
            </a:blip>
            <a:stretch>
              <a:fillRect/>
            </a:stretch>
          </p:blipFill>
          <p:spPr>
            <a:xfrm>
              <a:off x="471182" y="3804941"/>
              <a:ext cx="1319250" cy="693253"/>
            </a:xfrm>
            <a:prstGeom prst="rect">
              <a:avLst/>
            </a:prstGeom>
          </p:spPr>
        </p:pic>
        <p:pic>
          <p:nvPicPr>
            <p:cNvPr id="24" name="Picture 23" descr="A person with short hair&#10;&#10;Description automatically generated">
              <a:extLst>
                <a:ext uri="{FF2B5EF4-FFF2-40B4-BE49-F238E27FC236}">
                  <a16:creationId xmlns:a16="http://schemas.microsoft.com/office/drawing/2014/main" id="{670DA5A4-B1E5-D525-2054-D3D8A1F90BF0}"/>
                </a:ext>
              </a:extLst>
            </p:cNvPr>
            <p:cNvPicPr>
              <a:picLocks noChangeAspect="1"/>
            </p:cNvPicPr>
            <p:nvPr/>
          </p:nvPicPr>
          <p:blipFill>
            <a:blip r:embed="rId4"/>
            <a:stretch>
              <a:fillRect/>
            </a:stretch>
          </p:blipFill>
          <p:spPr>
            <a:xfrm>
              <a:off x="450324" y="4083547"/>
              <a:ext cx="372494" cy="408709"/>
            </a:xfrm>
            <a:prstGeom prst="rect">
              <a:avLst/>
            </a:prstGeom>
          </p:spPr>
        </p:pic>
      </p:grpSp>
      <p:grpSp>
        <p:nvGrpSpPr>
          <p:cNvPr id="32" name="Group 31">
            <a:extLst>
              <a:ext uri="{FF2B5EF4-FFF2-40B4-BE49-F238E27FC236}">
                <a16:creationId xmlns:a16="http://schemas.microsoft.com/office/drawing/2014/main" id="{433976D1-00DE-1D65-B310-C641999EC765}"/>
              </a:ext>
            </a:extLst>
          </p:cNvPr>
          <p:cNvGrpSpPr/>
          <p:nvPr/>
        </p:nvGrpSpPr>
        <p:grpSpPr>
          <a:xfrm>
            <a:off x="565083" y="3023422"/>
            <a:ext cx="1081117" cy="455271"/>
            <a:chOff x="565083" y="3011101"/>
            <a:chExt cx="1081117" cy="455271"/>
          </a:xfrm>
        </p:grpSpPr>
        <p:pic>
          <p:nvPicPr>
            <p:cNvPr id="19" name="Picture 18" descr="A group of people with sunglasses&#10;&#10;Description automatically generated">
              <a:extLst>
                <a:ext uri="{FF2B5EF4-FFF2-40B4-BE49-F238E27FC236}">
                  <a16:creationId xmlns:a16="http://schemas.microsoft.com/office/drawing/2014/main" id="{DF874C13-0904-CDF5-7AD9-FD291DCB6710}"/>
                </a:ext>
              </a:extLst>
            </p:cNvPr>
            <p:cNvPicPr>
              <a:picLocks noChangeAspect="1"/>
            </p:cNvPicPr>
            <p:nvPr/>
          </p:nvPicPr>
          <p:blipFill>
            <a:blip r:embed="rId5">
              <a:alphaModFix amt="40000"/>
            </a:blip>
            <a:stretch>
              <a:fillRect/>
            </a:stretch>
          </p:blipFill>
          <p:spPr>
            <a:xfrm>
              <a:off x="813262" y="3023374"/>
              <a:ext cx="832938" cy="439750"/>
            </a:xfrm>
            <a:prstGeom prst="rect">
              <a:avLst/>
            </a:prstGeom>
          </p:spPr>
        </p:pic>
        <p:pic>
          <p:nvPicPr>
            <p:cNvPr id="26" name="Picture 25" descr="A person with blue hair and sunglasses&#10;&#10;Description automatically generated">
              <a:extLst>
                <a:ext uri="{FF2B5EF4-FFF2-40B4-BE49-F238E27FC236}">
                  <a16:creationId xmlns:a16="http://schemas.microsoft.com/office/drawing/2014/main" id="{B9519A1B-67CE-724A-EADF-47EFF4211FFA}"/>
                </a:ext>
              </a:extLst>
            </p:cNvPr>
            <p:cNvPicPr>
              <a:picLocks noChangeAspect="1"/>
            </p:cNvPicPr>
            <p:nvPr/>
          </p:nvPicPr>
          <p:blipFill>
            <a:blip r:embed="rId6"/>
            <a:stretch>
              <a:fillRect/>
            </a:stretch>
          </p:blipFill>
          <p:spPr>
            <a:xfrm>
              <a:off x="565083" y="3011101"/>
              <a:ext cx="362147" cy="455271"/>
            </a:xfrm>
            <a:prstGeom prst="rect">
              <a:avLst/>
            </a:prstGeom>
          </p:spPr>
        </p:pic>
      </p:grpSp>
      <p:grpSp>
        <p:nvGrpSpPr>
          <p:cNvPr id="30" name="Group 29">
            <a:extLst>
              <a:ext uri="{FF2B5EF4-FFF2-40B4-BE49-F238E27FC236}">
                <a16:creationId xmlns:a16="http://schemas.microsoft.com/office/drawing/2014/main" id="{5E95BBFB-3D7E-2DDB-7842-B19EE65068B1}"/>
              </a:ext>
            </a:extLst>
          </p:cNvPr>
          <p:cNvGrpSpPr/>
          <p:nvPr/>
        </p:nvGrpSpPr>
        <p:grpSpPr>
          <a:xfrm>
            <a:off x="471182" y="1217228"/>
            <a:ext cx="1286635" cy="465618"/>
            <a:chOff x="471182" y="1237219"/>
            <a:chExt cx="1286635" cy="465618"/>
          </a:xfrm>
        </p:grpSpPr>
        <p:pic>
          <p:nvPicPr>
            <p:cNvPr id="16" name="Picture 15" descr="A person and person with sunglasses&#10;&#10;Description automatically generated">
              <a:extLst>
                <a:ext uri="{FF2B5EF4-FFF2-40B4-BE49-F238E27FC236}">
                  <a16:creationId xmlns:a16="http://schemas.microsoft.com/office/drawing/2014/main" id="{DC463312-3459-8B1C-2D8D-8980B7CEC9C7}"/>
                </a:ext>
              </a:extLst>
            </p:cNvPr>
            <p:cNvPicPr>
              <a:picLocks noChangeAspect="1"/>
            </p:cNvPicPr>
            <p:nvPr/>
          </p:nvPicPr>
          <p:blipFill>
            <a:blip r:embed="rId7">
              <a:alphaModFix amt="40000"/>
            </a:blip>
            <a:stretch>
              <a:fillRect/>
            </a:stretch>
          </p:blipFill>
          <p:spPr>
            <a:xfrm>
              <a:off x="692070" y="1237219"/>
              <a:ext cx="1065747" cy="465618"/>
            </a:xfrm>
            <a:prstGeom prst="rect">
              <a:avLst/>
            </a:prstGeom>
          </p:spPr>
        </p:pic>
        <p:pic>
          <p:nvPicPr>
            <p:cNvPr id="27" name="Picture 26" descr="A person with short hair&#10;&#10;Description automatically generated">
              <a:extLst>
                <a:ext uri="{FF2B5EF4-FFF2-40B4-BE49-F238E27FC236}">
                  <a16:creationId xmlns:a16="http://schemas.microsoft.com/office/drawing/2014/main" id="{16E77A75-1BDB-A480-1AA2-55CE420A0DEB}"/>
                </a:ext>
              </a:extLst>
            </p:cNvPr>
            <p:cNvPicPr>
              <a:picLocks noChangeAspect="1"/>
            </p:cNvPicPr>
            <p:nvPr/>
          </p:nvPicPr>
          <p:blipFill>
            <a:blip r:embed="rId4"/>
            <a:stretch>
              <a:fillRect/>
            </a:stretch>
          </p:blipFill>
          <p:spPr>
            <a:xfrm>
              <a:off x="471182" y="1287640"/>
              <a:ext cx="372494" cy="408709"/>
            </a:xfrm>
            <a:prstGeom prst="rect">
              <a:avLst/>
            </a:prstGeom>
          </p:spPr>
        </p:pic>
      </p:grpSp>
      <p:grpSp>
        <p:nvGrpSpPr>
          <p:cNvPr id="31" name="Group 30">
            <a:extLst>
              <a:ext uri="{FF2B5EF4-FFF2-40B4-BE49-F238E27FC236}">
                <a16:creationId xmlns:a16="http://schemas.microsoft.com/office/drawing/2014/main" id="{81908C7F-17C2-1FC3-5F30-6E9C44335FD5}"/>
              </a:ext>
            </a:extLst>
          </p:cNvPr>
          <p:cNvGrpSpPr/>
          <p:nvPr/>
        </p:nvGrpSpPr>
        <p:grpSpPr>
          <a:xfrm>
            <a:off x="471182" y="2117738"/>
            <a:ext cx="1286635" cy="465618"/>
            <a:chOff x="471182" y="2086305"/>
            <a:chExt cx="1286635" cy="465618"/>
          </a:xfrm>
        </p:grpSpPr>
        <p:pic>
          <p:nvPicPr>
            <p:cNvPr id="28" name="Picture 27" descr="A person and person with sunglasses&#10;&#10;Description automatically generated">
              <a:extLst>
                <a:ext uri="{FF2B5EF4-FFF2-40B4-BE49-F238E27FC236}">
                  <a16:creationId xmlns:a16="http://schemas.microsoft.com/office/drawing/2014/main" id="{64211404-293B-5504-D4DD-B6501972868F}"/>
                </a:ext>
              </a:extLst>
            </p:cNvPr>
            <p:cNvPicPr>
              <a:picLocks noChangeAspect="1"/>
            </p:cNvPicPr>
            <p:nvPr/>
          </p:nvPicPr>
          <p:blipFill>
            <a:blip r:embed="rId7">
              <a:alphaModFix amt="40000"/>
            </a:blip>
            <a:stretch>
              <a:fillRect/>
            </a:stretch>
          </p:blipFill>
          <p:spPr>
            <a:xfrm>
              <a:off x="692070" y="2086305"/>
              <a:ext cx="1065747" cy="465618"/>
            </a:xfrm>
            <a:prstGeom prst="rect">
              <a:avLst/>
            </a:prstGeom>
          </p:spPr>
        </p:pic>
        <p:pic>
          <p:nvPicPr>
            <p:cNvPr id="29" name="Picture 28" descr="A person with short hair&#10;&#10;Description automatically generated">
              <a:extLst>
                <a:ext uri="{FF2B5EF4-FFF2-40B4-BE49-F238E27FC236}">
                  <a16:creationId xmlns:a16="http://schemas.microsoft.com/office/drawing/2014/main" id="{9E380D10-CD4C-0CED-C504-BFEC4D043928}"/>
                </a:ext>
              </a:extLst>
            </p:cNvPr>
            <p:cNvPicPr>
              <a:picLocks noChangeAspect="1"/>
            </p:cNvPicPr>
            <p:nvPr/>
          </p:nvPicPr>
          <p:blipFill>
            <a:blip r:embed="rId4"/>
            <a:stretch>
              <a:fillRect/>
            </a:stretch>
          </p:blipFill>
          <p:spPr>
            <a:xfrm>
              <a:off x="471182" y="2136726"/>
              <a:ext cx="372494" cy="408709"/>
            </a:xfrm>
            <a:prstGeom prst="rect">
              <a:avLst/>
            </a:prstGeom>
          </p:spPr>
        </p:pic>
      </p:grpSp>
      <p:sp>
        <p:nvSpPr>
          <p:cNvPr id="34" name="TextBox 33">
            <a:extLst>
              <a:ext uri="{FF2B5EF4-FFF2-40B4-BE49-F238E27FC236}">
                <a16:creationId xmlns:a16="http://schemas.microsoft.com/office/drawing/2014/main" id="{444EB8E2-D8F7-41E2-AF07-0CEF6154F0B3}"/>
              </a:ext>
            </a:extLst>
          </p:cNvPr>
          <p:cNvSpPr txBox="1"/>
          <p:nvPr/>
        </p:nvSpPr>
        <p:spPr>
          <a:xfrm>
            <a:off x="4007795" y="4774168"/>
            <a:ext cx="1374808" cy="369332"/>
          </a:xfrm>
          <a:prstGeom prst="rect">
            <a:avLst/>
          </a:prstGeom>
          <a:solidFill>
            <a:schemeClr val="bg1"/>
          </a:solidFill>
        </p:spPr>
        <p:txBody>
          <a:bodyPr wrap="square" rtlCol="0">
            <a:spAutoFit/>
          </a:bodyPr>
          <a:lstStyle/>
          <a:p>
            <a:endParaRPr lang="en-AU"/>
          </a:p>
        </p:txBody>
      </p:sp>
      <p:pic>
        <p:nvPicPr>
          <p:cNvPr id="3" name="Picture 2" descr="A clipboard with a shield and a cross&#10;&#10;Description automatically generated">
            <a:extLst>
              <a:ext uri="{FF2B5EF4-FFF2-40B4-BE49-F238E27FC236}">
                <a16:creationId xmlns:a16="http://schemas.microsoft.com/office/drawing/2014/main" id="{F2F2C67D-6635-D5DF-34FD-0D1E729C1EDF}"/>
              </a:ext>
            </a:extLst>
          </p:cNvPr>
          <p:cNvPicPr>
            <a:picLocks noChangeAspect="1"/>
          </p:cNvPicPr>
          <p:nvPr/>
        </p:nvPicPr>
        <p:blipFill>
          <a:blip r:embed="rId8"/>
          <a:stretch>
            <a:fillRect/>
          </a:stretch>
        </p:blipFill>
        <p:spPr>
          <a:xfrm>
            <a:off x="232689" y="185741"/>
            <a:ext cx="717093" cy="717093"/>
          </a:xfrm>
          <a:prstGeom prst="rect">
            <a:avLst/>
          </a:prstGeom>
        </p:spPr>
      </p:pic>
    </p:spTree>
    <p:extLst>
      <p:ext uri="{BB962C8B-B14F-4D97-AF65-F5344CB8AC3E}">
        <p14:creationId xmlns:p14="http://schemas.microsoft.com/office/powerpoint/2010/main" val="2758030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2A0650-6DB4-C5F9-DEE7-C5C92B86FB59}"/>
              </a:ext>
            </a:extLst>
          </p:cNvPr>
          <p:cNvSpPr>
            <a:spLocks noGrp="1"/>
          </p:cNvSpPr>
          <p:nvPr>
            <p:ph type="title"/>
          </p:nvPr>
        </p:nvSpPr>
        <p:spPr>
          <a:xfrm>
            <a:off x="323850" y="225741"/>
            <a:ext cx="8280400" cy="647700"/>
          </a:xfrm>
        </p:spPr>
        <p:txBody>
          <a:bodyPr/>
          <a:lstStyle/>
          <a:p>
            <a:pPr algn="ctr">
              <a:lnSpc>
                <a:spcPct val="100000"/>
              </a:lnSpc>
            </a:pPr>
            <a:r>
              <a:rPr lang="en-AU" sz="1700" b="0" dirty="0">
                <a:solidFill>
                  <a:srgbClr val="004C97"/>
                </a:solidFill>
                <a:latin typeface="VIC Medium" pitchFamily="2" charset="77"/>
              </a:rPr>
              <a:t>Respondents classified as having long COVID were more likely</a:t>
            </a:r>
            <a:br>
              <a:rPr lang="en-AU" sz="1700" b="0" dirty="0">
                <a:solidFill>
                  <a:srgbClr val="004C97"/>
                </a:solidFill>
                <a:latin typeface="VIC Medium" pitchFamily="2" charset="77"/>
              </a:rPr>
            </a:br>
            <a:r>
              <a:rPr lang="en-AU" sz="1700" b="0" dirty="0">
                <a:solidFill>
                  <a:srgbClr val="004C97"/>
                </a:solidFill>
                <a:latin typeface="VIC Medium" pitchFamily="2" charset="77"/>
              </a:rPr>
              <a:t>to report more anxiety, and depression at the time of the survey</a:t>
            </a:r>
          </a:p>
        </p:txBody>
      </p:sp>
      <p:sp>
        <p:nvSpPr>
          <p:cNvPr id="3" name="Slide Number Placeholder 2">
            <a:extLst>
              <a:ext uri="{FF2B5EF4-FFF2-40B4-BE49-F238E27FC236}">
                <a16:creationId xmlns:a16="http://schemas.microsoft.com/office/drawing/2014/main" id="{0FA254AB-7EDF-4545-BD15-C23E8A8EB805}"/>
              </a:ext>
            </a:extLst>
          </p:cNvPr>
          <p:cNvSpPr>
            <a:spLocks noGrp="1"/>
          </p:cNvSpPr>
          <p:nvPr>
            <p:ph type="sldNum" sz="quarter" idx="4294967295"/>
          </p:nvPr>
        </p:nvSpPr>
        <p:spPr>
          <a:xfrm>
            <a:off x="8784890" y="4860925"/>
            <a:ext cx="359110" cy="280988"/>
          </a:xfrm>
          <a:prstGeom prst="rect">
            <a:avLst/>
          </a:prstGeom>
        </p:spPr>
        <p:txBody>
          <a:bodyPr lIns="0" tIns="0" rIns="36000" bIns="0" anchor="ctr" anchorCtr="0"/>
          <a:lstStyle/>
          <a:p>
            <a:pPr marL="0" marR="0" lvl="0" indent="0" algn="ctr" defTabSz="457200" rtl="0" eaLnBrk="0" fontAlgn="base" latinLnBrk="0" hangingPunct="0">
              <a:lnSpc>
                <a:spcPct val="100000"/>
              </a:lnSpc>
              <a:spcBef>
                <a:spcPct val="0"/>
              </a:spcBef>
              <a:spcAft>
                <a:spcPct val="0"/>
              </a:spcAft>
              <a:buClrTx/>
              <a:buSzTx/>
              <a:buFontTx/>
              <a:buNone/>
              <a:tabLst/>
              <a:defRPr/>
            </a:pPr>
            <a:fld id="{3689E5EE-9843-45A7-B324-3EFD7322EDFC}" type="slidenum">
              <a:rPr kumimoji="0" lang="en-AU" altLang="en-US" sz="1000" u="none" strike="noStrike" kern="1200" cap="none" spc="0" normalizeH="0" baseline="0" noProof="0" smtClean="0">
                <a:ln>
                  <a:noFill/>
                </a:ln>
                <a:solidFill>
                  <a:schemeClr val="bg1"/>
                </a:solidFill>
                <a:effectLst/>
                <a:uLnTx/>
                <a:uFillTx/>
                <a:latin typeface="VIC Medium" pitchFamily="2" charset="77"/>
              </a:rPr>
              <a:pPr marL="0" marR="0" lvl="0" indent="0" algn="ctr" defTabSz="457200" rtl="0" eaLnBrk="0" fontAlgn="base" latinLnBrk="0" hangingPunct="0">
                <a:lnSpc>
                  <a:spcPct val="100000"/>
                </a:lnSpc>
                <a:spcBef>
                  <a:spcPct val="0"/>
                </a:spcBef>
                <a:spcAft>
                  <a:spcPct val="0"/>
                </a:spcAft>
                <a:buClrTx/>
                <a:buSzTx/>
                <a:buFontTx/>
                <a:buNone/>
                <a:tabLst/>
                <a:defRPr/>
              </a:pPr>
              <a:t>13</a:t>
            </a:fld>
            <a:endParaRPr kumimoji="0" lang="en-AU" altLang="en-US" sz="1000" u="none" strike="noStrike" kern="1200" cap="none" spc="0" normalizeH="0" baseline="0" noProof="0" dirty="0">
              <a:ln>
                <a:noFill/>
              </a:ln>
              <a:solidFill>
                <a:schemeClr val="bg1"/>
              </a:solidFill>
              <a:effectLst/>
              <a:uLnTx/>
              <a:uFillTx/>
              <a:latin typeface="VIC Medium" pitchFamily="2" charset="77"/>
            </a:endParaRPr>
          </a:p>
        </p:txBody>
      </p:sp>
      <p:sp>
        <p:nvSpPr>
          <p:cNvPr id="11" name="Rectangle 10">
            <a:extLst>
              <a:ext uri="{FF2B5EF4-FFF2-40B4-BE49-F238E27FC236}">
                <a16:creationId xmlns:a16="http://schemas.microsoft.com/office/drawing/2014/main" id="{7C1511E4-C68E-641B-9DAD-DB024D841490}"/>
              </a:ext>
            </a:extLst>
          </p:cNvPr>
          <p:cNvSpPr/>
          <p:nvPr/>
        </p:nvSpPr>
        <p:spPr>
          <a:xfrm>
            <a:off x="3444430" y="2733867"/>
            <a:ext cx="1181100" cy="84838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VIC Light"/>
              <a:ea typeface="+mn-ea"/>
              <a:cs typeface="+mn-cs"/>
            </a:endParaRPr>
          </a:p>
        </p:txBody>
      </p:sp>
      <p:sp>
        <p:nvSpPr>
          <p:cNvPr id="2" name="TextBox 1">
            <a:extLst>
              <a:ext uri="{FF2B5EF4-FFF2-40B4-BE49-F238E27FC236}">
                <a16:creationId xmlns:a16="http://schemas.microsoft.com/office/drawing/2014/main" id="{3FCBB67A-D9FE-5500-61E4-343540A3EF86}"/>
              </a:ext>
            </a:extLst>
          </p:cNvPr>
          <p:cNvSpPr txBox="1"/>
          <p:nvPr/>
        </p:nvSpPr>
        <p:spPr>
          <a:xfrm>
            <a:off x="323849" y="4554884"/>
            <a:ext cx="8208963" cy="421754"/>
          </a:xfrm>
          <a:prstGeom prst="rect">
            <a:avLst/>
          </a:prstGeom>
          <a:solidFill>
            <a:schemeClr val="bg1"/>
          </a:solidFill>
        </p:spPr>
        <p:txBody>
          <a:bodyPr wrap="square" lIns="0" tIns="0" rIns="0" bIns="0" rtlCol="0">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AU" sz="700" u="none" strike="noStrike" kern="1200" cap="none" spc="0" normalizeH="0" baseline="0" noProof="0" dirty="0">
                <a:ln>
                  <a:noFill/>
                </a:ln>
                <a:solidFill>
                  <a:srgbClr val="201547"/>
                </a:solidFill>
                <a:effectLst/>
                <a:uLnTx/>
                <a:uFillTx/>
                <a:latin typeface="VIC Light" pitchFamily="2" charset="77"/>
              </a:rPr>
              <a:t>GAD-7: Generalized anxiety disorder 7-item. Screening tool for generalised anxiety disorder, PHQ-9: Patient health questionnaire 9-item depression subscale. Scale for assessing depression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AU" sz="700" u="none" strike="noStrike" kern="1200" cap="none" spc="0" normalizeH="0" baseline="0" noProof="0" dirty="0">
                <a:ln>
                  <a:noFill/>
                </a:ln>
                <a:solidFill>
                  <a:srgbClr val="201547"/>
                </a:solidFill>
                <a:effectLst/>
                <a:uLnTx/>
                <a:uFillTx/>
                <a:latin typeface="VIC Light" pitchFamily="2" charset="77"/>
              </a:rPr>
              <a:t>Q36 The following questions are about how you have been feeling recently. Over the last 2 weeks, how often, if at all, have you been bothered by any of the following problems? (GAD-7 and PHQ-9 standard statements) GAD7 Anxiety scale Base: 12,609, Depression PH9 base: 12,557 1. </a:t>
            </a:r>
            <a:r>
              <a:rPr kumimoji="0" lang="en-AU" sz="700" u="none" strike="noStrike" kern="1200" cap="none" spc="0" normalizeH="0" baseline="0" noProof="0" dirty="0">
                <a:ln>
                  <a:noFill/>
                </a:ln>
                <a:solidFill>
                  <a:srgbClr val="201547"/>
                </a:solidFill>
                <a:effectLst/>
                <a:uLnTx/>
                <a:uFillTx/>
                <a:latin typeface="VIC Light" pitchFamily="2" charset="77"/>
                <a:ea typeface="ＭＳ Ｐゴシック" charset="0"/>
              </a:rPr>
              <a:t>Mental Health and COVID-19: Early evidence of the pandemic’s impact: Scientific brief, 2 March 2022, https://</a:t>
            </a:r>
            <a:r>
              <a:rPr kumimoji="0" lang="en-AU" sz="700" u="none" strike="noStrike" kern="1200" cap="none" spc="0" normalizeH="0" baseline="0" noProof="0" dirty="0" err="1">
                <a:ln>
                  <a:noFill/>
                </a:ln>
                <a:solidFill>
                  <a:srgbClr val="201547"/>
                </a:solidFill>
                <a:effectLst/>
                <a:uLnTx/>
                <a:uFillTx/>
                <a:latin typeface="VIC Light" pitchFamily="2" charset="77"/>
                <a:ea typeface="ＭＳ Ｐゴシック" charset="0"/>
              </a:rPr>
              <a:t>www.who.int</a:t>
            </a:r>
            <a:r>
              <a:rPr kumimoji="0" lang="en-AU" sz="700" u="none" strike="noStrike" kern="1200" cap="none" spc="0" normalizeH="0" baseline="0" noProof="0" dirty="0">
                <a:ln>
                  <a:noFill/>
                </a:ln>
                <a:solidFill>
                  <a:srgbClr val="201547"/>
                </a:solidFill>
                <a:effectLst/>
                <a:uLnTx/>
                <a:uFillTx/>
                <a:latin typeface="VIC Light" pitchFamily="2" charset="77"/>
                <a:ea typeface="ＭＳ Ｐゴシック" charset="0"/>
              </a:rPr>
              <a:t>/publications/</a:t>
            </a:r>
            <a:r>
              <a:rPr kumimoji="0" lang="en-AU" sz="700" u="none" strike="noStrike" kern="1200" cap="none" spc="0" normalizeH="0" baseline="0" noProof="0" dirty="0" err="1">
                <a:ln>
                  <a:noFill/>
                </a:ln>
                <a:solidFill>
                  <a:srgbClr val="201547"/>
                </a:solidFill>
                <a:effectLst/>
                <a:uLnTx/>
                <a:uFillTx/>
                <a:latin typeface="VIC Light" pitchFamily="2" charset="77"/>
                <a:ea typeface="ＭＳ Ｐゴシック" charset="0"/>
              </a:rPr>
              <a:t>i</a:t>
            </a:r>
            <a:r>
              <a:rPr kumimoji="0" lang="en-AU" sz="700" u="none" strike="noStrike" kern="1200" cap="none" spc="0" normalizeH="0" baseline="0" noProof="0" dirty="0">
                <a:ln>
                  <a:noFill/>
                </a:ln>
                <a:solidFill>
                  <a:srgbClr val="201547"/>
                </a:solidFill>
                <a:effectLst/>
                <a:uLnTx/>
                <a:uFillTx/>
                <a:latin typeface="VIC Light" pitchFamily="2" charset="77"/>
                <a:ea typeface="ＭＳ Ｐゴシック" charset="0"/>
              </a:rPr>
              <a:t>/item/WHO-2019-nCoV-Sci_Brief-Mental_health-2022.1</a:t>
            </a:r>
            <a:endParaRPr kumimoji="0" lang="en-AU" sz="700" u="none" strike="noStrike" kern="1200" cap="none" spc="0" normalizeH="0" baseline="0" noProof="0" dirty="0">
              <a:ln>
                <a:noFill/>
              </a:ln>
              <a:solidFill>
                <a:srgbClr val="201547"/>
              </a:solidFill>
              <a:effectLst/>
              <a:uLnTx/>
              <a:uFillTx/>
              <a:latin typeface="VIC Light" pitchFamily="2" charset="77"/>
            </a:endParaRPr>
          </a:p>
        </p:txBody>
      </p:sp>
      <p:pic>
        <p:nvPicPr>
          <p:cNvPr id="19" name="Picture 18" descr="A black background with blue text&#10;&#10;Description automatically generated">
            <a:extLst>
              <a:ext uri="{FF2B5EF4-FFF2-40B4-BE49-F238E27FC236}">
                <a16:creationId xmlns:a16="http://schemas.microsoft.com/office/drawing/2014/main" id="{F82030AE-E2C9-42CC-5922-54E2D38183E8}"/>
              </a:ext>
            </a:extLst>
          </p:cNvPr>
          <p:cNvPicPr>
            <a:picLocks noChangeAspect="1"/>
          </p:cNvPicPr>
          <p:nvPr/>
        </p:nvPicPr>
        <p:blipFill>
          <a:blip r:embed="rId3"/>
          <a:stretch>
            <a:fillRect/>
          </a:stretch>
        </p:blipFill>
        <p:spPr>
          <a:xfrm>
            <a:off x="7826375" y="971550"/>
            <a:ext cx="706438" cy="421754"/>
          </a:xfrm>
          <a:prstGeom prst="rect">
            <a:avLst/>
          </a:prstGeom>
        </p:spPr>
      </p:pic>
      <p:pic>
        <p:nvPicPr>
          <p:cNvPr id="23" name="Picture 22" descr="A graph of a survey&#10;&#10;Description automatically generated with medium confidence">
            <a:extLst>
              <a:ext uri="{FF2B5EF4-FFF2-40B4-BE49-F238E27FC236}">
                <a16:creationId xmlns:a16="http://schemas.microsoft.com/office/drawing/2014/main" id="{01E9C207-EFE5-C484-4E8A-0F3583A29D38}"/>
              </a:ext>
            </a:extLst>
          </p:cNvPr>
          <p:cNvPicPr>
            <a:picLocks noChangeAspect="1"/>
          </p:cNvPicPr>
          <p:nvPr/>
        </p:nvPicPr>
        <p:blipFill>
          <a:blip r:embed="rId4"/>
          <a:stretch>
            <a:fillRect/>
          </a:stretch>
        </p:blipFill>
        <p:spPr>
          <a:xfrm>
            <a:off x="225270" y="963237"/>
            <a:ext cx="3416300" cy="3200400"/>
          </a:xfrm>
          <a:prstGeom prst="rect">
            <a:avLst/>
          </a:prstGeom>
        </p:spPr>
      </p:pic>
      <p:pic>
        <p:nvPicPr>
          <p:cNvPr id="25" name="Picture 24" descr="A graph of depression&#10;&#10;Description automatically generated">
            <a:extLst>
              <a:ext uri="{FF2B5EF4-FFF2-40B4-BE49-F238E27FC236}">
                <a16:creationId xmlns:a16="http://schemas.microsoft.com/office/drawing/2014/main" id="{9960D93B-97AC-96FB-0105-B61840F2CD27}"/>
              </a:ext>
            </a:extLst>
          </p:cNvPr>
          <p:cNvPicPr>
            <a:picLocks noChangeAspect="1"/>
          </p:cNvPicPr>
          <p:nvPr/>
        </p:nvPicPr>
        <p:blipFill>
          <a:blip r:embed="rId5"/>
          <a:stretch>
            <a:fillRect/>
          </a:stretch>
        </p:blipFill>
        <p:spPr>
          <a:xfrm>
            <a:off x="4572000" y="1022350"/>
            <a:ext cx="3429000" cy="3149600"/>
          </a:xfrm>
          <a:prstGeom prst="rect">
            <a:avLst/>
          </a:prstGeom>
        </p:spPr>
      </p:pic>
      <p:pic>
        <p:nvPicPr>
          <p:cNvPr id="4" name="Picture 3" descr="A profile of two people with a cloud and rain&#10;&#10;Description automatically generated">
            <a:extLst>
              <a:ext uri="{FF2B5EF4-FFF2-40B4-BE49-F238E27FC236}">
                <a16:creationId xmlns:a16="http://schemas.microsoft.com/office/drawing/2014/main" id="{8F4F83CB-DB06-599E-A28E-5D142D6E35A4}"/>
              </a:ext>
            </a:extLst>
          </p:cNvPr>
          <p:cNvPicPr>
            <a:picLocks noChangeAspect="1"/>
          </p:cNvPicPr>
          <p:nvPr/>
        </p:nvPicPr>
        <p:blipFill>
          <a:blip r:embed="rId6"/>
          <a:stretch>
            <a:fillRect/>
          </a:stretch>
        </p:blipFill>
        <p:spPr>
          <a:xfrm>
            <a:off x="267386" y="187467"/>
            <a:ext cx="647700" cy="647700"/>
          </a:xfrm>
          <a:prstGeom prst="rect">
            <a:avLst/>
          </a:prstGeom>
        </p:spPr>
      </p:pic>
    </p:spTree>
    <p:extLst>
      <p:ext uri="{BB962C8B-B14F-4D97-AF65-F5344CB8AC3E}">
        <p14:creationId xmlns:p14="http://schemas.microsoft.com/office/powerpoint/2010/main" val="2242121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AF140D-8227-F0E2-991A-C8C4A73A2065}"/>
              </a:ext>
            </a:extLst>
          </p:cNvPr>
          <p:cNvSpPr>
            <a:spLocks noGrp="1"/>
          </p:cNvSpPr>
          <p:nvPr>
            <p:ph type="title"/>
          </p:nvPr>
        </p:nvSpPr>
        <p:spPr>
          <a:xfrm>
            <a:off x="323850" y="686808"/>
            <a:ext cx="8171221" cy="372690"/>
          </a:xfrm>
        </p:spPr>
        <p:txBody>
          <a:bodyPr anchor="b" anchorCtr="0"/>
          <a:lstStyle/>
          <a:p>
            <a:r>
              <a:rPr lang="en-AU" dirty="0">
                <a:latin typeface="VIC SemiBold Italic" pitchFamily="2" charset="77"/>
              </a:rPr>
              <a:t>In summary</a:t>
            </a:r>
          </a:p>
        </p:txBody>
      </p:sp>
      <p:pic>
        <p:nvPicPr>
          <p:cNvPr id="8" name="Content Placeholder 5">
            <a:extLst>
              <a:ext uri="{FF2B5EF4-FFF2-40B4-BE49-F238E27FC236}">
                <a16:creationId xmlns:a16="http://schemas.microsoft.com/office/drawing/2014/main" id="{46BEA6B0-CE94-1514-2B0B-CE3E0E851DB7}"/>
              </a:ext>
            </a:extLst>
          </p:cNvPr>
          <p:cNvPicPr>
            <a:picLocks noGrp="1" noChangeAspect="1"/>
          </p:cNvPicPr>
          <p:nvPr>
            <p:ph idx="1"/>
          </p:nvPr>
        </p:nvPicPr>
        <p:blipFill>
          <a:blip r:embed="rId3"/>
          <a:stretch>
            <a:fillRect/>
          </a:stretch>
        </p:blipFill>
        <p:spPr>
          <a:xfrm>
            <a:off x="453881" y="2604478"/>
            <a:ext cx="8151058" cy="506012"/>
          </a:xfrm>
          <a:prstGeom prst="rect">
            <a:avLst/>
          </a:prstGeom>
        </p:spPr>
      </p:pic>
      <p:sp>
        <p:nvSpPr>
          <p:cNvPr id="9" name="TextBox 8">
            <a:extLst>
              <a:ext uri="{FF2B5EF4-FFF2-40B4-BE49-F238E27FC236}">
                <a16:creationId xmlns:a16="http://schemas.microsoft.com/office/drawing/2014/main" id="{80A8CEDF-8934-77EC-8C56-B87F66D6C91E}"/>
              </a:ext>
            </a:extLst>
          </p:cNvPr>
          <p:cNvSpPr txBox="1"/>
          <p:nvPr/>
        </p:nvSpPr>
        <p:spPr>
          <a:xfrm>
            <a:off x="323850" y="1203325"/>
            <a:ext cx="1980000" cy="2573127"/>
          </a:xfrm>
          <a:prstGeom prst="rect">
            <a:avLst/>
          </a:prstGeom>
          <a:solidFill>
            <a:srgbClr val="0072CE">
              <a:alpha val="24966"/>
            </a:srgbClr>
          </a:solidFill>
        </p:spPr>
        <p:txBody>
          <a:bodyPr wrap="square" lIns="90000" tIns="90000" rIns="90000" bIns="90000" rtlCol="0" anchor="ctr" anchorCtr="0">
            <a:noAutofit/>
          </a:bodyPr>
          <a:lstStyle/>
          <a:p>
            <a:pPr marR="0" lvl="0" algn="ctr" defTabSz="457189" rtl="0" eaLnBrk="1" fontAlgn="auto" latinLnBrk="0" hangingPunct="1">
              <a:lnSpc>
                <a:spcPct val="100000"/>
              </a:lnSpc>
              <a:spcBef>
                <a:spcPts val="0"/>
              </a:spcBef>
              <a:spcAft>
                <a:spcPts val="0"/>
              </a:spcAft>
              <a:buClrTx/>
              <a:buSzTx/>
              <a:tabLst/>
              <a:defRPr/>
            </a:pPr>
            <a:r>
              <a:rPr lang="en-AU" sz="1450" b="1" kern="1200" dirty="0">
                <a:solidFill>
                  <a:srgbClr val="201545"/>
                </a:solidFill>
                <a:latin typeface="VIC SemiBold" pitchFamily="2" charset="77"/>
                <a:ea typeface="+mn-ea"/>
              </a:rPr>
              <a:t>14.2% </a:t>
            </a:r>
            <a:r>
              <a:rPr lang="en-AU" sz="1450" kern="1200" dirty="0">
                <a:solidFill>
                  <a:srgbClr val="201545"/>
                </a:solidFill>
                <a:latin typeface="VIC" pitchFamily="2" charset="77"/>
                <a:ea typeface="+mn-ea"/>
              </a:rPr>
              <a:t>of </a:t>
            </a:r>
            <a:br>
              <a:rPr lang="en-AU" sz="1450" kern="1200" dirty="0">
                <a:solidFill>
                  <a:srgbClr val="201545"/>
                </a:solidFill>
                <a:latin typeface="VIC" pitchFamily="2" charset="77"/>
                <a:ea typeface="+mn-ea"/>
              </a:rPr>
            </a:br>
            <a:r>
              <a:rPr lang="en-AU" sz="1450" kern="1200" dirty="0">
                <a:solidFill>
                  <a:srgbClr val="201545"/>
                </a:solidFill>
                <a:latin typeface="VIC" pitchFamily="2" charset="77"/>
                <a:ea typeface="+mn-ea"/>
              </a:rPr>
              <a:t>COVID positive respondents with infections from </a:t>
            </a:r>
            <a:br>
              <a:rPr lang="en-AU" sz="1450" kern="1200" dirty="0">
                <a:solidFill>
                  <a:srgbClr val="201545"/>
                </a:solidFill>
                <a:latin typeface="VIC" pitchFamily="2" charset="77"/>
                <a:ea typeface="+mn-ea"/>
              </a:rPr>
            </a:br>
            <a:r>
              <a:rPr lang="en-AU" sz="1450" kern="1200" dirty="0">
                <a:solidFill>
                  <a:srgbClr val="201545"/>
                </a:solidFill>
                <a:latin typeface="VIC" pitchFamily="2" charset="77"/>
                <a:ea typeface="+mn-ea"/>
              </a:rPr>
              <a:t>January 2020– October 2022 were classified as having long COVID.</a:t>
            </a:r>
          </a:p>
        </p:txBody>
      </p:sp>
      <p:sp>
        <p:nvSpPr>
          <p:cNvPr id="10" name="TextBox 9">
            <a:extLst>
              <a:ext uri="{FF2B5EF4-FFF2-40B4-BE49-F238E27FC236}">
                <a16:creationId xmlns:a16="http://schemas.microsoft.com/office/drawing/2014/main" id="{3139FC8A-4D6E-E7F0-74DA-8DE062BA188B}"/>
              </a:ext>
            </a:extLst>
          </p:cNvPr>
          <p:cNvSpPr txBox="1"/>
          <p:nvPr/>
        </p:nvSpPr>
        <p:spPr>
          <a:xfrm>
            <a:off x="2400171" y="1205497"/>
            <a:ext cx="1980000" cy="2573127"/>
          </a:xfrm>
          <a:prstGeom prst="rect">
            <a:avLst/>
          </a:prstGeom>
          <a:solidFill>
            <a:srgbClr val="71C5E8">
              <a:alpha val="30000"/>
            </a:srgbClr>
          </a:solidFill>
        </p:spPr>
        <p:txBody>
          <a:bodyPr wrap="square" lIns="90000" tIns="90000" rIns="90000" bIns="90000" rtlCol="0" anchor="ctr" anchorCtr="0">
            <a:noAutofit/>
          </a:bodyPr>
          <a:lstStyle/>
          <a:p>
            <a:pPr marR="0" lvl="0" algn="ctr" defTabSz="457189" rtl="0" eaLnBrk="1" fontAlgn="auto" latinLnBrk="0" hangingPunct="1">
              <a:lnSpc>
                <a:spcPct val="100000"/>
              </a:lnSpc>
              <a:spcBef>
                <a:spcPts val="0"/>
              </a:spcBef>
              <a:spcAft>
                <a:spcPts val="0"/>
              </a:spcAft>
              <a:buClrTx/>
              <a:buSzTx/>
              <a:tabLst/>
              <a:defRPr/>
            </a:pPr>
            <a:r>
              <a:rPr lang="en-AU" sz="1450" kern="1200" dirty="0">
                <a:solidFill>
                  <a:srgbClr val="201545"/>
                </a:solidFill>
                <a:latin typeface="VIC" pitchFamily="2" charset="77"/>
                <a:ea typeface="+mn-ea"/>
              </a:rPr>
              <a:t>Respondents who had COVID later in the pandemic generally reported better outcomes. However, many more Victorians were infected later in the pandemic.</a:t>
            </a:r>
          </a:p>
        </p:txBody>
      </p:sp>
      <p:sp>
        <p:nvSpPr>
          <p:cNvPr id="11" name="TextBox 10">
            <a:extLst>
              <a:ext uri="{FF2B5EF4-FFF2-40B4-BE49-F238E27FC236}">
                <a16:creationId xmlns:a16="http://schemas.microsoft.com/office/drawing/2014/main" id="{E0F16DB8-F93B-0643-240D-FD58C6B3DBBE}"/>
              </a:ext>
            </a:extLst>
          </p:cNvPr>
          <p:cNvSpPr txBox="1"/>
          <p:nvPr/>
        </p:nvSpPr>
        <p:spPr>
          <a:xfrm>
            <a:off x="4476492" y="1205497"/>
            <a:ext cx="1980000" cy="2573127"/>
          </a:xfrm>
          <a:prstGeom prst="rect">
            <a:avLst/>
          </a:prstGeom>
          <a:solidFill>
            <a:srgbClr val="0072CE">
              <a:alpha val="24966"/>
            </a:srgbClr>
          </a:solidFill>
        </p:spPr>
        <p:txBody>
          <a:bodyPr wrap="square" lIns="90000" tIns="90000" rIns="90000" bIns="90000" rtlCol="0" anchor="ctr" anchorCtr="0">
            <a:noAutofit/>
          </a:bodyPr>
          <a:lstStyle/>
          <a:p>
            <a:pPr marR="0" lvl="0" algn="ctr" defTabSz="457189" rtl="0" eaLnBrk="1" fontAlgn="auto" latinLnBrk="0" hangingPunct="1">
              <a:lnSpc>
                <a:spcPct val="100000"/>
              </a:lnSpc>
              <a:spcBef>
                <a:spcPts val="0"/>
              </a:spcBef>
              <a:spcAft>
                <a:spcPts val="0"/>
              </a:spcAft>
              <a:buClrTx/>
              <a:buSzTx/>
              <a:tabLst/>
              <a:defRPr/>
            </a:pPr>
            <a:r>
              <a:rPr lang="en-AU" sz="1450" dirty="0">
                <a:solidFill>
                  <a:srgbClr val="201545"/>
                </a:solidFill>
                <a:latin typeface="VIC" pitchFamily="2" charset="77"/>
                <a:ea typeface="+mn-ea"/>
              </a:rPr>
              <a:t>General Practitioners/ family doctors experienced the greatest burden for treating persistent COVID symptoms. </a:t>
            </a:r>
          </a:p>
        </p:txBody>
      </p:sp>
      <p:sp>
        <p:nvSpPr>
          <p:cNvPr id="12" name="TextBox 11">
            <a:extLst>
              <a:ext uri="{FF2B5EF4-FFF2-40B4-BE49-F238E27FC236}">
                <a16:creationId xmlns:a16="http://schemas.microsoft.com/office/drawing/2014/main" id="{BE5D2A67-ED5A-E7FD-B56C-39951B514E46}"/>
              </a:ext>
            </a:extLst>
          </p:cNvPr>
          <p:cNvSpPr txBox="1"/>
          <p:nvPr/>
        </p:nvSpPr>
        <p:spPr>
          <a:xfrm>
            <a:off x="6552813" y="1203325"/>
            <a:ext cx="1980000" cy="2573127"/>
          </a:xfrm>
          <a:prstGeom prst="rect">
            <a:avLst/>
          </a:prstGeom>
          <a:solidFill>
            <a:srgbClr val="71C5E8">
              <a:alpha val="30000"/>
            </a:srgbClr>
          </a:solidFill>
        </p:spPr>
        <p:txBody>
          <a:bodyPr wrap="square" lIns="90000" tIns="90000" rIns="90000" bIns="90000" rtlCol="0" anchor="ctr" anchorCtr="0">
            <a:noAutofit/>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lang="en-AU" sz="1400" dirty="0">
                <a:solidFill>
                  <a:srgbClr val="201545"/>
                </a:solidFill>
                <a:latin typeface="VIC" pitchFamily="2" charset="77"/>
                <a:ea typeface="+mn-ea"/>
              </a:rPr>
              <a:t>A group of long COVID respondents appeared to be experiencing greater impact on their quality of life. Anxiety or depression was also more common among those with long COVID. </a:t>
            </a:r>
          </a:p>
        </p:txBody>
      </p:sp>
      <p:sp>
        <p:nvSpPr>
          <p:cNvPr id="13" name="Content Placeholder 2">
            <a:extLst>
              <a:ext uri="{FF2B5EF4-FFF2-40B4-BE49-F238E27FC236}">
                <a16:creationId xmlns:a16="http://schemas.microsoft.com/office/drawing/2014/main" id="{2E8ECCE6-3B17-902F-7DC4-CF072F9A167F}"/>
              </a:ext>
            </a:extLst>
          </p:cNvPr>
          <p:cNvSpPr txBox="1">
            <a:spLocks/>
          </p:cNvSpPr>
          <p:nvPr/>
        </p:nvSpPr>
        <p:spPr bwMode="auto">
          <a:xfrm>
            <a:off x="323849" y="3847485"/>
            <a:ext cx="8208963" cy="924511"/>
          </a:xfrm>
          <a:prstGeom prst="rect">
            <a:avLst/>
          </a:prstGeom>
          <a:gradFill>
            <a:gsLst>
              <a:gs pos="0">
                <a:srgbClr val="0072CE"/>
              </a:gs>
              <a:gs pos="92000">
                <a:srgbClr val="201547"/>
              </a:gs>
            </a:gsLst>
            <a:lin ang="0" scaled="0"/>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152000" tIns="90000" rIns="90000" bIns="90000" numCol="1" anchor="ctr" anchorCtr="0" compatLnSpc="1">
            <a:prstTxWarp prst="textNoShape">
              <a:avLst/>
            </a:prstTxWarp>
          </a:bodyPr>
          <a:lstStyle>
            <a:lvl1pPr marL="0" indent="0" algn="l" defTabSz="457200" rtl="0" eaLnBrk="1" fontAlgn="base" hangingPunct="1">
              <a:lnSpc>
                <a:spcPct val="110000"/>
              </a:lnSpc>
              <a:spcBef>
                <a:spcPts val="800"/>
              </a:spcBef>
              <a:spcAft>
                <a:spcPts val="800"/>
              </a:spcAft>
              <a:defRPr sz="2200" b="1" kern="1200" baseline="0">
                <a:solidFill>
                  <a:srgbClr val="201547"/>
                </a:solidFill>
                <a:latin typeface="+mn-lt"/>
                <a:ea typeface="ＭＳ Ｐゴシック" charset="0"/>
                <a:cs typeface="ＭＳ Ｐゴシック" charset="0"/>
              </a:defRPr>
            </a:lvl1pPr>
            <a:lvl2pPr marL="0" indent="0" algn="l" defTabSz="457200" rtl="0" eaLnBrk="1" fontAlgn="base" hangingPunct="1">
              <a:lnSpc>
                <a:spcPct val="110000"/>
              </a:lnSpc>
              <a:spcBef>
                <a:spcPct val="0"/>
              </a:spcBef>
              <a:spcAft>
                <a:spcPts val="800"/>
              </a:spcAft>
              <a:defRPr sz="2000" kern="1200">
                <a:solidFill>
                  <a:schemeClr val="tx1"/>
                </a:solidFill>
                <a:latin typeface="+mn-lt"/>
                <a:ea typeface="ＭＳ Ｐゴシック" charset="0"/>
                <a:cs typeface="+mn-cs"/>
              </a:defRPr>
            </a:lvl2pPr>
            <a:lvl3pPr marL="252000" indent="-252000"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3pPr>
            <a:lvl4pPr marL="504000" indent="-252000"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0"/>
              </a:spcBef>
              <a:spcAft>
                <a:spcPts val="0"/>
              </a:spcAft>
            </a:pPr>
            <a:r>
              <a:rPr lang="en-AU" sz="1600" b="0" dirty="0">
                <a:solidFill>
                  <a:schemeClr val="bg1"/>
                </a:solidFill>
                <a:latin typeface="VIC Medium" pitchFamily="2" charset="77"/>
                <a:ea typeface="+mn-ea"/>
                <a:cs typeface="+mn-cs"/>
              </a:rPr>
              <a:t>The Victorian Long COVID Health Survey findings on post-COVID symptoms and risk factors were consistent with international long COVID research.</a:t>
            </a:r>
          </a:p>
        </p:txBody>
      </p:sp>
      <p:sp>
        <p:nvSpPr>
          <p:cNvPr id="2" name="Slide Number Placeholder 2">
            <a:extLst>
              <a:ext uri="{FF2B5EF4-FFF2-40B4-BE49-F238E27FC236}">
                <a16:creationId xmlns:a16="http://schemas.microsoft.com/office/drawing/2014/main" id="{80C3769C-D6E4-D852-B9E7-AE834743B889}"/>
              </a:ext>
            </a:extLst>
          </p:cNvPr>
          <p:cNvSpPr txBox="1">
            <a:spLocks/>
          </p:cNvSpPr>
          <p:nvPr/>
        </p:nvSpPr>
        <p:spPr>
          <a:xfrm>
            <a:off x="8784890" y="4860925"/>
            <a:ext cx="359110" cy="280988"/>
          </a:xfrm>
          <a:prstGeom prst="rect">
            <a:avLst/>
          </a:prstGeom>
        </p:spPr>
        <p:txBody>
          <a:bodyPr lIns="0" tIns="0" rIns="36000" bIns="0" anchor="ctr" anchorCtr="0"/>
          <a:lstStyle>
            <a:defPPr>
              <a:defRPr lang="en-AU"/>
            </a:defPPr>
            <a:lvl1pPr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ctr">
              <a:defRPr/>
            </a:pPr>
            <a:fld id="{3689E5EE-9843-45A7-B324-3EFD7322EDFC}" type="slidenum">
              <a:rPr lang="en-AU" altLang="en-US" sz="1000" smtClean="0">
                <a:solidFill>
                  <a:schemeClr val="bg1"/>
                </a:solidFill>
                <a:latin typeface="VIC Medium" pitchFamily="2" charset="77"/>
              </a:rPr>
              <a:pPr algn="ctr">
                <a:defRPr/>
              </a:pPr>
              <a:t>14</a:t>
            </a:fld>
            <a:endParaRPr lang="en-AU" altLang="en-US" sz="1000" dirty="0">
              <a:solidFill>
                <a:schemeClr val="bg1"/>
              </a:solidFill>
              <a:latin typeface="VIC Medium" pitchFamily="2" charset="77"/>
            </a:endParaRPr>
          </a:p>
        </p:txBody>
      </p:sp>
      <p:sp>
        <p:nvSpPr>
          <p:cNvPr id="3" name="TextBox 2">
            <a:extLst>
              <a:ext uri="{FF2B5EF4-FFF2-40B4-BE49-F238E27FC236}">
                <a16:creationId xmlns:a16="http://schemas.microsoft.com/office/drawing/2014/main" id="{5CC5EE67-E771-16B4-D0D8-1E601C77659B}"/>
              </a:ext>
            </a:extLst>
          </p:cNvPr>
          <p:cNvSpPr txBox="1"/>
          <p:nvPr/>
        </p:nvSpPr>
        <p:spPr>
          <a:xfrm>
            <a:off x="4007795" y="4774168"/>
            <a:ext cx="1374808" cy="369332"/>
          </a:xfrm>
          <a:prstGeom prst="rect">
            <a:avLst/>
          </a:prstGeom>
          <a:solidFill>
            <a:schemeClr val="bg1"/>
          </a:solidFill>
        </p:spPr>
        <p:txBody>
          <a:bodyPr wrap="square" rtlCol="0">
            <a:spAutoFit/>
          </a:bodyPr>
          <a:lstStyle/>
          <a:p>
            <a:endParaRPr lang="en-AU"/>
          </a:p>
        </p:txBody>
      </p:sp>
      <p:pic>
        <p:nvPicPr>
          <p:cNvPr id="7" name="Picture 6" descr="A computer with a knob and a screen&#10;&#10;Description automatically generated with medium confidence">
            <a:extLst>
              <a:ext uri="{FF2B5EF4-FFF2-40B4-BE49-F238E27FC236}">
                <a16:creationId xmlns:a16="http://schemas.microsoft.com/office/drawing/2014/main" id="{073D9EC3-D8FD-DCE2-AD56-74215003C63E}"/>
              </a:ext>
            </a:extLst>
          </p:cNvPr>
          <p:cNvPicPr>
            <a:picLocks noChangeAspect="1"/>
          </p:cNvPicPr>
          <p:nvPr/>
        </p:nvPicPr>
        <p:blipFill>
          <a:blip r:embed="rId4"/>
          <a:stretch>
            <a:fillRect/>
          </a:stretch>
        </p:blipFill>
        <p:spPr>
          <a:xfrm>
            <a:off x="453881" y="3982705"/>
            <a:ext cx="874857" cy="643763"/>
          </a:xfrm>
          <a:prstGeom prst="rect">
            <a:avLst/>
          </a:prstGeom>
        </p:spPr>
      </p:pic>
    </p:spTree>
    <p:extLst>
      <p:ext uri="{BB962C8B-B14F-4D97-AF65-F5344CB8AC3E}">
        <p14:creationId xmlns:p14="http://schemas.microsoft.com/office/powerpoint/2010/main" val="3352519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ylinder 29">
            <a:extLst>
              <a:ext uri="{FF2B5EF4-FFF2-40B4-BE49-F238E27FC236}">
                <a16:creationId xmlns:a16="http://schemas.microsoft.com/office/drawing/2014/main" id="{4771A082-15AC-E15E-FC74-B1C4E83C262B}"/>
              </a:ext>
            </a:extLst>
          </p:cNvPr>
          <p:cNvSpPr/>
          <p:nvPr/>
        </p:nvSpPr>
        <p:spPr>
          <a:xfrm>
            <a:off x="335873" y="1680845"/>
            <a:ext cx="1794144" cy="1350278"/>
          </a:xfrm>
          <a:prstGeom prst="can">
            <a:avLst>
              <a:gd name="adj" fmla="val 21595"/>
            </a:avLst>
          </a:prstGeom>
          <a:gradFill>
            <a:gsLst>
              <a:gs pos="0">
                <a:srgbClr val="0072CE"/>
              </a:gs>
              <a:gs pos="86000">
                <a:srgbClr val="201547"/>
              </a:gs>
            </a:gsLst>
            <a:lin ang="5400000" scaled="0"/>
          </a:gradFill>
          <a:ln w="28575" cap="flat" cmpd="sng" algn="ctr">
            <a:noFill/>
            <a:prstDash val="solid"/>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1" u="none" strike="noStrike" kern="0" cap="none" spc="0" normalizeH="0" baseline="0" noProof="0" dirty="0">
                <a:ln>
                  <a:noFill/>
                </a:ln>
                <a:solidFill>
                  <a:schemeClr val="bg1"/>
                </a:solidFill>
                <a:effectLst/>
                <a:uLnTx/>
                <a:uFillTx/>
                <a:latin typeface="VIC SemiBold" pitchFamily="2" charset="77"/>
                <a:ea typeface="+mn-ea"/>
              </a:rPr>
              <a:t>Long COVID Health Survey </a:t>
            </a:r>
            <a:br>
              <a:rPr kumimoji="0" lang="en-AU" sz="1600" b="1" u="none" strike="noStrike" kern="0" cap="none" spc="0" normalizeH="0" baseline="0" noProof="0" dirty="0">
                <a:ln>
                  <a:noFill/>
                </a:ln>
                <a:solidFill>
                  <a:schemeClr val="bg1"/>
                </a:solidFill>
                <a:effectLst/>
                <a:uLnTx/>
                <a:uFillTx/>
                <a:latin typeface="VIC SemiBold" pitchFamily="2" charset="77"/>
                <a:ea typeface="+mn-ea"/>
              </a:rPr>
            </a:br>
            <a:r>
              <a:rPr kumimoji="0" lang="en-AU" sz="1600" b="1" u="none" strike="noStrike" kern="0" cap="none" spc="0" normalizeH="0" baseline="0" noProof="0" dirty="0">
                <a:ln>
                  <a:noFill/>
                </a:ln>
                <a:solidFill>
                  <a:schemeClr val="bg1"/>
                </a:solidFill>
                <a:effectLst/>
                <a:uLnTx/>
                <a:uFillTx/>
                <a:latin typeface="VIC SemiBold" pitchFamily="2" charset="77"/>
                <a:ea typeface="+mn-ea"/>
              </a:rPr>
              <a:t>data </a:t>
            </a:r>
          </a:p>
        </p:txBody>
      </p:sp>
      <p:sp>
        <p:nvSpPr>
          <p:cNvPr id="31" name="TextBox 30">
            <a:extLst>
              <a:ext uri="{FF2B5EF4-FFF2-40B4-BE49-F238E27FC236}">
                <a16:creationId xmlns:a16="http://schemas.microsoft.com/office/drawing/2014/main" id="{E97A76E9-D924-0886-AF91-108D043D4663}"/>
              </a:ext>
            </a:extLst>
          </p:cNvPr>
          <p:cNvSpPr txBox="1"/>
          <p:nvPr/>
        </p:nvSpPr>
        <p:spPr>
          <a:xfrm>
            <a:off x="340645" y="3207534"/>
            <a:ext cx="2378565" cy="1107996"/>
          </a:xfrm>
          <a:prstGeom prst="rect">
            <a:avLst/>
          </a:prstGeom>
          <a:noFill/>
        </p:spPr>
        <p:txBody>
          <a:bodyPr wrap="square" lIns="0" tIns="0" rIns="0" bIns="0">
            <a:spAutoFit/>
          </a:bodyPr>
          <a:lstStyle/>
          <a:p>
            <a:pPr marR="0" lvl="0" defTabSz="914400" eaLnBrk="1" fontAlgn="auto" latinLnBrk="0" hangingPunct="1">
              <a:lnSpc>
                <a:spcPct val="100000"/>
              </a:lnSpc>
              <a:spcBef>
                <a:spcPts val="0"/>
              </a:spcBef>
              <a:spcAft>
                <a:spcPts val="0"/>
              </a:spcAft>
              <a:buClrTx/>
              <a:buSzTx/>
              <a:tabLst/>
              <a:defRPr/>
            </a:pPr>
            <a:r>
              <a:rPr kumimoji="0" lang="en-AU" sz="1200" u="none" strike="noStrike" kern="0" cap="none" spc="0" normalizeH="0" baseline="0" noProof="0" dirty="0">
                <a:ln>
                  <a:noFill/>
                </a:ln>
                <a:solidFill>
                  <a:srgbClr val="201547"/>
                </a:solidFill>
                <a:effectLst/>
                <a:uLnTx/>
                <a:uFillTx/>
                <a:latin typeface="VIC" pitchFamily="2" charset="77"/>
              </a:rPr>
              <a:t>Includes survey</a:t>
            </a:r>
            <a:r>
              <a:rPr lang="en-AU" sz="1200" kern="0" dirty="0">
                <a:solidFill>
                  <a:srgbClr val="201547"/>
                </a:solidFill>
                <a:latin typeface="VIC" pitchFamily="2" charset="77"/>
              </a:rPr>
              <a:t> </a:t>
            </a:r>
            <a:r>
              <a:rPr kumimoji="0" lang="en-AU" sz="1200" u="none" strike="noStrike" kern="0" cap="none" spc="0" normalizeH="0" baseline="0" noProof="0" dirty="0">
                <a:ln>
                  <a:noFill/>
                </a:ln>
                <a:solidFill>
                  <a:srgbClr val="201547"/>
                </a:solidFill>
                <a:effectLst/>
                <a:uLnTx/>
                <a:uFillTx/>
                <a:latin typeface="VIC" pitchFamily="2" charset="77"/>
              </a:rPr>
              <a:t>data on:</a:t>
            </a:r>
          </a:p>
          <a:p>
            <a:pPr marL="133350" marR="0" lvl="0" indent="-133350" defTabSz="914400" eaLnBrk="1" fontAlgn="auto" latinLnBrk="0" hangingPunct="1">
              <a:lnSpc>
                <a:spcPct val="100000"/>
              </a:lnSpc>
              <a:spcBef>
                <a:spcPts val="0"/>
              </a:spcBef>
              <a:spcAft>
                <a:spcPts val="0"/>
              </a:spcAft>
              <a:buClrTx/>
              <a:buSzTx/>
              <a:buFont typeface="Arial" panose="020B0604020202020204" pitchFamily="34" charset="0"/>
              <a:buChar char="•"/>
              <a:tabLst>
                <a:tab pos="182563" algn="l"/>
              </a:tabLst>
              <a:defRPr/>
            </a:pPr>
            <a:r>
              <a:rPr kumimoji="0" lang="en-AU" sz="1200" u="none" strike="noStrike" kern="0" cap="none" spc="0" normalizeH="0" baseline="0" noProof="0" dirty="0">
                <a:ln>
                  <a:noFill/>
                </a:ln>
                <a:solidFill>
                  <a:srgbClr val="201547"/>
                </a:solidFill>
                <a:effectLst/>
                <a:uLnTx/>
                <a:uFillTx/>
                <a:latin typeface="VIC" pitchFamily="2" charset="77"/>
              </a:rPr>
              <a:t>Health service use</a:t>
            </a:r>
          </a:p>
          <a:p>
            <a:pPr marL="133350" marR="0" lvl="0" indent="-133350" defTabSz="914400" eaLnBrk="1" fontAlgn="auto" latinLnBrk="0" hangingPunct="1">
              <a:lnSpc>
                <a:spcPct val="100000"/>
              </a:lnSpc>
              <a:spcBef>
                <a:spcPts val="0"/>
              </a:spcBef>
              <a:spcAft>
                <a:spcPts val="0"/>
              </a:spcAft>
              <a:buClrTx/>
              <a:buSzTx/>
              <a:buFont typeface="Arial" panose="020B0604020202020204" pitchFamily="34" charset="0"/>
              <a:buChar char="•"/>
              <a:tabLst>
                <a:tab pos="182563" algn="l"/>
              </a:tabLst>
              <a:defRPr/>
            </a:pPr>
            <a:r>
              <a:rPr kumimoji="0" lang="en-AU" sz="1200" u="none" strike="noStrike" kern="0" cap="none" spc="0" normalizeH="0" baseline="0" noProof="0" dirty="0">
                <a:ln>
                  <a:noFill/>
                </a:ln>
                <a:solidFill>
                  <a:srgbClr val="201547"/>
                </a:solidFill>
                <a:effectLst/>
                <a:uLnTx/>
                <a:uFillTx/>
                <a:latin typeface="VIC" pitchFamily="2" charset="77"/>
              </a:rPr>
              <a:t>Persistent symptoms</a:t>
            </a:r>
          </a:p>
          <a:p>
            <a:pPr marL="133350" marR="0" lvl="0" indent="-133350" defTabSz="914400" eaLnBrk="1" fontAlgn="auto" latinLnBrk="0" hangingPunct="1">
              <a:lnSpc>
                <a:spcPct val="100000"/>
              </a:lnSpc>
              <a:spcBef>
                <a:spcPts val="0"/>
              </a:spcBef>
              <a:spcAft>
                <a:spcPts val="0"/>
              </a:spcAft>
              <a:buClrTx/>
              <a:buSzTx/>
              <a:buFont typeface="Arial" panose="020B0604020202020204" pitchFamily="34" charset="0"/>
              <a:buChar char="•"/>
              <a:tabLst>
                <a:tab pos="182563" algn="l"/>
              </a:tabLst>
              <a:defRPr/>
            </a:pPr>
            <a:r>
              <a:rPr kumimoji="0" lang="en-AU" sz="1200" u="none" strike="noStrike" kern="0" cap="none" spc="0" normalizeH="0" baseline="0" noProof="0" dirty="0">
                <a:ln>
                  <a:noFill/>
                </a:ln>
                <a:solidFill>
                  <a:srgbClr val="201547"/>
                </a:solidFill>
                <a:effectLst/>
                <a:uLnTx/>
                <a:uFillTx/>
                <a:latin typeface="VIC" pitchFamily="2" charset="77"/>
              </a:rPr>
              <a:t>Acute COVID recovery</a:t>
            </a:r>
          </a:p>
          <a:p>
            <a:pPr marL="133350" indent="-133350" defTabSz="914400" eaLnBrk="1" fontAlgn="auto" hangingPunct="1">
              <a:spcBef>
                <a:spcPts val="0"/>
              </a:spcBef>
              <a:spcAft>
                <a:spcPts val="0"/>
              </a:spcAft>
              <a:buFont typeface="Arial" panose="020B0604020202020204" pitchFamily="34" charset="0"/>
              <a:buChar char="•"/>
              <a:tabLst>
                <a:tab pos="182563" algn="l"/>
              </a:tabLst>
              <a:defRPr/>
            </a:pPr>
            <a:r>
              <a:rPr kumimoji="0" lang="en-AU" sz="1200" u="none" strike="noStrike" kern="0" cap="none" spc="0" normalizeH="0" baseline="0" noProof="0" dirty="0">
                <a:ln>
                  <a:noFill/>
                </a:ln>
                <a:solidFill>
                  <a:srgbClr val="201547"/>
                </a:solidFill>
                <a:effectLst/>
                <a:uLnTx/>
                <a:uFillTx/>
                <a:latin typeface="VIC" pitchFamily="2" charset="77"/>
              </a:rPr>
              <a:t>Mental health </a:t>
            </a:r>
          </a:p>
          <a:p>
            <a:pPr marL="133350" marR="0" lvl="0" indent="-133350" defTabSz="914400" eaLnBrk="1" fontAlgn="auto" latinLnBrk="0" hangingPunct="1">
              <a:lnSpc>
                <a:spcPct val="100000"/>
              </a:lnSpc>
              <a:spcBef>
                <a:spcPts val="0"/>
              </a:spcBef>
              <a:spcAft>
                <a:spcPts val="0"/>
              </a:spcAft>
              <a:buClrTx/>
              <a:buSzTx/>
              <a:buFont typeface="Arial" panose="020B0604020202020204" pitchFamily="34" charset="0"/>
              <a:buChar char="•"/>
              <a:tabLst>
                <a:tab pos="182563" algn="l"/>
              </a:tabLst>
              <a:defRPr/>
            </a:pPr>
            <a:r>
              <a:rPr kumimoji="0" lang="en-AU" sz="1200" u="none" strike="noStrike" kern="0" cap="none" spc="0" normalizeH="0" baseline="0" noProof="0" dirty="0">
                <a:ln>
                  <a:noFill/>
                </a:ln>
                <a:solidFill>
                  <a:srgbClr val="201547"/>
                </a:solidFill>
                <a:effectLst/>
                <a:uLnTx/>
                <a:uFillTx/>
                <a:latin typeface="VIC" pitchFamily="2" charset="77"/>
              </a:rPr>
              <a:t>Derived long COVID status</a:t>
            </a:r>
          </a:p>
        </p:txBody>
      </p:sp>
      <p:sp>
        <p:nvSpPr>
          <p:cNvPr id="3" name="Title 5">
            <a:extLst>
              <a:ext uri="{FF2B5EF4-FFF2-40B4-BE49-F238E27FC236}">
                <a16:creationId xmlns:a16="http://schemas.microsoft.com/office/drawing/2014/main" id="{BF6D3640-4D31-B570-BAEF-C98404956E6C}"/>
              </a:ext>
            </a:extLst>
          </p:cNvPr>
          <p:cNvSpPr txBox="1">
            <a:spLocks/>
          </p:cNvSpPr>
          <p:nvPr/>
        </p:nvSpPr>
        <p:spPr>
          <a:xfrm>
            <a:off x="323850" y="606699"/>
            <a:ext cx="8171221" cy="453063"/>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201547"/>
                </a:solidFill>
                <a:latin typeface="Arial"/>
                <a:ea typeface="ＭＳ Ｐゴシック" charset="0"/>
                <a:cs typeface="Arial"/>
              </a:defRPr>
            </a:lvl1pPr>
            <a:lvl2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2pPr>
            <a:lvl3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3pPr>
            <a:lvl4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4pPr>
            <a:lvl5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a:lstStyle>
          <a:p>
            <a:r>
              <a:rPr lang="en-AU" dirty="0">
                <a:latin typeface="VIC SemiBold Italic" pitchFamily="2" charset="77"/>
              </a:rPr>
              <a:t>Further research possibilities</a:t>
            </a:r>
          </a:p>
        </p:txBody>
      </p:sp>
      <p:sp>
        <p:nvSpPr>
          <p:cNvPr id="19" name="TextBox 18">
            <a:extLst>
              <a:ext uri="{FF2B5EF4-FFF2-40B4-BE49-F238E27FC236}">
                <a16:creationId xmlns:a16="http://schemas.microsoft.com/office/drawing/2014/main" id="{93003297-F7C1-426D-9554-D68AC0FF3D20}"/>
              </a:ext>
            </a:extLst>
          </p:cNvPr>
          <p:cNvSpPr txBox="1"/>
          <p:nvPr/>
        </p:nvSpPr>
        <p:spPr>
          <a:xfrm>
            <a:off x="2868273" y="4845789"/>
            <a:ext cx="3697171" cy="215444"/>
          </a:xfrm>
          <a:prstGeom prst="rect">
            <a:avLst/>
          </a:prstGeom>
          <a:solidFill>
            <a:schemeClr val="bg1"/>
          </a:solidFill>
        </p:spPr>
        <p:txBody>
          <a:bodyPr wrap="square" rtlCol="0">
            <a:spAutoFit/>
          </a:bodyPr>
          <a:lstStyle/>
          <a:p>
            <a:endParaRPr lang="en-AU" sz="800">
              <a:solidFill>
                <a:prstClr val="black"/>
              </a:solidFill>
              <a:latin typeface="+mj-lt"/>
            </a:endParaRPr>
          </a:p>
        </p:txBody>
      </p:sp>
      <p:sp>
        <p:nvSpPr>
          <p:cNvPr id="92" name="Arrow: Right 91">
            <a:extLst>
              <a:ext uri="{FF2B5EF4-FFF2-40B4-BE49-F238E27FC236}">
                <a16:creationId xmlns:a16="http://schemas.microsoft.com/office/drawing/2014/main" id="{E55C672C-BBE3-3075-9CA2-8DDCD05E36F3}"/>
              </a:ext>
            </a:extLst>
          </p:cNvPr>
          <p:cNvSpPr/>
          <p:nvPr/>
        </p:nvSpPr>
        <p:spPr>
          <a:xfrm flipV="1">
            <a:off x="2471615" y="2157420"/>
            <a:ext cx="415934" cy="427036"/>
          </a:xfrm>
          <a:prstGeom prst="rightArrow">
            <a:avLst/>
          </a:prstGeom>
          <a:solidFill>
            <a:srgbClr val="0072CE"/>
          </a:solidFill>
          <a:ln w="9525"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mj-lt"/>
              <a:ea typeface="+mn-ea"/>
              <a:cs typeface="+mn-cs"/>
            </a:endParaRPr>
          </a:p>
        </p:txBody>
      </p:sp>
      <p:sp>
        <p:nvSpPr>
          <p:cNvPr id="33" name="TextBox 32">
            <a:extLst>
              <a:ext uri="{FF2B5EF4-FFF2-40B4-BE49-F238E27FC236}">
                <a16:creationId xmlns:a16="http://schemas.microsoft.com/office/drawing/2014/main" id="{4A27349D-1127-045B-A705-ACA491880CCE}"/>
              </a:ext>
            </a:extLst>
          </p:cNvPr>
          <p:cNvSpPr txBox="1"/>
          <p:nvPr/>
        </p:nvSpPr>
        <p:spPr>
          <a:xfrm>
            <a:off x="5208797" y="3308653"/>
            <a:ext cx="3329391" cy="461665"/>
          </a:xfrm>
          <a:prstGeom prst="rect">
            <a:avLst/>
          </a:prstGeom>
          <a:solidFill>
            <a:srgbClr val="71C5E8">
              <a:alpha val="30000"/>
            </a:srgbClr>
          </a:solidFill>
        </p:spPr>
        <p:txBody>
          <a:bodyPr wrap="square" lIns="91440" tIns="45720" rIns="91440" bIns="45720" rtlCol="0" anchor="t">
            <a:noAutofit/>
          </a:bodyPr>
          <a:lstStyle/>
          <a:p>
            <a:pPr eaLnBrk="1" hangingPunct="1">
              <a:spcBef>
                <a:spcPts val="0"/>
              </a:spcBef>
              <a:spcAft>
                <a:spcPts val="0"/>
              </a:spcAft>
              <a:defRPr/>
            </a:pPr>
            <a:r>
              <a:rPr lang="en-AU" sz="1200" dirty="0">
                <a:solidFill>
                  <a:srgbClr val="201547"/>
                </a:solidFill>
                <a:latin typeface="VIC" pitchFamily="2" charset="77"/>
                <a:ea typeface="ＭＳ Ｐゴシック" charset="0"/>
              </a:rPr>
              <a:t>Tracking health and mental health outcomes for long COVID cases</a:t>
            </a:r>
          </a:p>
        </p:txBody>
      </p:sp>
      <p:sp>
        <p:nvSpPr>
          <p:cNvPr id="141" name="TextBox 140">
            <a:extLst>
              <a:ext uri="{FF2B5EF4-FFF2-40B4-BE49-F238E27FC236}">
                <a16:creationId xmlns:a16="http://schemas.microsoft.com/office/drawing/2014/main" id="{0F1A1A4C-980F-A90A-D62A-6805FA44E036}"/>
              </a:ext>
            </a:extLst>
          </p:cNvPr>
          <p:cNvSpPr txBox="1"/>
          <p:nvPr/>
        </p:nvSpPr>
        <p:spPr>
          <a:xfrm>
            <a:off x="5208797" y="1987269"/>
            <a:ext cx="3329391" cy="290849"/>
          </a:xfrm>
          <a:prstGeom prst="rect">
            <a:avLst/>
          </a:prstGeom>
          <a:gradFill>
            <a:gsLst>
              <a:gs pos="0">
                <a:srgbClr val="0072CE"/>
              </a:gs>
              <a:gs pos="86000">
                <a:srgbClr val="201547"/>
              </a:gs>
            </a:gsLst>
            <a:lin ang="0" scaled="0"/>
          </a:gradFill>
        </p:spPr>
        <p:txBody>
          <a:bodyPr wrap="square" lIns="91440" tIns="45720" rIns="91440" bIns="45720" rtlCol="0" anchor="t">
            <a:spAutoFit/>
          </a:bodyPr>
          <a:lstStyle/>
          <a:p>
            <a:pPr eaLnBrk="1" hangingPunct="1">
              <a:lnSpc>
                <a:spcPct val="110000"/>
              </a:lnSpc>
              <a:spcBef>
                <a:spcPts val="800"/>
              </a:spcBef>
              <a:spcAft>
                <a:spcPts val="800"/>
              </a:spcAft>
              <a:defRPr/>
            </a:pPr>
            <a:r>
              <a:rPr lang="en-AU" sz="1200" b="1" dirty="0">
                <a:solidFill>
                  <a:schemeClr val="bg1"/>
                </a:solidFill>
                <a:latin typeface="VIC SemiBold" pitchFamily="2" charset="77"/>
                <a:ea typeface="ＭＳ Ｐゴシック" charset="0"/>
              </a:rPr>
              <a:t>Research opportunities:</a:t>
            </a:r>
          </a:p>
        </p:txBody>
      </p:sp>
      <p:sp>
        <p:nvSpPr>
          <p:cNvPr id="4" name="TextBox 3">
            <a:extLst>
              <a:ext uri="{FF2B5EF4-FFF2-40B4-BE49-F238E27FC236}">
                <a16:creationId xmlns:a16="http://schemas.microsoft.com/office/drawing/2014/main" id="{A07232F2-62D6-6068-5FE1-E764DEAEF5E1}"/>
              </a:ext>
            </a:extLst>
          </p:cNvPr>
          <p:cNvSpPr txBox="1"/>
          <p:nvPr/>
        </p:nvSpPr>
        <p:spPr>
          <a:xfrm>
            <a:off x="5208797" y="2313853"/>
            <a:ext cx="3329391" cy="461665"/>
          </a:xfrm>
          <a:prstGeom prst="rect">
            <a:avLst/>
          </a:prstGeom>
          <a:solidFill>
            <a:srgbClr val="71C5E8">
              <a:alpha val="30000"/>
            </a:srgbClr>
          </a:solidFill>
        </p:spPr>
        <p:txBody>
          <a:bodyPr wrap="square" lIns="91440" tIns="45720" rIns="91440" bIns="45720" rtlCol="0" anchor="t">
            <a:noAutofit/>
          </a:bodyPr>
          <a:lstStyle/>
          <a:p>
            <a:pPr eaLnBrk="1" hangingPunct="1">
              <a:spcBef>
                <a:spcPts val="0"/>
              </a:spcBef>
              <a:spcAft>
                <a:spcPts val="0"/>
              </a:spcAft>
              <a:defRPr/>
            </a:pPr>
            <a:r>
              <a:rPr lang="en-AU" sz="1200" dirty="0">
                <a:solidFill>
                  <a:srgbClr val="201547"/>
                </a:solidFill>
                <a:latin typeface="VIC" pitchFamily="2" charset="77"/>
                <a:ea typeface="ＭＳ Ｐゴシック" charset="0"/>
              </a:rPr>
              <a:t>Assessing the effect of vaccination and antiviral use on long COVID risk</a:t>
            </a:r>
          </a:p>
        </p:txBody>
      </p:sp>
      <p:sp>
        <p:nvSpPr>
          <p:cNvPr id="5" name="TextBox 4">
            <a:extLst>
              <a:ext uri="{FF2B5EF4-FFF2-40B4-BE49-F238E27FC236}">
                <a16:creationId xmlns:a16="http://schemas.microsoft.com/office/drawing/2014/main" id="{68F1B22B-FC4B-4017-6F93-B4694D555A69}"/>
              </a:ext>
            </a:extLst>
          </p:cNvPr>
          <p:cNvSpPr txBox="1"/>
          <p:nvPr/>
        </p:nvSpPr>
        <p:spPr>
          <a:xfrm>
            <a:off x="5208797" y="2811253"/>
            <a:ext cx="3329391" cy="461665"/>
          </a:xfrm>
          <a:prstGeom prst="rect">
            <a:avLst/>
          </a:prstGeom>
          <a:solidFill>
            <a:srgbClr val="71C5E8">
              <a:alpha val="30000"/>
            </a:srgbClr>
          </a:solidFill>
        </p:spPr>
        <p:txBody>
          <a:bodyPr wrap="square">
            <a:noAutofit/>
          </a:bodyPr>
          <a:lstStyle/>
          <a:p>
            <a:pPr eaLnBrk="1" hangingPunct="1">
              <a:spcBef>
                <a:spcPts val="0"/>
              </a:spcBef>
              <a:spcAft>
                <a:spcPts val="0"/>
              </a:spcAft>
              <a:defRPr/>
            </a:pPr>
            <a:r>
              <a:rPr lang="en-AU" sz="1200" dirty="0">
                <a:solidFill>
                  <a:srgbClr val="201547"/>
                </a:solidFill>
                <a:latin typeface="VIC" pitchFamily="2" charset="77"/>
                <a:ea typeface="ＭＳ Ｐゴシック" charset="0"/>
              </a:rPr>
              <a:t>Examining long COVID patient service use and experience in the health system</a:t>
            </a:r>
          </a:p>
        </p:txBody>
      </p:sp>
      <p:grpSp>
        <p:nvGrpSpPr>
          <p:cNvPr id="12" name="Group 11">
            <a:extLst>
              <a:ext uri="{FF2B5EF4-FFF2-40B4-BE49-F238E27FC236}">
                <a16:creationId xmlns:a16="http://schemas.microsoft.com/office/drawing/2014/main" id="{C23499A6-ECE5-5D89-ADEB-FFA3396E54D9}"/>
              </a:ext>
            </a:extLst>
          </p:cNvPr>
          <p:cNvGrpSpPr/>
          <p:nvPr/>
        </p:nvGrpSpPr>
        <p:grpSpPr>
          <a:xfrm>
            <a:off x="3229147" y="1601608"/>
            <a:ext cx="1412111" cy="2666110"/>
            <a:chOff x="2949019" y="1076701"/>
            <a:chExt cx="1548573" cy="2987494"/>
          </a:xfrm>
        </p:grpSpPr>
        <p:cxnSp>
          <p:nvCxnSpPr>
            <p:cNvPr id="94" name="Straight Connector 93">
              <a:extLst>
                <a:ext uri="{FF2B5EF4-FFF2-40B4-BE49-F238E27FC236}">
                  <a16:creationId xmlns:a16="http://schemas.microsoft.com/office/drawing/2014/main" id="{0E03D6B6-F33B-1C11-ABAF-291ECE5AA679}"/>
                </a:ext>
              </a:extLst>
            </p:cNvPr>
            <p:cNvCxnSpPr>
              <a:stCxn id="44" idx="3"/>
              <a:endCxn id="49" idx="1"/>
            </p:cNvCxnSpPr>
            <p:nvPr/>
          </p:nvCxnSpPr>
          <p:spPr>
            <a:xfrm>
              <a:off x="3322740" y="1987416"/>
              <a:ext cx="819249" cy="1644096"/>
            </a:xfrm>
            <a:prstGeom prst="line">
              <a:avLst/>
            </a:prstGeom>
            <a:ln w="12700">
              <a:solidFill>
                <a:srgbClr val="201547"/>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BBDFE08C-B30A-D7AA-2108-477607CC98B1}"/>
                </a:ext>
              </a:extLst>
            </p:cNvPr>
            <p:cNvCxnSpPr>
              <a:cxnSpLocks/>
              <a:stCxn id="2" idx="3"/>
              <a:endCxn id="45" idx="1"/>
            </p:cNvCxnSpPr>
            <p:nvPr/>
          </p:nvCxnSpPr>
          <p:spPr>
            <a:xfrm flipH="1">
              <a:off x="3322740" y="1989515"/>
              <a:ext cx="819249" cy="1636595"/>
            </a:xfrm>
            <a:prstGeom prst="line">
              <a:avLst/>
            </a:prstGeom>
            <a:ln w="12700">
              <a:solidFill>
                <a:srgbClr val="201547"/>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06A8B142-DE55-99CA-17A3-FE9A081677AD}"/>
                </a:ext>
              </a:extLst>
            </p:cNvPr>
            <p:cNvCxnSpPr>
              <a:cxnSpLocks/>
              <a:stCxn id="43" idx="3"/>
              <a:endCxn id="49" idx="1"/>
            </p:cNvCxnSpPr>
            <p:nvPr/>
          </p:nvCxnSpPr>
          <p:spPr>
            <a:xfrm>
              <a:off x="3322740" y="2656168"/>
              <a:ext cx="819249" cy="975343"/>
            </a:xfrm>
            <a:prstGeom prst="line">
              <a:avLst/>
            </a:prstGeom>
            <a:ln w="12700">
              <a:solidFill>
                <a:srgbClr val="201547"/>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87EA83E3-6869-7E4E-78EE-5634F6EE8056}"/>
                </a:ext>
              </a:extLst>
            </p:cNvPr>
            <p:cNvCxnSpPr>
              <a:cxnSpLocks/>
              <a:stCxn id="2" idx="3"/>
              <a:endCxn id="49" idx="1"/>
            </p:cNvCxnSpPr>
            <p:nvPr/>
          </p:nvCxnSpPr>
          <p:spPr>
            <a:xfrm>
              <a:off x="4141989" y="1989515"/>
              <a:ext cx="0" cy="1641997"/>
            </a:xfrm>
            <a:prstGeom prst="line">
              <a:avLst/>
            </a:prstGeom>
            <a:ln w="12700">
              <a:solidFill>
                <a:srgbClr val="201547"/>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B4AB8EFC-A569-526D-B529-4D752CFCFEAD}"/>
                </a:ext>
              </a:extLst>
            </p:cNvPr>
            <p:cNvCxnSpPr>
              <a:cxnSpLocks/>
              <a:stCxn id="2" idx="3"/>
              <a:endCxn id="41" idx="1"/>
            </p:cNvCxnSpPr>
            <p:nvPr/>
          </p:nvCxnSpPr>
          <p:spPr>
            <a:xfrm flipH="1">
              <a:off x="3322740" y="1989515"/>
              <a:ext cx="819249" cy="935281"/>
            </a:xfrm>
            <a:prstGeom prst="line">
              <a:avLst/>
            </a:prstGeom>
            <a:ln w="12700">
              <a:solidFill>
                <a:srgbClr val="201547"/>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74A614C2-179A-02FD-56A6-BF8C5E8625FB}"/>
                </a:ext>
              </a:extLst>
            </p:cNvPr>
            <p:cNvCxnSpPr>
              <a:cxnSpLocks/>
              <a:stCxn id="2" idx="3"/>
              <a:endCxn id="43" idx="1"/>
            </p:cNvCxnSpPr>
            <p:nvPr/>
          </p:nvCxnSpPr>
          <p:spPr>
            <a:xfrm flipH="1">
              <a:off x="3322740" y="1989515"/>
              <a:ext cx="819249" cy="233969"/>
            </a:xfrm>
            <a:prstGeom prst="line">
              <a:avLst/>
            </a:prstGeom>
            <a:ln w="12700">
              <a:solidFill>
                <a:srgbClr val="201547"/>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BEC62C1A-3000-D653-894E-4F4D4546BD8A}"/>
                </a:ext>
              </a:extLst>
            </p:cNvPr>
            <p:cNvCxnSpPr>
              <a:cxnSpLocks/>
            </p:cNvCxnSpPr>
            <p:nvPr/>
          </p:nvCxnSpPr>
          <p:spPr>
            <a:xfrm>
              <a:off x="3651954" y="1771074"/>
              <a:ext cx="268304" cy="0"/>
            </a:xfrm>
            <a:prstGeom prst="line">
              <a:avLst/>
            </a:prstGeom>
            <a:ln w="12700">
              <a:solidFill>
                <a:srgbClr val="201547"/>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398736F3-1D68-9CC1-02B9-09D725FB0C22}"/>
                </a:ext>
              </a:extLst>
            </p:cNvPr>
            <p:cNvCxnSpPr>
              <a:cxnSpLocks/>
              <a:stCxn id="44" idx="3"/>
              <a:endCxn id="45" idx="1"/>
            </p:cNvCxnSpPr>
            <p:nvPr/>
          </p:nvCxnSpPr>
          <p:spPr>
            <a:xfrm>
              <a:off x="3322740" y="1987416"/>
              <a:ext cx="0" cy="1638694"/>
            </a:xfrm>
            <a:prstGeom prst="line">
              <a:avLst/>
            </a:prstGeom>
            <a:ln w="12700">
              <a:solidFill>
                <a:srgbClr val="201547"/>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861BE68A-A302-AAC5-6283-95762CED4EF0}"/>
                </a:ext>
              </a:extLst>
            </p:cNvPr>
            <p:cNvCxnSpPr>
              <a:cxnSpLocks/>
              <a:stCxn id="34" idx="3"/>
              <a:endCxn id="41" idx="1"/>
            </p:cNvCxnSpPr>
            <p:nvPr/>
          </p:nvCxnSpPr>
          <p:spPr>
            <a:xfrm flipH="1">
              <a:off x="3322740" y="2655603"/>
              <a:ext cx="819249" cy="269193"/>
            </a:xfrm>
            <a:prstGeom prst="line">
              <a:avLst/>
            </a:prstGeom>
            <a:ln w="12700">
              <a:solidFill>
                <a:srgbClr val="201547"/>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EEB02428-12E4-945B-A425-558EEC5C91BD}"/>
                </a:ext>
              </a:extLst>
            </p:cNvPr>
            <p:cNvCxnSpPr>
              <a:cxnSpLocks/>
              <a:stCxn id="43" idx="3"/>
              <a:endCxn id="39" idx="1"/>
            </p:cNvCxnSpPr>
            <p:nvPr/>
          </p:nvCxnSpPr>
          <p:spPr>
            <a:xfrm>
              <a:off x="3322740" y="2656168"/>
              <a:ext cx="819249" cy="271047"/>
            </a:xfrm>
            <a:prstGeom prst="line">
              <a:avLst/>
            </a:prstGeom>
            <a:ln w="12700">
              <a:solidFill>
                <a:srgbClr val="201547"/>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687C5D04-7230-FD09-4F9F-E58E0DAD1B6C}"/>
                </a:ext>
              </a:extLst>
            </p:cNvPr>
            <p:cNvCxnSpPr>
              <a:cxnSpLocks/>
              <a:stCxn id="41" idx="3"/>
              <a:endCxn id="49" idx="1"/>
            </p:cNvCxnSpPr>
            <p:nvPr/>
          </p:nvCxnSpPr>
          <p:spPr>
            <a:xfrm>
              <a:off x="3322740" y="3357480"/>
              <a:ext cx="819249" cy="274032"/>
            </a:xfrm>
            <a:prstGeom prst="line">
              <a:avLst/>
            </a:prstGeom>
            <a:ln w="12700">
              <a:solidFill>
                <a:srgbClr val="201547"/>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FDD32311-4496-AACD-F673-3CDBDDCC282E}"/>
                </a:ext>
              </a:extLst>
            </p:cNvPr>
            <p:cNvCxnSpPr>
              <a:cxnSpLocks/>
              <a:stCxn id="39" idx="3"/>
              <a:endCxn id="45" idx="1"/>
            </p:cNvCxnSpPr>
            <p:nvPr/>
          </p:nvCxnSpPr>
          <p:spPr>
            <a:xfrm flipH="1">
              <a:off x="3322740" y="3359899"/>
              <a:ext cx="819249" cy="266211"/>
            </a:xfrm>
            <a:prstGeom prst="line">
              <a:avLst/>
            </a:prstGeom>
            <a:ln w="12700">
              <a:solidFill>
                <a:srgbClr val="201547"/>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4DDF40DD-6540-0619-EBF3-948BB21F95E4}"/>
                </a:ext>
              </a:extLst>
            </p:cNvPr>
            <p:cNvCxnSpPr>
              <a:cxnSpLocks/>
            </p:cNvCxnSpPr>
            <p:nvPr/>
          </p:nvCxnSpPr>
          <p:spPr>
            <a:xfrm>
              <a:off x="3545542" y="3837298"/>
              <a:ext cx="272511" cy="0"/>
            </a:xfrm>
            <a:prstGeom prst="line">
              <a:avLst/>
            </a:prstGeom>
            <a:ln w="12700">
              <a:solidFill>
                <a:srgbClr val="201547"/>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705CA1FA-87BC-EDA8-A62E-A586E1799084}"/>
                </a:ext>
              </a:extLst>
            </p:cNvPr>
            <p:cNvCxnSpPr>
              <a:cxnSpLocks/>
              <a:stCxn id="44" idx="3"/>
              <a:endCxn id="34" idx="1"/>
            </p:cNvCxnSpPr>
            <p:nvPr/>
          </p:nvCxnSpPr>
          <p:spPr>
            <a:xfrm>
              <a:off x="3322740" y="1987416"/>
              <a:ext cx="819249" cy="241151"/>
            </a:xfrm>
            <a:prstGeom prst="line">
              <a:avLst/>
            </a:prstGeom>
            <a:ln w="12700">
              <a:solidFill>
                <a:srgbClr val="201547"/>
              </a:solidFill>
              <a:prstDash val="dash"/>
            </a:ln>
            <a:effectLst/>
          </p:spPr>
          <p:style>
            <a:lnRef idx="2">
              <a:schemeClr val="accent1"/>
            </a:lnRef>
            <a:fillRef idx="0">
              <a:schemeClr val="accent1"/>
            </a:fillRef>
            <a:effectRef idx="1">
              <a:schemeClr val="accent1"/>
            </a:effectRef>
            <a:fontRef idx="minor">
              <a:schemeClr val="tx1"/>
            </a:fontRef>
          </p:style>
        </p:cxnSp>
        <p:sp>
          <p:nvSpPr>
            <p:cNvPr id="34" name="Cylinder 33">
              <a:extLst>
                <a:ext uri="{FF2B5EF4-FFF2-40B4-BE49-F238E27FC236}">
                  <a16:creationId xmlns:a16="http://schemas.microsoft.com/office/drawing/2014/main" id="{D36495C0-440D-E898-5114-165BA617527A}"/>
                </a:ext>
              </a:extLst>
            </p:cNvPr>
            <p:cNvSpPr/>
            <p:nvPr/>
          </p:nvSpPr>
          <p:spPr>
            <a:xfrm>
              <a:off x="3786386" y="2228567"/>
              <a:ext cx="711206" cy="427035"/>
            </a:xfrm>
            <a:prstGeom prst="can">
              <a:avLst/>
            </a:prstGeom>
            <a:solidFill>
              <a:srgbClr val="71C5E8"/>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150" u="none" strike="noStrike" kern="0" cap="none" spc="0" normalizeH="0" baseline="0" noProof="0">
                  <a:ln>
                    <a:noFill/>
                  </a:ln>
                  <a:solidFill>
                    <a:prstClr val="black"/>
                  </a:solidFill>
                  <a:effectLst/>
                  <a:uLnTx/>
                  <a:uFillTx/>
                  <a:latin typeface="VIC Medium" pitchFamily="2" charset="77"/>
                  <a:ea typeface="+mn-ea"/>
                </a:rPr>
                <a:t>TREVI</a:t>
              </a:r>
            </a:p>
          </p:txBody>
        </p:sp>
        <p:sp>
          <p:nvSpPr>
            <p:cNvPr id="39" name="Cylinder 38">
              <a:extLst>
                <a:ext uri="{FF2B5EF4-FFF2-40B4-BE49-F238E27FC236}">
                  <a16:creationId xmlns:a16="http://schemas.microsoft.com/office/drawing/2014/main" id="{D9779B22-9143-3AA9-09CC-00FCD3EF5E97}"/>
                </a:ext>
              </a:extLst>
            </p:cNvPr>
            <p:cNvSpPr/>
            <p:nvPr/>
          </p:nvSpPr>
          <p:spPr>
            <a:xfrm>
              <a:off x="3786386" y="2927215"/>
              <a:ext cx="711206" cy="432684"/>
            </a:xfrm>
            <a:prstGeom prst="can">
              <a:avLst>
                <a:gd name="adj" fmla="val 25000"/>
              </a:avLst>
            </a:prstGeom>
            <a:solidFill>
              <a:srgbClr val="71C5E8"/>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150" u="none" strike="noStrike" kern="0" cap="none" spc="0" normalizeH="0" baseline="0" noProof="0">
                  <a:ln>
                    <a:noFill/>
                  </a:ln>
                  <a:solidFill>
                    <a:prstClr val="black"/>
                  </a:solidFill>
                  <a:effectLst/>
                  <a:uLnTx/>
                  <a:uFillTx/>
                  <a:latin typeface="VIC Medium" pitchFamily="2" charset="77"/>
                  <a:ea typeface="+mn-ea"/>
                </a:rPr>
                <a:t>VEMD</a:t>
              </a:r>
            </a:p>
          </p:txBody>
        </p:sp>
        <p:sp>
          <p:nvSpPr>
            <p:cNvPr id="41" name="Cylinder 40">
              <a:extLst>
                <a:ext uri="{FF2B5EF4-FFF2-40B4-BE49-F238E27FC236}">
                  <a16:creationId xmlns:a16="http://schemas.microsoft.com/office/drawing/2014/main" id="{EF2B6A5A-5D77-3500-2425-22B4922BE20F}"/>
                </a:ext>
              </a:extLst>
            </p:cNvPr>
            <p:cNvSpPr/>
            <p:nvPr/>
          </p:nvSpPr>
          <p:spPr>
            <a:xfrm>
              <a:off x="2967137" y="2924796"/>
              <a:ext cx="711206" cy="432684"/>
            </a:xfrm>
            <a:prstGeom prst="can">
              <a:avLst>
                <a:gd name="adj" fmla="val 25000"/>
              </a:avLst>
            </a:prstGeom>
            <a:solidFill>
              <a:srgbClr val="71C5E8"/>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150" u="none" strike="noStrike" kern="0" cap="none" spc="0" normalizeH="0" baseline="0" noProof="0">
                  <a:ln>
                    <a:noFill/>
                  </a:ln>
                  <a:solidFill>
                    <a:prstClr val="black"/>
                  </a:solidFill>
                  <a:effectLst/>
                  <a:uLnTx/>
                  <a:uFillTx/>
                  <a:latin typeface="VIC Medium" pitchFamily="2" charset="77"/>
                  <a:ea typeface="+mn-ea"/>
                </a:rPr>
                <a:t>VAED</a:t>
              </a:r>
            </a:p>
          </p:txBody>
        </p:sp>
        <p:sp>
          <p:nvSpPr>
            <p:cNvPr id="43" name="Cylinder 42">
              <a:extLst>
                <a:ext uri="{FF2B5EF4-FFF2-40B4-BE49-F238E27FC236}">
                  <a16:creationId xmlns:a16="http://schemas.microsoft.com/office/drawing/2014/main" id="{20E0A64B-4C79-BC7B-31E8-FA2F9DAA1862}"/>
                </a:ext>
              </a:extLst>
            </p:cNvPr>
            <p:cNvSpPr/>
            <p:nvPr/>
          </p:nvSpPr>
          <p:spPr>
            <a:xfrm>
              <a:off x="2967137" y="2223484"/>
              <a:ext cx="711206" cy="432684"/>
            </a:xfrm>
            <a:prstGeom prst="can">
              <a:avLst>
                <a:gd name="adj" fmla="val 25000"/>
              </a:avLst>
            </a:prstGeom>
            <a:solidFill>
              <a:srgbClr val="71C5E8"/>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150" u="none" strike="noStrike" kern="0" cap="none" spc="0" normalizeH="0" baseline="0" noProof="0">
                  <a:ln>
                    <a:noFill/>
                  </a:ln>
                  <a:solidFill>
                    <a:prstClr val="black"/>
                  </a:solidFill>
                  <a:effectLst/>
                  <a:uLnTx/>
                  <a:uFillTx/>
                  <a:latin typeface="VIC Medium" pitchFamily="2" charset="77"/>
                  <a:ea typeface="+mn-ea"/>
                </a:rPr>
                <a:t>AIR</a:t>
              </a:r>
            </a:p>
          </p:txBody>
        </p:sp>
        <p:sp>
          <p:nvSpPr>
            <p:cNvPr id="44" name="Cylinder 43">
              <a:extLst>
                <a:ext uri="{FF2B5EF4-FFF2-40B4-BE49-F238E27FC236}">
                  <a16:creationId xmlns:a16="http://schemas.microsoft.com/office/drawing/2014/main" id="{69BABD50-1F6A-EA10-5484-3B1DE32A7C38}"/>
                </a:ext>
              </a:extLst>
            </p:cNvPr>
            <p:cNvSpPr/>
            <p:nvPr/>
          </p:nvSpPr>
          <p:spPr>
            <a:xfrm>
              <a:off x="2967137" y="1554732"/>
              <a:ext cx="711206" cy="432684"/>
            </a:xfrm>
            <a:prstGeom prst="can">
              <a:avLst>
                <a:gd name="adj" fmla="val 25000"/>
              </a:avLst>
            </a:prstGeom>
            <a:solidFill>
              <a:srgbClr val="71C5E8"/>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150" u="none" strike="noStrike" kern="0" cap="none" spc="0" normalizeH="0" baseline="0" noProof="0" dirty="0">
                  <a:ln>
                    <a:noFill/>
                  </a:ln>
                  <a:solidFill>
                    <a:prstClr val="black"/>
                  </a:solidFill>
                  <a:effectLst/>
                  <a:uLnTx/>
                  <a:uFillTx/>
                  <a:latin typeface="VIC Medium" pitchFamily="2" charset="77"/>
                  <a:ea typeface="+mn-ea"/>
                </a:rPr>
                <a:t>MBS</a:t>
              </a:r>
            </a:p>
          </p:txBody>
        </p:sp>
        <p:sp>
          <p:nvSpPr>
            <p:cNvPr id="45" name="Cylinder 44">
              <a:extLst>
                <a:ext uri="{FF2B5EF4-FFF2-40B4-BE49-F238E27FC236}">
                  <a16:creationId xmlns:a16="http://schemas.microsoft.com/office/drawing/2014/main" id="{C37BF268-1AE8-CC87-2D44-AB6A001D7677}"/>
                </a:ext>
              </a:extLst>
            </p:cNvPr>
            <p:cNvSpPr/>
            <p:nvPr/>
          </p:nvSpPr>
          <p:spPr>
            <a:xfrm>
              <a:off x="2967137" y="3626110"/>
              <a:ext cx="711206" cy="432683"/>
            </a:xfrm>
            <a:prstGeom prst="can">
              <a:avLst>
                <a:gd name="adj" fmla="val 25000"/>
              </a:avLst>
            </a:prstGeom>
            <a:solidFill>
              <a:srgbClr val="71C5E8"/>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150" u="none" strike="noStrike" kern="0" cap="none" spc="0" normalizeH="0" baseline="0" noProof="0">
                  <a:ln>
                    <a:noFill/>
                  </a:ln>
                  <a:solidFill>
                    <a:prstClr val="black"/>
                  </a:solidFill>
                  <a:effectLst/>
                  <a:uLnTx/>
                  <a:uFillTx/>
                  <a:latin typeface="VIC Medium" pitchFamily="2" charset="77"/>
                  <a:ea typeface="+mn-ea"/>
                </a:rPr>
                <a:t>VINAH</a:t>
              </a:r>
            </a:p>
          </p:txBody>
        </p:sp>
        <p:sp>
          <p:nvSpPr>
            <p:cNvPr id="49" name="Cylinder 48">
              <a:extLst>
                <a:ext uri="{FF2B5EF4-FFF2-40B4-BE49-F238E27FC236}">
                  <a16:creationId xmlns:a16="http://schemas.microsoft.com/office/drawing/2014/main" id="{DFA54A02-23E4-3574-594D-78F62A16D8C5}"/>
                </a:ext>
              </a:extLst>
            </p:cNvPr>
            <p:cNvSpPr/>
            <p:nvPr/>
          </p:nvSpPr>
          <p:spPr>
            <a:xfrm>
              <a:off x="3786386" y="3631512"/>
              <a:ext cx="711206" cy="432683"/>
            </a:xfrm>
            <a:prstGeom prst="can">
              <a:avLst>
                <a:gd name="adj" fmla="val 25000"/>
              </a:avLst>
            </a:prstGeom>
            <a:solidFill>
              <a:srgbClr val="71C5E8"/>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150" u="none" strike="noStrike" kern="0" cap="none" spc="0" normalizeH="0" baseline="0" noProof="0">
                  <a:ln>
                    <a:noFill/>
                  </a:ln>
                  <a:solidFill>
                    <a:prstClr val="black"/>
                  </a:solidFill>
                  <a:effectLst/>
                  <a:uLnTx/>
                  <a:uFillTx/>
                  <a:latin typeface="VIC Medium" pitchFamily="2" charset="77"/>
                  <a:ea typeface="+mn-ea"/>
                </a:rPr>
                <a:t>CMI </a:t>
              </a:r>
            </a:p>
          </p:txBody>
        </p:sp>
        <p:sp>
          <p:nvSpPr>
            <p:cNvPr id="2" name="Cylinder 1">
              <a:extLst>
                <a:ext uri="{FF2B5EF4-FFF2-40B4-BE49-F238E27FC236}">
                  <a16:creationId xmlns:a16="http://schemas.microsoft.com/office/drawing/2014/main" id="{BD8EB905-FF88-EFE6-C6A4-102262C8027F}"/>
                </a:ext>
              </a:extLst>
            </p:cNvPr>
            <p:cNvSpPr/>
            <p:nvPr/>
          </p:nvSpPr>
          <p:spPr>
            <a:xfrm>
              <a:off x="3786386" y="1556831"/>
              <a:ext cx="711206" cy="432684"/>
            </a:xfrm>
            <a:prstGeom prst="can">
              <a:avLst>
                <a:gd name="adj" fmla="val 25000"/>
              </a:avLst>
            </a:prstGeom>
            <a:solidFill>
              <a:srgbClr val="71C5E8"/>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AU" sz="1150" kern="0">
                  <a:solidFill>
                    <a:prstClr val="black"/>
                  </a:solidFill>
                  <a:latin typeface="VIC Medium" pitchFamily="2" charset="77"/>
                  <a:ea typeface="+mn-ea"/>
                </a:rPr>
                <a:t>P</a:t>
              </a:r>
              <a:r>
                <a:rPr kumimoji="0" lang="en-AU" sz="1150" u="none" strike="noStrike" kern="0" cap="none" spc="0" normalizeH="0" baseline="0" noProof="0">
                  <a:ln>
                    <a:noFill/>
                  </a:ln>
                  <a:solidFill>
                    <a:prstClr val="black"/>
                  </a:solidFill>
                  <a:effectLst/>
                  <a:uLnTx/>
                  <a:uFillTx/>
                  <a:latin typeface="VIC Medium" pitchFamily="2" charset="77"/>
                  <a:ea typeface="+mn-ea"/>
                </a:rPr>
                <a:t>BS</a:t>
              </a:r>
            </a:p>
          </p:txBody>
        </p:sp>
        <p:sp>
          <p:nvSpPr>
            <p:cNvPr id="142" name="TextBox 141">
              <a:extLst>
                <a:ext uri="{FF2B5EF4-FFF2-40B4-BE49-F238E27FC236}">
                  <a16:creationId xmlns:a16="http://schemas.microsoft.com/office/drawing/2014/main" id="{2A51C5D3-D40B-EAE7-4366-B6D3E4D27732}"/>
                </a:ext>
              </a:extLst>
            </p:cNvPr>
            <p:cNvSpPr txBox="1"/>
            <p:nvPr/>
          </p:nvSpPr>
          <p:spPr>
            <a:xfrm>
              <a:off x="2949019" y="1076701"/>
              <a:ext cx="1440529" cy="506279"/>
            </a:xfrm>
            <a:prstGeom prst="rect">
              <a:avLst/>
            </a:prstGeom>
            <a:noFill/>
          </p:spPr>
          <p:txBody>
            <a:bodyPr wrap="square" rtlCol="0">
              <a:spAutoFit/>
            </a:bodyPr>
            <a:lstStyle/>
            <a:p>
              <a:pPr algn="ctr"/>
              <a:r>
                <a:rPr lang="en-AU" sz="1200" b="1" dirty="0">
                  <a:solidFill>
                    <a:srgbClr val="201547"/>
                  </a:solidFill>
                  <a:latin typeface="VIC SemiBold" pitchFamily="2" charset="77"/>
                </a:rPr>
                <a:t>Administrative </a:t>
              </a:r>
              <a:br>
                <a:rPr lang="en-AU" sz="1200" b="1" dirty="0">
                  <a:solidFill>
                    <a:srgbClr val="201547"/>
                  </a:solidFill>
                  <a:latin typeface="VIC SemiBold" pitchFamily="2" charset="77"/>
                </a:rPr>
              </a:br>
              <a:r>
                <a:rPr lang="en-AU" sz="1200" b="1" dirty="0">
                  <a:solidFill>
                    <a:srgbClr val="201547"/>
                  </a:solidFill>
                  <a:latin typeface="VIC SemiBold" pitchFamily="2" charset="77"/>
                </a:rPr>
                <a:t>data sets</a:t>
              </a:r>
            </a:p>
          </p:txBody>
        </p:sp>
      </p:grpSp>
      <p:sp>
        <p:nvSpPr>
          <p:cNvPr id="10" name="TextBox 9">
            <a:extLst>
              <a:ext uri="{FF2B5EF4-FFF2-40B4-BE49-F238E27FC236}">
                <a16:creationId xmlns:a16="http://schemas.microsoft.com/office/drawing/2014/main" id="{B8BF06D3-22C4-8EFA-066C-5EF779025EE4}"/>
              </a:ext>
            </a:extLst>
          </p:cNvPr>
          <p:cNvSpPr txBox="1"/>
          <p:nvPr/>
        </p:nvSpPr>
        <p:spPr>
          <a:xfrm>
            <a:off x="5208797" y="3806053"/>
            <a:ext cx="3329391" cy="461665"/>
          </a:xfrm>
          <a:prstGeom prst="rect">
            <a:avLst/>
          </a:prstGeom>
          <a:solidFill>
            <a:srgbClr val="71C5E8">
              <a:alpha val="30000"/>
            </a:srgbClr>
          </a:solidFill>
        </p:spPr>
        <p:txBody>
          <a:bodyPr wrap="square" lIns="91440" tIns="45720" rIns="91440" bIns="45720" rtlCol="0" anchor="t">
            <a:noAutofit/>
          </a:bodyPr>
          <a:lstStyle/>
          <a:p>
            <a:pPr eaLnBrk="1" hangingPunct="1">
              <a:spcBef>
                <a:spcPts val="0"/>
              </a:spcBef>
              <a:spcAft>
                <a:spcPts val="0"/>
              </a:spcAft>
              <a:defRPr/>
            </a:pPr>
            <a:r>
              <a:rPr lang="en-AU" sz="1200" dirty="0">
                <a:solidFill>
                  <a:srgbClr val="201547"/>
                </a:solidFill>
                <a:latin typeface="VIC" pitchFamily="2" charset="77"/>
                <a:ea typeface="ＭＳ Ｐゴシック" charset="0"/>
              </a:rPr>
              <a:t>67% of respondents consented to being re-contacted for follow-up surveys</a:t>
            </a:r>
          </a:p>
        </p:txBody>
      </p:sp>
      <p:sp>
        <p:nvSpPr>
          <p:cNvPr id="14" name="TextBox 13">
            <a:extLst>
              <a:ext uri="{FF2B5EF4-FFF2-40B4-BE49-F238E27FC236}">
                <a16:creationId xmlns:a16="http://schemas.microsoft.com/office/drawing/2014/main" id="{EC290413-639B-A326-EDE7-619017A62037}"/>
              </a:ext>
            </a:extLst>
          </p:cNvPr>
          <p:cNvSpPr txBox="1"/>
          <p:nvPr/>
        </p:nvSpPr>
        <p:spPr>
          <a:xfrm>
            <a:off x="323849" y="1154185"/>
            <a:ext cx="8171221" cy="264688"/>
          </a:xfrm>
          <a:prstGeom prst="rect">
            <a:avLst/>
          </a:prstGeom>
          <a:noFill/>
        </p:spPr>
        <p:txBody>
          <a:bodyPr wrap="square" lIns="0" tIns="0" rIns="0" bIns="0" rtlCol="0" anchor="t">
            <a:spAutoFit/>
          </a:bodyPr>
          <a:lstStyle/>
          <a:p>
            <a:pPr eaLnBrk="1" hangingPunct="1">
              <a:lnSpc>
                <a:spcPct val="110000"/>
              </a:lnSpc>
              <a:spcBef>
                <a:spcPts val="800"/>
              </a:spcBef>
              <a:spcAft>
                <a:spcPts val="800"/>
              </a:spcAft>
              <a:defRPr/>
            </a:pPr>
            <a:r>
              <a:rPr lang="en-AU" sz="1600" b="1" dirty="0">
                <a:solidFill>
                  <a:srgbClr val="004C97"/>
                </a:solidFill>
                <a:latin typeface="VIC" pitchFamily="2" charset="77"/>
                <a:ea typeface="ＭＳ Ｐゴシック" charset="0"/>
              </a:rPr>
              <a:t>77% </a:t>
            </a:r>
            <a:r>
              <a:rPr lang="en-AU" sz="1600" dirty="0">
                <a:solidFill>
                  <a:srgbClr val="201547"/>
                </a:solidFill>
                <a:latin typeface="VIC" pitchFamily="2" charset="77"/>
                <a:ea typeface="ＭＳ Ｐゴシック" charset="0"/>
              </a:rPr>
              <a:t>of respondents consented for their survey data to be linked with DH datasets</a:t>
            </a:r>
          </a:p>
        </p:txBody>
      </p:sp>
      <p:sp>
        <p:nvSpPr>
          <p:cNvPr id="47" name="TextBox 46">
            <a:extLst>
              <a:ext uri="{FF2B5EF4-FFF2-40B4-BE49-F238E27FC236}">
                <a16:creationId xmlns:a16="http://schemas.microsoft.com/office/drawing/2014/main" id="{53E7DC68-85FA-4839-3D0D-48DB1BB28E8E}"/>
              </a:ext>
            </a:extLst>
          </p:cNvPr>
          <p:cNvSpPr txBox="1"/>
          <p:nvPr/>
        </p:nvSpPr>
        <p:spPr>
          <a:xfrm>
            <a:off x="335859" y="4557627"/>
            <a:ext cx="2301340" cy="430887"/>
          </a:xfrm>
          <a:prstGeom prst="rect">
            <a:avLst/>
          </a:prstGeom>
          <a:noFill/>
        </p:spPr>
        <p:txBody>
          <a:bodyPr wrap="square" lIns="0" tIns="0" rIns="0" bIns="0" rtlCol="0">
            <a:spAutoFit/>
          </a:bodyPr>
          <a:lstStyle/>
          <a:p>
            <a:pPr>
              <a:tabLst>
                <a:tab pos="306388" algn="l"/>
                <a:tab pos="354013" algn="l"/>
              </a:tabLst>
            </a:pPr>
            <a:r>
              <a:rPr lang="en-AU" sz="700" b="1" dirty="0">
                <a:solidFill>
                  <a:srgbClr val="201547"/>
                </a:solidFill>
                <a:latin typeface="VIC SemiBold" pitchFamily="2" charset="77"/>
              </a:rPr>
              <a:t>AIR</a:t>
            </a:r>
            <a:r>
              <a:rPr lang="en-AU" sz="700" dirty="0">
                <a:solidFill>
                  <a:srgbClr val="201547"/>
                </a:solidFill>
                <a:latin typeface="VIC" pitchFamily="2" charset="77"/>
              </a:rPr>
              <a:t> 	</a:t>
            </a:r>
            <a:r>
              <a:rPr lang="en-AU" sz="700" dirty="0">
                <a:solidFill>
                  <a:srgbClr val="201547"/>
                </a:solidFill>
                <a:latin typeface="VIC Light" pitchFamily="2" charset="77"/>
              </a:rPr>
              <a:t>Australian Immunisation Register</a:t>
            </a:r>
          </a:p>
          <a:p>
            <a:pPr>
              <a:tabLst>
                <a:tab pos="306388" algn="l"/>
                <a:tab pos="354013" algn="l"/>
              </a:tabLst>
            </a:pPr>
            <a:r>
              <a:rPr lang="en-AU" sz="700" b="1" dirty="0">
                <a:solidFill>
                  <a:srgbClr val="201547"/>
                </a:solidFill>
                <a:latin typeface="VIC SemiBold" pitchFamily="2" charset="77"/>
              </a:rPr>
              <a:t>CMI </a:t>
            </a:r>
            <a:r>
              <a:rPr lang="en-AU" sz="700" dirty="0">
                <a:solidFill>
                  <a:srgbClr val="201547"/>
                </a:solidFill>
                <a:latin typeface="VIC" pitchFamily="2" charset="77"/>
              </a:rPr>
              <a:t>	</a:t>
            </a:r>
            <a:r>
              <a:rPr lang="en-AU" sz="700" dirty="0">
                <a:solidFill>
                  <a:srgbClr val="201547"/>
                </a:solidFill>
                <a:latin typeface="VIC Light" pitchFamily="2" charset="77"/>
              </a:rPr>
              <a:t>Client Management Interface (mental health) </a:t>
            </a:r>
          </a:p>
          <a:p>
            <a:pPr>
              <a:tabLst>
                <a:tab pos="306388" algn="l"/>
                <a:tab pos="354013" algn="l"/>
              </a:tabLst>
            </a:pPr>
            <a:r>
              <a:rPr lang="en-AU" sz="700" b="1" dirty="0">
                <a:solidFill>
                  <a:srgbClr val="201547"/>
                </a:solidFill>
                <a:latin typeface="VIC SemiBold" pitchFamily="2" charset="77"/>
              </a:rPr>
              <a:t>MBS</a:t>
            </a:r>
            <a:r>
              <a:rPr lang="en-AU" sz="700" dirty="0">
                <a:solidFill>
                  <a:srgbClr val="201547"/>
                </a:solidFill>
                <a:latin typeface="VIC" pitchFamily="2" charset="77"/>
              </a:rPr>
              <a:t> 	</a:t>
            </a:r>
            <a:r>
              <a:rPr lang="en-AU" sz="700" dirty="0">
                <a:solidFill>
                  <a:srgbClr val="201547"/>
                </a:solidFill>
                <a:latin typeface="VIC Light" pitchFamily="2" charset="77"/>
              </a:rPr>
              <a:t>Medical Benefits Scheme</a:t>
            </a:r>
          </a:p>
          <a:p>
            <a:pPr>
              <a:tabLst>
                <a:tab pos="306388" algn="l"/>
                <a:tab pos="354013" algn="l"/>
              </a:tabLst>
            </a:pPr>
            <a:r>
              <a:rPr lang="en-AU" sz="700" b="1" dirty="0">
                <a:solidFill>
                  <a:srgbClr val="201547"/>
                </a:solidFill>
                <a:latin typeface="VIC SemiBold" pitchFamily="2" charset="77"/>
              </a:rPr>
              <a:t>PBS</a:t>
            </a:r>
            <a:r>
              <a:rPr lang="en-AU" sz="700" dirty="0">
                <a:solidFill>
                  <a:srgbClr val="201547"/>
                </a:solidFill>
                <a:latin typeface="VIC" pitchFamily="2" charset="77"/>
              </a:rPr>
              <a:t> 	</a:t>
            </a:r>
            <a:r>
              <a:rPr lang="en-AU" sz="700" dirty="0">
                <a:solidFill>
                  <a:srgbClr val="201547"/>
                </a:solidFill>
                <a:latin typeface="VIC Light" pitchFamily="2" charset="77"/>
              </a:rPr>
              <a:t>Pharmaceutical Benefits Scheme </a:t>
            </a:r>
          </a:p>
        </p:txBody>
      </p:sp>
      <p:sp>
        <p:nvSpPr>
          <p:cNvPr id="48" name="TextBox 47">
            <a:extLst>
              <a:ext uri="{FF2B5EF4-FFF2-40B4-BE49-F238E27FC236}">
                <a16:creationId xmlns:a16="http://schemas.microsoft.com/office/drawing/2014/main" id="{72761597-0C5B-34FB-31BE-8B7CDEBD11F4}"/>
              </a:ext>
            </a:extLst>
          </p:cNvPr>
          <p:cNvSpPr txBox="1"/>
          <p:nvPr/>
        </p:nvSpPr>
        <p:spPr>
          <a:xfrm>
            <a:off x="2743043" y="4557418"/>
            <a:ext cx="3117415" cy="430887"/>
          </a:xfrm>
          <a:prstGeom prst="rect">
            <a:avLst/>
          </a:prstGeom>
          <a:noFill/>
        </p:spPr>
        <p:txBody>
          <a:bodyPr wrap="square" lIns="0" tIns="0" rIns="0" bIns="0" rtlCol="0">
            <a:spAutoFit/>
          </a:bodyPr>
          <a:lstStyle/>
          <a:p>
            <a:pPr>
              <a:tabLst>
                <a:tab pos="395288" algn="l"/>
              </a:tabLst>
            </a:pPr>
            <a:r>
              <a:rPr lang="en-AU" sz="700" b="1" dirty="0">
                <a:solidFill>
                  <a:srgbClr val="201547"/>
                </a:solidFill>
                <a:latin typeface="VIC SemiBold" pitchFamily="2" charset="77"/>
              </a:rPr>
              <a:t>TREVI</a:t>
            </a:r>
            <a:r>
              <a:rPr lang="en-AU" sz="700" dirty="0">
                <a:solidFill>
                  <a:srgbClr val="201547"/>
                </a:solidFill>
                <a:latin typeface="VIC" pitchFamily="2" charset="77"/>
              </a:rPr>
              <a:t> </a:t>
            </a:r>
            <a:r>
              <a:rPr lang="en-AU" sz="700" dirty="0">
                <a:solidFill>
                  <a:srgbClr val="201547"/>
                </a:solidFill>
                <a:latin typeface="VIC Light" pitchFamily="2" charset="77"/>
              </a:rPr>
              <a:t>	Transmission and Response Epidemiology Victoria database  </a:t>
            </a:r>
          </a:p>
          <a:p>
            <a:pPr>
              <a:tabLst>
                <a:tab pos="395288" algn="l"/>
              </a:tabLst>
            </a:pPr>
            <a:r>
              <a:rPr lang="en-AU" sz="700" b="1" dirty="0">
                <a:solidFill>
                  <a:srgbClr val="201547"/>
                </a:solidFill>
                <a:latin typeface="VIC SemiBold" pitchFamily="2" charset="77"/>
              </a:rPr>
              <a:t>VAED</a:t>
            </a:r>
            <a:r>
              <a:rPr lang="en-AU" sz="700" dirty="0">
                <a:solidFill>
                  <a:srgbClr val="201547"/>
                </a:solidFill>
                <a:latin typeface="VIC" pitchFamily="2" charset="77"/>
              </a:rPr>
              <a:t> 	</a:t>
            </a:r>
            <a:r>
              <a:rPr lang="en-AU" sz="700" dirty="0">
                <a:solidFill>
                  <a:srgbClr val="201547"/>
                </a:solidFill>
                <a:latin typeface="VIC Light" pitchFamily="2" charset="77"/>
              </a:rPr>
              <a:t>Victorian Admitted Episodes Dataset </a:t>
            </a:r>
          </a:p>
          <a:p>
            <a:pPr>
              <a:tabLst>
                <a:tab pos="395288" algn="l"/>
              </a:tabLst>
            </a:pPr>
            <a:r>
              <a:rPr lang="en-AU" sz="700" b="1" dirty="0">
                <a:solidFill>
                  <a:srgbClr val="201547"/>
                </a:solidFill>
                <a:latin typeface="VIC SemiBold" pitchFamily="2" charset="77"/>
              </a:rPr>
              <a:t>VEMD</a:t>
            </a:r>
            <a:r>
              <a:rPr lang="en-AU" sz="700" dirty="0">
                <a:solidFill>
                  <a:srgbClr val="201547"/>
                </a:solidFill>
                <a:latin typeface="VIC" pitchFamily="2" charset="77"/>
              </a:rPr>
              <a:t> 	</a:t>
            </a:r>
            <a:r>
              <a:rPr lang="en-AU" sz="700" dirty="0">
                <a:solidFill>
                  <a:srgbClr val="201547"/>
                </a:solidFill>
                <a:latin typeface="VIC Light" pitchFamily="2" charset="77"/>
              </a:rPr>
              <a:t>Victorian Emergency Minimum Dataset </a:t>
            </a:r>
          </a:p>
          <a:p>
            <a:pPr>
              <a:tabLst>
                <a:tab pos="395288" algn="l"/>
              </a:tabLst>
            </a:pPr>
            <a:r>
              <a:rPr lang="en-AU" sz="700" b="1" dirty="0">
                <a:solidFill>
                  <a:srgbClr val="201547"/>
                </a:solidFill>
                <a:latin typeface="VIC SemiBold" pitchFamily="2" charset="77"/>
              </a:rPr>
              <a:t>VINAH </a:t>
            </a:r>
            <a:r>
              <a:rPr lang="en-AU" sz="700" dirty="0">
                <a:solidFill>
                  <a:srgbClr val="201547"/>
                </a:solidFill>
                <a:latin typeface="VIC" pitchFamily="2" charset="77"/>
              </a:rPr>
              <a:t>	</a:t>
            </a:r>
            <a:r>
              <a:rPr lang="en-AU" sz="700" dirty="0">
                <a:solidFill>
                  <a:srgbClr val="201547"/>
                </a:solidFill>
                <a:latin typeface="VIC Light" pitchFamily="2" charset="77"/>
              </a:rPr>
              <a:t>Victorian Integrated Non-Admitted Health dataset</a:t>
            </a:r>
          </a:p>
        </p:txBody>
      </p:sp>
      <p:sp>
        <p:nvSpPr>
          <p:cNvPr id="13" name="Slide Number Placeholder 2">
            <a:extLst>
              <a:ext uri="{FF2B5EF4-FFF2-40B4-BE49-F238E27FC236}">
                <a16:creationId xmlns:a16="http://schemas.microsoft.com/office/drawing/2014/main" id="{0D9FC834-7A49-3EC1-CEAF-4F57DDC5E7C6}"/>
              </a:ext>
            </a:extLst>
          </p:cNvPr>
          <p:cNvSpPr txBox="1">
            <a:spLocks/>
          </p:cNvSpPr>
          <p:nvPr/>
        </p:nvSpPr>
        <p:spPr>
          <a:xfrm>
            <a:off x="8784890" y="4860925"/>
            <a:ext cx="359110" cy="280988"/>
          </a:xfrm>
          <a:prstGeom prst="rect">
            <a:avLst/>
          </a:prstGeom>
        </p:spPr>
        <p:txBody>
          <a:bodyPr lIns="0" tIns="0" rIns="36000" bIns="0" anchor="ctr" anchorCtr="0"/>
          <a:lstStyle>
            <a:defPPr>
              <a:defRPr lang="en-AU"/>
            </a:defPPr>
            <a:lvl1pPr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ctr">
              <a:defRPr/>
            </a:pPr>
            <a:fld id="{3689E5EE-9843-45A7-B324-3EFD7322EDFC}" type="slidenum">
              <a:rPr lang="en-AU" altLang="en-US" sz="1000" smtClean="0">
                <a:solidFill>
                  <a:schemeClr val="bg1"/>
                </a:solidFill>
                <a:latin typeface="VIC Medium" pitchFamily="2" charset="77"/>
              </a:rPr>
              <a:pPr algn="ctr">
                <a:defRPr/>
              </a:pPr>
              <a:t>15</a:t>
            </a:fld>
            <a:endParaRPr lang="en-AU" altLang="en-US" sz="1000" dirty="0">
              <a:solidFill>
                <a:schemeClr val="bg1"/>
              </a:solidFill>
              <a:latin typeface="VIC Medium" pitchFamily="2" charset="77"/>
            </a:endParaRPr>
          </a:p>
        </p:txBody>
      </p:sp>
    </p:spTree>
    <p:extLst>
      <p:ext uri="{BB962C8B-B14F-4D97-AF65-F5344CB8AC3E}">
        <p14:creationId xmlns:p14="http://schemas.microsoft.com/office/powerpoint/2010/main" val="1859587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27E0A243-E442-5C4C-9B34-AEBB3CE1D723}"/>
              </a:ext>
            </a:extLst>
          </p:cNvPr>
          <p:cNvSpPr txBox="1">
            <a:spLocks/>
          </p:cNvSpPr>
          <p:nvPr/>
        </p:nvSpPr>
        <p:spPr>
          <a:xfrm>
            <a:off x="4563939" y="1436074"/>
            <a:ext cx="4058512" cy="610187"/>
          </a:xfrm>
          <a:prstGeom prst="rect">
            <a:avLst/>
          </a:prstGeom>
        </p:spPr>
        <p:txBody>
          <a:bodyPr/>
          <a:lstStyle>
            <a:lvl1pPr marL="0" indent="0" algn="l" defTabSz="914400" rtl="0" eaLnBrk="1" latinLnBrk="0" hangingPunct="1">
              <a:spcBef>
                <a:spcPts val="0"/>
              </a:spcBef>
              <a:spcAft>
                <a:spcPts val="500"/>
              </a:spcAft>
              <a:buFont typeface="Arial" pitchFamily="34" charset="0"/>
              <a:buNone/>
              <a:defRPr sz="2400" b="1" kern="1200" baseline="0">
                <a:solidFill>
                  <a:schemeClr val="accent2"/>
                </a:solidFill>
                <a:latin typeface="+mn-lt"/>
                <a:ea typeface="+mn-ea"/>
                <a:cs typeface="Arial" pitchFamily="34" charset="0"/>
              </a:defRPr>
            </a:lvl1pPr>
            <a:lvl2pPr marL="0" indent="0" algn="l" defTabSz="914400" rtl="0" eaLnBrk="1" latinLnBrk="0" hangingPunct="1">
              <a:spcBef>
                <a:spcPts val="0"/>
              </a:spcBef>
              <a:spcAft>
                <a:spcPts val="1000"/>
              </a:spcAft>
              <a:buFont typeface="Arial" pitchFamily="34" charset="0"/>
              <a:buNone/>
              <a:defRPr sz="1600" kern="1200">
                <a:solidFill>
                  <a:schemeClr val="tx2"/>
                </a:solidFill>
                <a:latin typeface="+mn-lt"/>
                <a:ea typeface="+mn-ea"/>
                <a:cs typeface="Arial" pitchFamily="34" charset="0"/>
              </a:defRPr>
            </a:lvl2pPr>
            <a:lvl3pPr marL="252000" indent="-252000" algn="l" defTabSz="914400" rtl="0" eaLnBrk="1" latinLnBrk="0" hangingPunct="1">
              <a:spcBef>
                <a:spcPts val="0"/>
              </a:spcBef>
              <a:spcAft>
                <a:spcPts val="1000"/>
              </a:spcAft>
              <a:buFont typeface="Arial" panose="020B0604020202020204" pitchFamily="34" charset="0"/>
              <a:buChar char="•"/>
              <a:defRPr sz="1600" kern="1200">
                <a:solidFill>
                  <a:schemeClr val="tx2"/>
                </a:solidFill>
                <a:latin typeface="+mn-lt"/>
                <a:ea typeface="+mn-ea"/>
                <a:cs typeface="Arial" pitchFamily="34" charset="0"/>
              </a:defRPr>
            </a:lvl3pPr>
            <a:lvl4pPr marL="504000" indent="-252000" algn="l" defTabSz="914400" rtl="0" eaLnBrk="1" latinLnBrk="0" hangingPunct="1">
              <a:spcBef>
                <a:spcPts val="0"/>
              </a:spcBef>
              <a:spcAft>
                <a:spcPts val="1000"/>
              </a:spcAft>
              <a:buFont typeface="Arial" panose="020B0604020202020204" pitchFamily="34" charset="0"/>
              <a:buChar char="•"/>
              <a:defRPr sz="1600" kern="1200">
                <a:solidFill>
                  <a:schemeClr val="tx2"/>
                </a:solidFill>
                <a:latin typeface="+mn-lt"/>
                <a:ea typeface="+mn-ea"/>
                <a:cs typeface="Arial" pitchFamily="34" charset="0"/>
              </a:defRPr>
            </a:lvl4pPr>
            <a:lvl5pPr marL="756000" indent="-252000" algn="l" defTabSz="914400" rtl="0" eaLnBrk="1" latinLnBrk="0" hangingPunct="1">
              <a:spcBef>
                <a:spcPts val="0"/>
              </a:spcBef>
              <a:spcAft>
                <a:spcPts val="1000"/>
              </a:spcAft>
              <a:buFont typeface="Arial" pitchFamily="34" charset="0"/>
              <a:buChar char="•"/>
              <a:defRPr sz="1600" kern="1200" baseline="0">
                <a:solidFill>
                  <a:schemeClr val="tx2"/>
                </a:solidFill>
                <a:latin typeface="+mn-lt"/>
                <a:ea typeface="+mn-ea"/>
                <a:cs typeface="Arial" pitchFamily="34" charset="0"/>
              </a:defRPr>
            </a:lvl5pPr>
            <a:lvl6pPr marL="1008000" indent="-252000" algn="l" defTabSz="914400" rtl="0" eaLnBrk="1" latinLnBrk="0" hangingPunct="1">
              <a:spcBef>
                <a:spcPts val="0"/>
              </a:spcBef>
              <a:spcAft>
                <a:spcPts val="1000"/>
              </a:spcAft>
              <a:buFont typeface="Arial" pitchFamily="34" charset="0"/>
              <a:buChar char="•"/>
              <a:defRPr sz="1600" kern="1200">
                <a:solidFill>
                  <a:schemeClr val="tx2"/>
                </a:solidFill>
                <a:latin typeface="+mn-lt"/>
                <a:ea typeface="+mn-ea"/>
                <a:cs typeface="Arial" pitchFamily="34" charset="0"/>
              </a:defRPr>
            </a:lvl6pPr>
            <a:lvl7pPr marL="1260000" indent="-252000" algn="l" defTabSz="914400" rtl="0" eaLnBrk="1" latinLnBrk="0" hangingPunct="1">
              <a:spcBef>
                <a:spcPts val="0"/>
              </a:spcBef>
              <a:spcAft>
                <a:spcPts val="1000"/>
              </a:spcAft>
              <a:buFont typeface="Arial" pitchFamily="34" charset="0"/>
              <a:buChar char="•"/>
              <a:defRPr sz="1600" kern="1200">
                <a:solidFill>
                  <a:schemeClr val="tx2"/>
                </a:solidFill>
                <a:latin typeface="+mn-lt"/>
                <a:ea typeface="+mn-ea"/>
                <a:cs typeface="Arial" pitchFamily="34" charset="0"/>
              </a:defRPr>
            </a:lvl7pPr>
            <a:lvl8pPr marL="1512000" indent="-252000" algn="l" defTabSz="914400" rtl="0" eaLnBrk="1" latinLnBrk="0" hangingPunct="1">
              <a:spcBef>
                <a:spcPts val="0"/>
              </a:spcBef>
              <a:spcAft>
                <a:spcPts val="1000"/>
              </a:spcAft>
              <a:buFont typeface="Arial" pitchFamily="34" charset="0"/>
              <a:buChar char="•"/>
              <a:defRPr sz="1600" kern="1200">
                <a:solidFill>
                  <a:schemeClr val="tx2"/>
                </a:solidFill>
                <a:latin typeface="+mn-lt"/>
                <a:ea typeface="+mn-ea"/>
                <a:cs typeface="Arial" pitchFamily="34" charset="0"/>
              </a:defRPr>
            </a:lvl8pPr>
            <a:lvl9pPr marL="1764000" indent="-252000" algn="l" defTabSz="914400" rtl="0" eaLnBrk="1" latinLnBrk="0" hangingPunct="1">
              <a:spcBef>
                <a:spcPts val="0"/>
              </a:spcBef>
              <a:spcAft>
                <a:spcPts val="1000"/>
              </a:spcAft>
              <a:buFont typeface="Arial" pitchFamily="34" charset="0"/>
              <a:buChar char="•"/>
              <a:defRPr sz="1600" kern="1200">
                <a:solidFill>
                  <a:schemeClr val="tx2"/>
                </a:solidFill>
                <a:latin typeface="+mn-lt"/>
                <a:ea typeface="+mn-ea"/>
                <a:cs typeface="Arial" pitchFamily="34" charset="0"/>
              </a:defRPr>
            </a:lvl9pPr>
          </a:lstStyle>
          <a:p>
            <a:pPr>
              <a:spcAft>
                <a:spcPts val="900"/>
              </a:spcAft>
            </a:pPr>
            <a:r>
              <a:rPr lang="en-US" sz="1350" dirty="0">
                <a:solidFill>
                  <a:srgbClr val="007D8A"/>
                </a:solidFill>
                <a:latin typeface="VIC" pitchFamily="2" charset="77"/>
              </a:rPr>
              <a:t>VAHI newsletter </a:t>
            </a:r>
            <a:br>
              <a:rPr lang="en-US" sz="1200" b="0" dirty="0">
                <a:solidFill>
                  <a:srgbClr val="007D8A"/>
                </a:solidFill>
                <a:latin typeface="VIC" pitchFamily="2" charset="77"/>
              </a:rPr>
            </a:br>
            <a:r>
              <a:rPr lang="en-US" sz="1050" b="0" dirty="0">
                <a:solidFill>
                  <a:srgbClr val="007D8A"/>
                </a:solidFill>
                <a:latin typeface="VIC" pitchFamily="2" charset="77"/>
              </a:rPr>
              <a:t>https://vahi.vic.gov.au/about-victorian-agency-health-information/news/newsletter</a:t>
            </a:r>
          </a:p>
        </p:txBody>
      </p:sp>
      <p:pic>
        <p:nvPicPr>
          <p:cNvPr id="10" name="Picture 9">
            <a:extLst>
              <a:ext uri="{FF2B5EF4-FFF2-40B4-BE49-F238E27FC236}">
                <a16:creationId xmlns:a16="http://schemas.microsoft.com/office/drawing/2014/main" id="{A99EE3B1-5516-F342-8451-1351F81648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11" y="3930157"/>
            <a:ext cx="454154" cy="386292"/>
          </a:xfrm>
          <a:prstGeom prst="rect">
            <a:avLst/>
          </a:prstGeom>
        </p:spPr>
      </p:pic>
      <p:pic>
        <p:nvPicPr>
          <p:cNvPr id="11" name="Picture 10">
            <a:extLst>
              <a:ext uri="{FF2B5EF4-FFF2-40B4-BE49-F238E27FC236}">
                <a16:creationId xmlns:a16="http://schemas.microsoft.com/office/drawing/2014/main" id="{BBAFDB10-31E1-1248-BCB5-5461E17C14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4411" y="3080741"/>
            <a:ext cx="519502" cy="363651"/>
          </a:xfrm>
          <a:prstGeom prst="rect">
            <a:avLst/>
          </a:prstGeom>
        </p:spPr>
      </p:pic>
      <p:pic>
        <p:nvPicPr>
          <p:cNvPr id="12" name="Picture 11">
            <a:extLst>
              <a:ext uri="{FF2B5EF4-FFF2-40B4-BE49-F238E27FC236}">
                <a16:creationId xmlns:a16="http://schemas.microsoft.com/office/drawing/2014/main" id="{AECC1607-3B4F-EF4F-B9A1-62429BD339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1911" y="1445368"/>
            <a:ext cx="565201" cy="333323"/>
          </a:xfrm>
          <a:prstGeom prst="rect">
            <a:avLst/>
          </a:prstGeom>
        </p:spPr>
      </p:pic>
      <p:pic>
        <p:nvPicPr>
          <p:cNvPr id="13" name="Picture 12">
            <a:extLst>
              <a:ext uri="{FF2B5EF4-FFF2-40B4-BE49-F238E27FC236}">
                <a16:creationId xmlns:a16="http://schemas.microsoft.com/office/drawing/2014/main" id="{6F8FEA31-EFD7-5D4A-A3D3-72594B5784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1122" y="2317235"/>
            <a:ext cx="432918" cy="432918"/>
          </a:xfrm>
          <a:prstGeom prst="rect">
            <a:avLst/>
          </a:prstGeom>
        </p:spPr>
      </p:pic>
      <p:sp>
        <p:nvSpPr>
          <p:cNvPr id="14" name="Text Placeholder 4">
            <a:extLst>
              <a:ext uri="{FF2B5EF4-FFF2-40B4-BE49-F238E27FC236}">
                <a16:creationId xmlns:a16="http://schemas.microsoft.com/office/drawing/2014/main" id="{479D3F3C-8C56-334D-A8F7-1413A5CA0F9D}"/>
              </a:ext>
            </a:extLst>
          </p:cNvPr>
          <p:cNvSpPr txBox="1">
            <a:spLocks/>
          </p:cNvSpPr>
          <p:nvPr/>
        </p:nvSpPr>
        <p:spPr>
          <a:xfrm>
            <a:off x="4563939" y="2317235"/>
            <a:ext cx="2290287" cy="492531"/>
          </a:xfrm>
          <a:prstGeom prst="rect">
            <a:avLst/>
          </a:prstGeom>
        </p:spPr>
        <p:txBody>
          <a:bodyPr/>
          <a:lstStyle>
            <a:lvl1pPr marL="0" indent="0" algn="l" defTabSz="914400" rtl="0" eaLnBrk="1" latinLnBrk="0" hangingPunct="1">
              <a:spcBef>
                <a:spcPts val="0"/>
              </a:spcBef>
              <a:spcAft>
                <a:spcPts val="500"/>
              </a:spcAft>
              <a:buFont typeface="Arial" pitchFamily="34" charset="0"/>
              <a:buNone/>
              <a:defRPr sz="1700" b="1" kern="1200" baseline="0">
                <a:solidFill>
                  <a:srgbClr val="244C5A"/>
                </a:solidFill>
                <a:latin typeface="+mn-lt"/>
                <a:ea typeface="+mn-ea"/>
                <a:cs typeface="Arial" pitchFamily="34" charset="0"/>
              </a:defRPr>
            </a:lvl1pPr>
            <a:lvl2pPr marL="0" indent="0" algn="l" defTabSz="914400" rtl="0" eaLnBrk="1" latinLnBrk="0" hangingPunct="1">
              <a:spcBef>
                <a:spcPts val="0"/>
              </a:spcBef>
              <a:spcAft>
                <a:spcPts val="600"/>
              </a:spcAft>
              <a:buFont typeface="Arial" pitchFamily="34" charset="0"/>
              <a:buNone/>
              <a:defRPr sz="1050" kern="1200">
                <a:solidFill>
                  <a:srgbClr val="244C5A"/>
                </a:solidFill>
                <a:latin typeface="+mn-lt"/>
                <a:ea typeface="+mn-ea"/>
                <a:cs typeface="Arial" pitchFamily="34" charset="0"/>
              </a:defRPr>
            </a:lvl2pPr>
            <a:lvl3pPr marL="252000" indent="-252000" algn="l" defTabSz="914400" rtl="0" eaLnBrk="1" latinLnBrk="0" hangingPunct="1">
              <a:spcBef>
                <a:spcPts val="0"/>
              </a:spcBef>
              <a:spcAft>
                <a:spcPts val="600"/>
              </a:spcAft>
              <a:buFont typeface="Arial" panose="020B0604020202020204" pitchFamily="34" charset="0"/>
              <a:buChar char="•"/>
              <a:defRPr sz="1050" kern="1200">
                <a:solidFill>
                  <a:srgbClr val="244C5A"/>
                </a:solidFill>
                <a:latin typeface="+mn-lt"/>
                <a:ea typeface="+mn-ea"/>
                <a:cs typeface="Arial" pitchFamily="34" charset="0"/>
              </a:defRPr>
            </a:lvl3pPr>
            <a:lvl4pPr marL="504000" indent="-252000" algn="l" defTabSz="914400" rtl="0" eaLnBrk="1" latinLnBrk="0" hangingPunct="1">
              <a:spcBef>
                <a:spcPts val="0"/>
              </a:spcBef>
              <a:spcAft>
                <a:spcPts val="1000"/>
              </a:spcAft>
              <a:buFont typeface="Arial" panose="020B0604020202020204" pitchFamily="34" charset="0"/>
              <a:buChar char="•"/>
              <a:defRPr sz="1050" kern="1200">
                <a:solidFill>
                  <a:srgbClr val="244C5A"/>
                </a:solidFill>
                <a:latin typeface="+mn-lt"/>
                <a:ea typeface="+mn-ea"/>
                <a:cs typeface="Arial" pitchFamily="34" charset="0"/>
              </a:defRPr>
            </a:lvl4pPr>
            <a:lvl5pPr marL="756000" indent="-252000" algn="l" defTabSz="914400" rtl="0" eaLnBrk="1" latinLnBrk="0" hangingPunct="1">
              <a:spcBef>
                <a:spcPts val="0"/>
              </a:spcBef>
              <a:spcAft>
                <a:spcPts val="1000"/>
              </a:spcAft>
              <a:buFont typeface="Arial" pitchFamily="34" charset="0"/>
              <a:buChar char="•"/>
              <a:defRPr sz="1050" kern="1200" baseline="0">
                <a:solidFill>
                  <a:srgbClr val="244C5A"/>
                </a:solidFill>
                <a:latin typeface="+mn-lt"/>
                <a:ea typeface="+mn-ea"/>
                <a:cs typeface="Arial" pitchFamily="34" charset="0"/>
              </a:defRPr>
            </a:lvl5pPr>
            <a:lvl6pPr marL="1008000" indent="-252000" algn="l" defTabSz="914400" rtl="0" eaLnBrk="1" latinLnBrk="0" hangingPunct="1">
              <a:spcBef>
                <a:spcPts val="0"/>
              </a:spcBef>
              <a:spcAft>
                <a:spcPts val="1000"/>
              </a:spcAft>
              <a:buFont typeface="Arial" pitchFamily="34" charset="0"/>
              <a:buChar char="•"/>
              <a:defRPr sz="1600" kern="1200">
                <a:solidFill>
                  <a:schemeClr val="tx2"/>
                </a:solidFill>
                <a:latin typeface="+mn-lt"/>
                <a:ea typeface="+mn-ea"/>
                <a:cs typeface="Arial" pitchFamily="34" charset="0"/>
              </a:defRPr>
            </a:lvl6pPr>
            <a:lvl7pPr marL="1260000" indent="-252000" algn="l" defTabSz="914400" rtl="0" eaLnBrk="1" latinLnBrk="0" hangingPunct="1">
              <a:spcBef>
                <a:spcPts val="0"/>
              </a:spcBef>
              <a:spcAft>
                <a:spcPts val="1000"/>
              </a:spcAft>
              <a:buFont typeface="Arial" pitchFamily="34" charset="0"/>
              <a:buChar char="•"/>
              <a:defRPr sz="1600" kern="1200">
                <a:solidFill>
                  <a:schemeClr val="tx2"/>
                </a:solidFill>
                <a:latin typeface="+mn-lt"/>
                <a:ea typeface="+mn-ea"/>
                <a:cs typeface="Arial" pitchFamily="34" charset="0"/>
              </a:defRPr>
            </a:lvl7pPr>
            <a:lvl8pPr marL="1512000" indent="-252000" algn="l" defTabSz="914400" rtl="0" eaLnBrk="1" latinLnBrk="0" hangingPunct="1">
              <a:spcBef>
                <a:spcPts val="0"/>
              </a:spcBef>
              <a:spcAft>
                <a:spcPts val="1000"/>
              </a:spcAft>
              <a:buFont typeface="Arial" pitchFamily="34" charset="0"/>
              <a:buChar char="•"/>
              <a:defRPr sz="1600" kern="1200">
                <a:solidFill>
                  <a:schemeClr val="tx2"/>
                </a:solidFill>
                <a:latin typeface="+mn-lt"/>
                <a:ea typeface="+mn-ea"/>
                <a:cs typeface="Arial" pitchFamily="34" charset="0"/>
              </a:defRPr>
            </a:lvl8pPr>
            <a:lvl9pPr marL="1764000" indent="-252000" algn="l" defTabSz="914400" rtl="0" eaLnBrk="1" latinLnBrk="0" hangingPunct="1">
              <a:spcBef>
                <a:spcPts val="0"/>
              </a:spcBef>
              <a:spcAft>
                <a:spcPts val="1000"/>
              </a:spcAft>
              <a:buFont typeface="Arial" pitchFamily="34" charset="0"/>
              <a:buChar char="•"/>
              <a:defRPr sz="1600" kern="1200">
                <a:solidFill>
                  <a:schemeClr val="tx2"/>
                </a:solidFill>
                <a:latin typeface="+mn-lt"/>
                <a:ea typeface="+mn-ea"/>
                <a:cs typeface="Arial" pitchFamily="34" charset="0"/>
              </a:defRPr>
            </a:lvl9pPr>
          </a:lstStyle>
          <a:p>
            <a:pPr>
              <a:spcAft>
                <a:spcPts val="900"/>
              </a:spcAft>
            </a:pPr>
            <a:r>
              <a:rPr lang="en-US" sz="1350" dirty="0">
                <a:solidFill>
                  <a:srgbClr val="007D8A"/>
                </a:solidFill>
                <a:latin typeface="VIC" pitchFamily="2" charset="77"/>
              </a:rPr>
              <a:t>Twitter</a:t>
            </a:r>
            <a:r>
              <a:rPr lang="en-US" sz="1200" b="0" dirty="0">
                <a:solidFill>
                  <a:srgbClr val="007D8A"/>
                </a:solidFill>
                <a:latin typeface="VIC" pitchFamily="2" charset="77"/>
              </a:rPr>
              <a:t> </a:t>
            </a:r>
            <a:br>
              <a:rPr lang="en-US" sz="1200" b="0" dirty="0">
                <a:solidFill>
                  <a:srgbClr val="007D8A"/>
                </a:solidFill>
                <a:latin typeface="VIC" pitchFamily="2" charset="77"/>
              </a:rPr>
            </a:br>
            <a:r>
              <a:rPr lang="en-US" sz="1050" b="0" dirty="0">
                <a:solidFill>
                  <a:srgbClr val="007D8A"/>
                </a:solidFill>
                <a:latin typeface="VIC" pitchFamily="2" charset="77"/>
              </a:rPr>
              <a:t>www.twitter.com/VAHI_Vic</a:t>
            </a:r>
          </a:p>
        </p:txBody>
      </p:sp>
      <p:sp>
        <p:nvSpPr>
          <p:cNvPr id="15" name="Text Placeholder 4">
            <a:extLst>
              <a:ext uri="{FF2B5EF4-FFF2-40B4-BE49-F238E27FC236}">
                <a16:creationId xmlns:a16="http://schemas.microsoft.com/office/drawing/2014/main" id="{6DA07157-6FF5-754A-A5BA-92032A3EA4C5}"/>
              </a:ext>
            </a:extLst>
          </p:cNvPr>
          <p:cNvSpPr txBox="1">
            <a:spLocks/>
          </p:cNvSpPr>
          <p:nvPr/>
        </p:nvSpPr>
        <p:spPr>
          <a:xfrm>
            <a:off x="4563939" y="3114171"/>
            <a:ext cx="2723700" cy="359493"/>
          </a:xfrm>
          <a:prstGeom prst="rect">
            <a:avLst/>
          </a:prstGeom>
        </p:spPr>
        <p:txBody>
          <a:bodyPr/>
          <a:lstStyle>
            <a:lvl1pPr marL="0" indent="0" algn="l" defTabSz="914400" rtl="0" eaLnBrk="1" latinLnBrk="0" hangingPunct="1">
              <a:spcBef>
                <a:spcPts val="0"/>
              </a:spcBef>
              <a:spcAft>
                <a:spcPts val="500"/>
              </a:spcAft>
              <a:buFont typeface="Arial" pitchFamily="34" charset="0"/>
              <a:buNone/>
              <a:defRPr sz="1700" b="1" kern="1200" baseline="0">
                <a:solidFill>
                  <a:srgbClr val="244C5A"/>
                </a:solidFill>
                <a:latin typeface="+mn-lt"/>
                <a:ea typeface="+mn-ea"/>
                <a:cs typeface="Arial" pitchFamily="34" charset="0"/>
              </a:defRPr>
            </a:lvl1pPr>
            <a:lvl2pPr marL="0" indent="0" algn="l" defTabSz="914400" rtl="0" eaLnBrk="1" latinLnBrk="0" hangingPunct="1">
              <a:spcBef>
                <a:spcPts val="0"/>
              </a:spcBef>
              <a:spcAft>
                <a:spcPts val="600"/>
              </a:spcAft>
              <a:buFont typeface="Arial" pitchFamily="34" charset="0"/>
              <a:buNone/>
              <a:defRPr sz="1050" kern="1200">
                <a:solidFill>
                  <a:srgbClr val="244C5A"/>
                </a:solidFill>
                <a:latin typeface="+mn-lt"/>
                <a:ea typeface="+mn-ea"/>
                <a:cs typeface="Arial" pitchFamily="34" charset="0"/>
              </a:defRPr>
            </a:lvl2pPr>
            <a:lvl3pPr marL="252000" indent="-252000" algn="l" defTabSz="914400" rtl="0" eaLnBrk="1" latinLnBrk="0" hangingPunct="1">
              <a:spcBef>
                <a:spcPts val="0"/>
              </a:spcBef>
              <a:spcAft>
                <a:spcPts val="600"/>
              </a:spcAft>
              <a:buFont typeface="Arial" panose="020B0604020202020204" pitchFamily="34" charset="0"/>
              <a:buChar char="•"/>
              <a:defRPr sz="1050" kern="1200">
                <a:solidFill>
                  <a:srgbClr val="244C5A"/>
                </a:solidFill>
                <a:latin typeface="+mn-lt"/>
                <a:ea typeface="+mn-ea"/>
                <a:cs typeface="Arial" pitchFamily="34" charset="0"/>
              </a:defRPr>
            </a:lvl3pPr>
            <a:lvl4pPr marL="504000" indent="-252000" algn="l" defTabSz="914400" rtl="0" eaLnBrk="1" latinLnBrk="0" hangingPunct="1">
              <a:spcBef>
                <a:spcPts val="0"/>
              </a:spcBef>
              <a:spcAft>
                <a:spcPts val="1000"/>
              </a:spcAft>
              <a:buFont typeface="Arial" panose="020B0604020202020204" pitchFamily="34" charset="0"/>
              <a:buChar char="•"/>
              <a:defRPr sz="1050" kern="1200">
                <a:solidFill>
                  <a:srgbClr val="244C5A"/>
                </a:solidFill>
                <a:latin typeface="+mn-lt"/>
                <a:ea typeface="+mn-ea"/>
                <a:cs typeface="Arial" pitchFamily="34" charset="0"/>
              </a:defRPr>
            </a:lvl4pPr>
            <a:lvl5pPr marL="756000" indent="-252000" algn="l" defTabSz="914400" rtl="0" eaLnBrk="1" latinLnBrk="0" hangingPunct="1">
              <a:spcBef>
                <a:spcPts val="0"/>
              </a:spcBef>
              <a:spcAft>
                <a:spcPts val="1000"/>
              </a:spcAft>
              <a:buFont typeface="Arial" pitchFamily="34" charset="0"/>
              <a:buChar char="•"/>
              <a:defRPr sz="1050" kern="1200" baseline="0">
                <a:solidFill>
                  <a:srgbClr val="244C5A"/>
                </a:solidFill>
                <a:latin typeface="+mn-lt"/>
                <a:ea typeface="+mn-ea"/>
                <a:cs typeface="Arial" pitchFamily="34" charset="0"/>
              </a:defRPr>
            </a:lvl5pPr>
            <a:lvl6pPr marL="1008000" indent="-252000" algn="l" defTabSz="914400" rtl="0" eaLnBrk="1" latinLnBrk="0" hangingPunct="1">
              <a:spcBef>
                <a:spcPts val="0"/>
              </a:spcBef>
              <a:spcAft>
                <a:spcPts val="1000"/>
              </a:spcAft>
              <a:buFont typeface="Arial" pitchFamily="34" charset="0"/>
              <a:buChar char="•"/>
              <a:defRPr sz="1600" kern="1200">
                <a:solidFill>
                  <a:schemeClr val="tx2"/>
                </a:solidFill>
                <a:latin typeface="+mn-lt"/>
                <a:ea typeface="+mn-ea"/>
                <a:cs typeface="Arial" pitchFamily="34" charset="0"/>
              </a:defRPr>
            </a:lvl6pPr>
            <a:lvl7pPr marL="1260000" indent="-252000" algn="l" defTabSz="914400" rtl="0" eaLnBrk="1" latinLnBrk="0" hangingPunct="1">
              <a:spcBef>
                <a:spcPts val="0"/>
              </a:spcBef>
              <a:spcAft>
                <a:spcPts val="1000"/>
              </a:spcAft>
              <a:buFont typeface="Arial" pitchFamily="34" charset="0"/>
              <a:buChar char="•"/>
              <a:defRPr sz="1600" kern="1200">
                <a:solidFill>
                  <a:schemeClr val="tx2"/>
                </a:solidFill>
                <a:latin typeface="+mn-lt"/>
                <a:ea typeface="+mn-ea"/>
                <a:cs typeface="Arial" pitchFamily="34" charset="0"/>
              </a:defRPr>
            </a:lvl7pPr>
            <a:lvl8pPr marL="1512000" indent="-252000" algn="l" defTabSz="914400" rtl="0" eaLnBrk="1" latinLnBrk="0" hangingPunct="1">
              <a:spcBef>
                <a:spcPts val="0"/>
              </a:spcBef>
              <a:spcAft>
                <a:spcPts val="1000"/>
              </a:spcAft>
              <a:buFont typeface="Arial" pitchFamily="34" charset="0"/>
              <a:buChar char="•"/>
              <a:defRPr sz="1600" kern="1200">
                <a:solidFill>
                  <a:schemeClr val="tx2"/>
                </a:solidFill>
                <a:latin typeface="+mn-lt"/>
                <a:ea typeface="+mn-ea"/>
                <a:cs typeface="Arial" pitchFamily="34" charset="0"/>
              </a:defRPr>
            </a:lvl8pPr>
            <a:lvl9pPr marL="1764000" indent="-252000" algn="l" defTabSz="914400" rtl="0" eaLnBrk="1" latinLnBrk="0" hangingPunct="1">
              <a:spcBef>
                <a:spcPts val="0"/>
              </a:spcBef>
              <a:spcAft>
                <a:spcPts val="1000"/>
              </a:spcAft>
              <a:buFont typeface="Arial" pitchFamily="34" charset="0"/>
              <a:buChar char="•"/>
              <a:defRPr sz="1600" kern="1200">
                <a:solidFill>
                  <a:schemeClr val="tx2"/>
                </a:solidFill>
                <a:latin typeface="+mn-lt"/>
                <a:ea typeface="+mn-ea"/>
                <a:cs typeface="Arial" pitchFamily="34" charset="0"/>
              </a:defRPr>
            </a:lvl9pPr>
          </a:lstStyle>
          <a:p>
            <a:pPr>
              <a:spcAft>
                <a:spcPts val="900"/>
              </a:spcAft>
            </a:pPr>
            <a:r>
              <a:rPr lang="en-US" sz="1350" dirty="0">
                <a:solidFill>
                  <a:srgbClr val="007D8A"/>
                </a:solidFill>
                <a:latin typeface="VIC" pitchFamily="2" charset="77"/>
              </a:rPr>
              <a:t>LinkedIn</a:t>
            </a:r>
            <a:r>
              <a:rPr lang="en-US" sz="1200" b="0" dirty="0">
                <a:solidFill>
                  <a:srgbClr val="007D8A"/>
                </a:solidFill>
                <a:latin typeface="VIC" pitchFamily="2" charset="77"/>
              </a:rPr>
              <a:t> </a:t>
            </a:r>
            <a:br>
              <a:rPr lang="en-US" sz="1200" b="0" dirty="0">
                <a:solidFill>
                  <a:srgbClr val="007D8A"/>
                </a:solidFill>
                <a:latin typeface="VIC" pitchFamily="2" charset="77"/>
              </a:rPr>
            </a:br>
            <a:r>
              <a:rPr lang="en-US" sz="1050" b="0" dirty="0">
                <a:solidFill>
                  <a:srgbClr val="007D8A"/>
                </a:solidFill>
                <a:latin typeface="VIC" pitchFamily="2" charset="77"/>
              </a:rPr>
              <a:t>www.linkedin.com/company/vahi</a:t>
            </a:r>
            <a:r>
              <a:rPr lang="en-US" sz="1050" b="0" dirty="0">
                <a:solidFill>
                  <a:srgbClr val="007D8A"/>
                </a:solidFill>
                <a:latin typeface="VIC" pitchFamily="2" charset="77"/>
                <a:hlinkClick r:id="rId6">
                  <a:extLst>
                    <a:ext uri="{A12FA001-AC4F-418D-AE19-62706E023703}">
                      <ahyp:hlinkClr xmlns:ahyp="http://schemas.microsoft.com/office/drawing/2018/hyperlinkcolor" val="tx"/>
                    </a:ext>
                  </a:extLst>
                </a:hlinkClick>
              </a:rPr>
              <a:t>/</a:t>
            </a:r>
            <a:endParaRPr lang="en-US" sz="1050" b="0" dirty="0">
              <a:solidFill>
                <a:srgbClr val="007D8A"/>
              </a:solidFill>
              <a:latin typeface="VIC" pitchFamily="2" charset="77"/>
            </a:endParaRPr>
          </a:p>
        </p:txBody>
      </p:sp>
      <p:sp>
        <p:nvSpPr>
          <p:cNvPr id="16" name="Text Placeholder 4">
            <a:extLst>
              <a:ext uri="{FF2B5EF4-FFF2-40B4-BE49-F238E27FC236}">
                <a16:creationId xmlns:a16="http://schemas.microsoft.com/office/drawing/2014/main" id="{88DEB558-59C7-6C4E-B573-86C25A4F1F73}"/>
              </a:ext>
            </a:extLst>
          </p:cNvPr>
          <p:cNvSpPr txBox="1">
            <a:spLocks/>
          </p:cNvSpPr>
          <p:nvPr/>
        </p:nvSpPr>
        <p:spPr>
          <a:xfrm>
            <a:off x="4563939" y="3876151"/>
            <a:ext cx="2404688" cy="531803"/>
          </a:xfrm>
          <a:prstGeom prst="rect">
            <a:avLst/>
          </a:prstGeom>
        </p:spPr>
        <p:txBody>
          <a:bodyPr/>
          <a:lstStyle>
            <a:lvl1pPr marL="0" indent="0" algn="l" defTabSz="914400" rtl="0" eaLnBrk="1" latinLnBrk="0" hangingPunct="1">
              <a:spcBef>
                <a:spcPts val="0"/>
              </a:spcBef>
              <a:spcAft>
                <a:spcPts val="500"/>
              </a:spcAft>
              <a:buFont typeface="Arial" pitchFamily="34" charset="0"/>
              <a:buNone/>
              <a:defRPr sz="1700" b="1" kern="1200" baseline="0">
                <a:solidFill>
                  <a:srgbClr val="244C5A"/>
                </a:solidFill>
                <a:latin typeface="+mn-lt"/>
                <a:ea typeface="+mn-ea"/>
                <a:cs typeface="Arial" pitchFamily="34" charset="0"/>
              </a:defRPr>
            </a:lvl1pPr>
            <a:lvl2pPr marL="0" indent="0" algn="l" defTabSz="914400" rtl="0" eaLnBrk="1" latinLnBrk="0" hangingPunct="1">
              <a:spcBef>
                <a:spcPts val="0"/>
              </a:spcBef>
              <a:spcAft>
                <a:spcPts val="600"/>
              </a:spcAft>
              <a:buFont typeface="Arial" pitchFamily="34" charset="0"/>
              <a:buNone/>
              <a:defRPr sz="1050" kern="1200">
                <a:solidFill>
                  <a:srgbClr val="244C5A"/>
                </a:solidFill>
                <a:latin typeface="+mn-lt"/>
                <a:ea typeface="+mn-ea"/>
                <a:cs typeface="Arial" pitchFamily="34" charset="0"/>
              </a:defRPr>
            </a:lvl2pPr>
            <a:lvl3pPr marL="252000" indent="-252000" algn="l" defTabSz="914400" rtl="0" eaLnBrk="1" latinLnBrk="0" hangingPunct="1">
              <a:spcBef>
                <a:spcPts val="0"/>
              </a:spcBef>
              <a:spcAft>
                <a:spcPts val="600"/>
              </a:spcAft>
              <a:buFont typeface="Arial" panose="020B0604020202020204" pitchFamily="34" charset="0"/>
              <a:buChar char="•"/>
              <a:defRPr sz="1050" kern="1200">
                <a:solidFill>
                  <a:srgbClr val="244C5A"/>
                </a:solidFill>
                <a:latin typeface="+mn-lt"/>
                <a:ea typeface="+mn-ea"/>
                <a:cs typeface="Arial" pitchFamily="34" charset="0"/>
              </a:defRPr>
            </a:lvl3pPr>
            <a:lvl4pPr marL="504000" indent="-252000" algn="l" defTabSz="914400" rtl="0" eaLnBrk="1" latinLnBrk="0" hangingPunct="1">
              <a:spcBef>
                <a:spcPts val="0"/>
              </a:spcBef>
              <a:spcAft>
                <a:spcPts val="1000"/>
              </a:spcAft>
              <a:buFont typeface="Arial" panose="020B0604020202020204" pitchFamily="34" charset="0"/>
              <a:buChar char="•"/>
              <a:defRPr sz="1050" kern="1200">
                <a:solidFill>
                  <a:srgbClr val="244C5A"/>
                </a:solidFill>
                <a:latin typeface="+mn-lt"/>
                <a:ea typeface="+mn-ea"/>
                <a:cs typeface="Arial" pitchFamily="34" charset="0"/>
              </a:defRPr>
            </a:lvl4pPr>
            <a:lvl5pPr marL="756000" indent="-252000" algn="l" defTabSz="914400" rtl="0" eaLnBrk="1" latinLnBrk="0" hangingPunct="1">
              <a:spcBef>
                <a:spcPts val="0"/>
              </a:spcBef>
              <a:spcAft>
                <a:spcPts val="1000"/>
              </a:spcAft>
              <a:buFont typeface="Arial" pitchFamily="34" charset="0"/>
              <a:buChar char="•"/>
              <a:defRPr sz="1050" kern="1200" baseline="0">
                <a:solidFill>
                  <a:srgbClr val="244C5A"/>
                </a:solidFill>
                <a:latin typeface="+mn-lt"/>
                <a:ea typeface="+mn-ea"/>
                <a:cs typeface="Arial" pitchFamily="34" charset="0"/>
              </a:defRPr>
            </a:lvl5pPr>
            <a:lvl6pPr marL="1008000" indent="-252000" algn="l" defTabSz="914400" rtl="0" eaLnBrk="1" latinLnBrk="0" hangingPunct="1">
              <a:spcBef>
                <a:spcPts val="0"/>
              </a:spcBef>
              <a:spcAft>
                <a:spcPts val="1000"/>
              </a:spcAft>
              <a:buFont typeface="Arial" pitchFamily="34" charset="0"/>
              <a:buChar char="•"/>
              <a:defRPr sz="1600" kern="1200">
                <a:solidFill>
                  <a:schemeClr val="tx2"/>
                </a:solidFill>
                <a:latin typeface="+mn-lt"/>
                <a:ea typeface="+mn-ea"/>
                <a:cs typeface="Arial" pitchFamily="34" charset="0"/>
              </a:defRPr>
            </a:lvl6pPr>
            <a:lvl7pPr marL="1260000" indent="-252000" algn="l" defTabSz="914400" rtl="0" eaLnBrk="1" latinLnBrk="0" hangingPunct="1">
              <a:spcBef>
                <a:spcPts val="0"/>
              </a:spcBef>
              <a:spcAft>
                <a:spcPts val="1000"/>
              </a:spcAft>
              <a:buFont typeface="Arial" pitchFamily="34" charset="0"/>
              <a:buChar char="•"/>
              <a:defRPr sz="1600" kern="1200">
                <a:solidFill>
                  <a:schemeClr val="tx2"/>
                </a:solidFill>
                <a:latin typeface="+mn-lt"/>
                <a:ea typeface="+mn-ea"/>
                <a:cs typeface="Arial" pitchFamily="34" charset="0"/>
              </a:defRPr>
            </a:lvl7pPr>
            <a:lvl8pPr marL="1512000" indent="-252000" algn="l" defTabSz="914400" rtl="0" eaLnBrk="1" latinLnBrk="0" hangingPunct="1">
              <a:spcBef>
                <a:spcPts val="0"/>
              </a:spcBef>
              <a:spcAft>
                <a:spcPts val="1000"/>
              </a:spcAft>
              <a:buFont typeface="Arial" pitchFamily="34" charset="0"/>
              <a:buChar char="•"/>
              <a:defRPr sz="1600" kern="1200">
                <a:solidFill>
                  <a:schemeClr val="tx2"/>
                </a:solidFill>
                <a:latin typeface="+mn-lt"/>
                <a:ea typeface="+mn-ea"/>
                <a:cs typeface="Arial" pitchFamily="34" charset="0"/>
              </a:defRPr>
            </a:lvl8pPr>
            <a:lvl9pPr marL="1764000" indent="-252000" algn="l" defTabSz="914400" rtl="0" eaLnBrk="1" latinLnBrk="0" hangingPunct="1">
              <a:spcBef>
                <a:spcPts val="0"/>
              </a:spcBef>
              <a:spcAft>
                <a:spcPts val="1000"/>
              </a:spcAft>
              <a:buFont typeface="Arial" pitchFamily="34" charset="0"/>
              <a:buChar char="•"/>
              <a:defRPr sz="1600" kern="1200">
                <a:solidFill>
                  <a:schemeClr val="tx2"/>
                </a:solidFill>
                <a:latin typeface="+mn-lt"/>
                <a:ea typeface="+mn-ea"/>
                <a:cs typeface="Arial" pitchFamily="34" charset="0"/>
              </a:defRPr>
            </a:lvl9pPr>
          </a:lstStyle>
          <a:p>
            <a:pPr>
              <a:spcAft>
                <a:spcPts val="900"/>
              </a:spcAft>
            </a:pPr>
            <a:r>
              <a:rPr lang="en-US" sz="1350" dirty="0">
                <a:solidFill>
                  <a:srgbClr val="007D8A"/>
                </a:solidFill>
                <a:latin typeface="VIC" pitchFamily="2" charset="77"/>
              </a:rPr>
              <a:t>Email</a:t>
            </a:r>
            <a:br>
              <a:rPr lang="en-US" sz="1200" b="0" dirty="0">
                <a:solidFill>
                  <a:srgbClr val="007D8A"/>
                </a:solidFill>
                <a:latin typeface="VIC" pitchFamily="2" charset="77"/>
              </a:rPr>
            </a:br>
            <a:r>
              <a:rPr lang="en-US" sz="1050" b="0" dirty="0">
                <a:solidFill>
                  <a:srgbClr val="007D8A"/>
                </a:solidFill>
                <a:latin typeface="VIC" pitchFamily="2" charset="77"/>
              </a:rPr>
              <a:t>vahi@vahi.vic.gov.au</a:t>
            </a:r>
          </a:p>
        </p:txBody>
      </p:sp>
      <p:sp>
        <p:nvSpPr>
          <p:cNvPr id="17" name="TextBox 16">
            <a:extLst>
              <a:ext uri="{FF2B5EF4-FFF2-40B4-BE49-F238E27FC236}">
                <a16:creationId xmlns:a16="http://schemas.microsoft.com/office/drawing/2014/main" id="{EA29CD33-418F-A645-A854-852E4F0604C6}"/>
              </a:ext>
            </a:extLst>
          </p:cNvPr>
          <p:cNvSpPr txBox="1"/>
          <p:nvPr/>
        </p:nvSpPr>
        <p:spPr>
          <a:xfrm>
            <a:off x="3751772" y="595007"/>
            <a:ext cx="2273379" cy="461665"/>
          </a:xfrm>
          <a:prstGeom prst="rect">
            <a:avLst/>
          </a:prstGeom>
          <a:noFill/>
        </p:spPr>
        <p:txBody>
          <a:bodyPr wrap="none" rtlCol="0">
            <a:spAutoFit/>
          </a:bodyPr>
          <a:lstStyle/>
          <a:p>
            <a:r>
              <a:rPr lang="en-AU" sz="2400" b="1" dirty="0">
                <a:solidFill>
                  <a:srgbClr val="244C5A"/>
                </a:solidFill>
                <a:latin typeface="VIC" pitchFamily="2" charset="77"/>
              </a:rPr>
              <a:t>Stay in touch </a:t>
            </a:r>
          </a:p>
        </p:txBody>
      </p:sp>
    </p:spTree>
    <p:extLst>
      <p:ext uri="{BB962C8B-B14F-4D97-AF65-F5344CB8AC3E}">
        <p14:creationId xmlns:p14="http://schemas.microsoft.com/office/powerpoint/2010/main" val="2639435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3E8F3-48E8-2661-D9CE-DBC83733ED43}"/>
              </a:ext>
            </a:extLst>
          </p:cNvPr>
          <p:cNvSpPr>
            <a:spLocks noGrp="1"/>
          </p:cNvSpPr>
          <p:nvPr>
            <p:ph type="title"/>
          </p:nvPr>
        </p:nvSpPr>
        <p:spPr>
          <a:xfrm>
            <a:off x="-37247" y="1133958"/>
            <a:ext cx="8208963" cy="647700"/>
          </a:xfrm>
        </p:spPr>
        <p:txBody>
          <a:bodyPr/>
          <a:lstStyle/>
          <a:p>
            <a:pPr algn="ctr"/>
            <a:r>
              <a:rPr lang="en-AU" b="0" dirty="0">
                <a:solidFill>
                  <a:srgbClr val="FF0000"/>
                </a:solidFill>
                <a:latin typeface="VIC Medium"/>
                <a:ea typeface="ＭＳ Ｐゴシック"/>
              </a:rPr>
              <a:t>CONFIDENTIAL </a:t>
            </a:r>
            <a:br>
              <a:rPr lang="en-AU" b="0" dirty="0">
                <a:solidFill>
                  <a:srgbClr val="FF0000"/>
                </a:solidFill>
                <a:latin typeface="VIC Medium"/>
                <a:ea typeface="ＭＳ Ｐゴシック"/>
              </a:rPr>
            </a:br>
            <a:br>
              <a:rPr lang="en-AU" b="0" dirty="0">
                <a:solidFill>
                  <a:srgbClr val="FF0000"/>
                </a:solidFill>
                <a:latin typeface="VIC Medium"/>
                <a:ea typeface="ＭＳ Ｐゴシック"/>
              </a:rPr>
            </a:br>
            <a:r>
              <a:rPr lang="en-AU" b="0" dirty="0">
                <a:solidFill>
                  <a:srgbClr val="FF0000"/>
                </a:solidFill>
                <a:latin typeface="VIC Medium"/>
                <a:ea typeface="ＭＳ Ｐゴシック"/>
              </a:rPr>
              <a:t>Not to be distributed further </a:t>
            </a:r>
            <a:endParaRPr lang="en-AU" b="0" dirty="0">
              <a:solidFill>
                <a:srgbClr val="FF0000"/>
              </a:solidFill>
              <a:latin typeface="VIC Medium" pitchFamily="2" charset="77"/>
            </a:endParaRPr>
          </a:p>
        </p:txBody>
      </p:sp>
      <p:sp>
        <p:nvSpPr>
          <p:cNvPr id="5" name="Rectangle 4">
            <a:extLst>
              <a:ext uri="{FF2B5EF4-FFF2-40B4-BE49-F238E27FC236}">
                <a16:creationId xmlns:a16="http://schemas.microsoft.com/office/drawing/2014/main" id="{11438BC3-AF82-8491-FE06-870B9BE4C72C}"/>
              </a:ext>
            </a:extLst>
          </p:cNvPr>
          <p:cNvSpPr/>
          <p:nvPr/>
        </p:nvSpPr>
        <p:spPr>
          <a:xfrm>
            <a:off x="975074" y="2780429"/>
            <a:ext cx="7028554" cy="1071458"/>
          </a:xfrm>
          <a:prstGeom prst="rect">
            <a:avLst/>
          </a:prstGeom>
          <a:noFill/>
          <a:ln w="38100">
            <a:noFill/>
          </a:ln>
        </p:spPr>
        <p:style>
          <a:lnRef idx="2">
            <a:schemeClr val="dk1"/>
          </a:lnRef>
          <a:fillRef idx="1">
            <a:schemeClr val="lt1"/>
          </a:fillRef>
          <a:effectRef idx="0">
            <a:schemeClr val="dk1"/>
          </a:effectRef>
          <a:fontRef idx="minor">
            <a:schemeClr val="dk1"/>
          </a:fontRef>
        </p:style>
        <p:txBody>
          <a:bodyPr lIns="0" tIns="0" rIns="0" bIns="0" rtlCol="0" anchor="ctr"/>
          <a:lstStyle/>
          <a:p>
            <a:r>
              <a:rPr lang="en-AU" sz="1600" dirty="0">
                <a:solidFill>
                  <a:srgbClr val="201547"/>
                </a:solidFill>
                <a:latin typeface="VIC" pitchFamily="2" charset="77"/>
              </a:rPr>
              <a:t>Please note that these data / results are not yet publicly available, and are not to be distributed further. </a:t>
            </a:r>
          </a:p>
          <a:p>
            <a:endParaRPr lang="en-AU" sz="1600" dirty="0">
              <a:solidFill>
                <a:srgbClr val="201547"/>
              </a:solidFill>
              <a:latin typeface="VIC" pitchFamily="2" charset="77"/>
            </a:endParaRPr>
          </a:p>
          <a:p>
            <a:r>
              <a:rPr lang="en-AU" sz="1600" dirty="0">
                <a:solidFill>
                  <a:srgbClr val="201547"/>
                </a:solidFill>
                <a:latin typeface="VIC" pitchFamily="2" charset="77"/>
              </a:rPr>
              <a:t>They are provided for the purpose of clinical care and quality &amp; safety. </a:t>
            </a:r>
          </a:p>
          <a:p>
            <a:endParaRPr lang="en-AU" sz="1600" dirty="0">
              <a:solidFill>
                <a:srgbClr val="201547"/>
              </a:solidFill>
              <a:latin typeface="VIC" pitchFamily="2" charset="77"/>
            </a:endParaRPr>
          </a:p>
          <a:p>
            <a:r>
              <a:rPr lang="en-AU" sz="1600" dirty="0">
                <a:solidFill>
                  <a:srgbClr val="201547"/>
                </a:solidFill>
                <a:latin typeface="VIC" pitchFamily="2" charset="77"/>
              </a:rPr>
              <a:t>The full results will be published in an upcoming MJA supplement.  </a:t>
            </a:r>
          </a:p>
        </p:txBody>
      </p:sp>
      <p:sp>
        <p:nvSpPr>
          <p:cNvPr id="24" name="Slide Number Placeholder 2">
            <a:extLst>
              <a:ext uri="{FF2B5EF4-FFF2-40B4-BE49-F238E27FC236}">
                <a16:creationId xmlns:a16="http://schemas.microsoft.com/office/drawing/2014/main" id="{089A5886-2A33-1806-E61C-ECC092792657}"/>
              </a:ext>
            </a:extLst>
          </p:cNvPr>
          <p:cNvSpPr txBox="1">
            <a:spLocks/>
          </p:cNvSpPr>
          <p:nvPr/>
        </p:nvSpPr>
        <p:spPr>
          <a:xfrm>
            <a:off x="8784890" y="4860925"/>
            <a:ext cx="359110" cy="280988"/>
          </a:xfrm>
          <a:prstGeom prst="rect">
            <a:avLst/>
          </a:prstGeom>
        </p:spPr>
        <p:txBody>
          <a:bodyPr lIns="0" tIns="0" rIns="36000" bIns="0" anchor="ctr" anchorCtr="0"/>
          <a:lstStyle>
            <a:defPPr>
              <a:defRPr lang="en-AU"/>
            </a:defPPr>
            <a:lvl1pPr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ctr">
              <a:defRPr/>
            </a:pPr>
            <a:fld id="{3689E5EE-9843-45A7-B324-3EFD7322EDFC}" type="slidenum">
              <a:rPr lang="en-AU" altLang="en-US" sz="1000" dirty="0" smtClean="0">
                <a:solidFill>
                  <a:schemeClr val="bg1"/>
                </a:solidFill>
                <a:latin typeface="VIC Medium" pitchFamily="2" charset="77"/>
              </a:rPr>
              <a:pPr algn="ctr">
                <a:defRPr/>
              </a:pPr>
              <a:t>2</a:t>
            </a:fld>
            <a:endParaRPr lang="en-AU" altLang="en-US" sz="1000" dirty="0">
              <a:solidFill>
                <a:schemeClr val="bg1"/>
              </a:solidFill>
              <a:latin typeface="VIC Medium" pitchFamily="2" charset="77"/>
            </a:endParaRPr>
          </a:p>
        </p:txBody>
      </p:sp>
    </p:spTree>
    <p:extLst>
      <p:ext uri="{BB962C8B-B14F-4D97-AF65-F5344CB8AC3E}">
        <p14:creationId xmlns:p14="http://schemas.microsoft.com/office/powerpoint/2010/main" val="4185033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65E87-541F-1275-A71A-7DC8B9F70291}"/>
              </a:ext>
            </a:extLst>
          </p:cNvPr>
          <p:cNvSpPr>
            <a:spLocks noGrp="1"/>
          </p:cNvSpPr>
          <p:nvPr>
            <p:ph type="title"/>
          </p:nvPr>
        </p:nvSpPr>
        <p:spPr>
          <a:xfrm>
            <a:off x="323850" y="595876"/>
            <a:ext cx="8171221" cy="355692"/>
          </a:xfrm>
        </p:spPr>
        <p:txBody>
          <a:bodyPr anchor="t" anchorCtr="0"/>
          <a:lstStyle/>
          <a:p>
            <a:r>
              <a:rPr lang="en-AU" dirty="0">
                <a:latin typeface="VIC SemiBold Italic" pitchFamily="2" charset="77"/>
              </a:rPr>
              <a:t>About the Long COVID Health Survey</a:t>
            </a:r>
          </a:p>
        </p:txBody>
      </p:sp>
      <p:sp>
        <p:nvSpPr>
          <p:cNvPr id="4" name="TextBox 3">
            <a:extLst>
              <a:ext uri="{FF2B5EF4-FFF2-40B4-BE49-F238E27FC236}">
                <a16:creationId xmlns:a16="http://schemas.microsoft.com/office/drawing/2014/main" id="{F8595DCB-3E23-3063-47BD-DA904049F2AD}"/>
              </a:ext>
            </a:extLst>
          </p:cNvPr>
          <p:cNvSpPr txBox="1"/>
          <p:nvPr/>
        </p:nvSpPr>
        <p:spPr>
          <a:xfrm>
            <a:off x="323847" y="1203738"/>
            <a:ext cx="8208965" cy="964575"/>
          </a:xfrm>
          <a:prstGeom prst="rect">
            <a:avLst/>
          </a:prstGeom>
          <a:solidFill>
            <a:srgbClr val="71C5E8">
              <a:alpha val="29895"/>
            </a:srgbClr>
          </a:solidFill>
        </p:spPr>
        <p:txBody>
          <a:bodyPr wrap="square" lIns="1655999" tIns="72000" rIns="108000" bIns="72000" rtlCol="0" anchor="ctr">
            <a:noAutofit/>
          </a:bodyPr>
          <a:lstStyle/>
          <a:p>
            <a:pPr marR="0" lvl="0" defTabSz="457189" rtl="0" eaLnBrk="1" fontAlgn="auto" latinLnBrk="0" hangingPunct="1">
              <a:lnSpc>
                <a:spcPct val="100000"/>
              </a:lnSpc>
              <a:spcBef>
                <a:spcPts val="0"/>
              </a:spcBef>
              <a:spcAft>
                <a:spcPts val="0"/>
              </a:spcAft>
              <a:buClrTx/>
              <a:buSzTx/>
              <a:tabLst/>
              <a:defRPr/>
            </a:pPr>
            <a:r>
              <a:rPr lang="en-AU" kern="1200" dirty="0">
                <a:solidFill>
                  <a:srgbClr val="201547"/>
                </a:solidFill>
                <a:latin typeface="VIC Medium" pitchFamily="2" charset="77"/>
                <a:ea typeface="+mn-ea"/>
              </a:rPr>
              <a:t>Conducted to understand the impact of long COVID</a:t>
            </a:r>
            <a:br>
              <a:rPr lang="en-AU" kern="1200" dirty="0">
                <a:solidFill>
                  <a:srgbClr val="201547"/>
                </a:solidFill>
                <a:latin typeface="VIC Medium" pitchFamily="2" charset="77"/>
                <a:ea typeface="+mn-ea"/>
              </a:rPr>
            </a:br>
            <a:r>
              <a:rPr lang="en-AU" kern="1200" dirty="0">
                <a:solidFill>
                  <a:srgbClr val="201547"/>
                </a:solidFill>
                <a:latin typeface="VIC Medium" pitchFamily="2" charset="77"/>
                <a:ea typeface="+mn-ea"/>
              </a:rPr>
              <a:t>on the Victorian population and health system</a:t>
            </a:r>
          </a:p>
        </p:txBody>
      </p:sp>
      <p:sp>
        <p:nvSpPr>
          <p:cNvPr id="5" name="TextBox 4">
            <a:extLst>
              <a:ext uri="{FF2B5EF4-FFF2-40B4-BE49-F238E27FC236}">
                <a16:creationId xmlns:a16="http://schemas.microsoft.com/office/drawing/2014/main" id="{7619C8A4-DCBE-0028-479D-37263261967A}"/>
              </a:ext>
            </a:extLst>
          </p:cNvPr>
          <p:cNvSpPr txBox="1"/>
          <p:nvPr/>
        </p:nvSpPr>
        <p:spPr>
          <a:xfrm>
            <a:off x="323849" y="3351218"/>
            <a:ext cx="8208965" cy="964575"/>
          </a:xfrm>
          <a:prstGeom prst="rect">
            <a:avLst/>
          </a:prstGeom>
          <a:solidFill>
            <a:srgbClr val="71C5E8">
              <a:alpha val="29895"/>
            </a:srgbClr>
          </a:solidFill>
        </p:spPr>
        <p:txBody>
          <a:bodyPr wrap="square" lIns="1655999" tIns="72000" rIns="108000" bIns="72000" rtlCol="0" anchor="ctr">
            <a:noAutofit/>
          </a:bodyPr>
          <a:lstStyle/>
          <a:p>
            <a:pPr marR="0" lvl="0" defTabSz="457189" rtl="0" eaLnBrk="1" fontAlgn="auto" latinLnBrk="0" hangingPunct="1">
              <a:lnSpc>
                <a:spcPct val="100000"/>
              </a:lnSpc>
              <a:spcBef>
                <a:spcPts val="0"/>
              </a:spcBef>
              <a:spcAft>
                <a:spcPts val="0"/>
              </a:spcAft>
              <a:buClrTx/>
              <a:buSzTx/>
              <a:tabLst/>
              <a:defRPr/>
            </a:pPr>
            <a:r>
              <a:rPr lang="en-AU" kern="1200" dirty="0">
                <a:solidFill>
                  <a:srgbClr val="201547"/>
                </a:solidFill>
                <a:latin typeface="VIC Medium" pitchFamily="2" charset="77"/>
                <a:ea typeface="+mn-ea"/>
              </a:rPr>
              <a:t>45 questions on health, quality of life and</a:t>
            </a:r>
            <a:br>
              <a:rPr lang="en-AU" kern="1200" dirty="0">
                <a:solidFill>
                  <a:srgbClr val="201547"/>
                </a:solidFill>
                <a:latin typeface="VIC Medium" pitchFamily="2" charset="77"/>
                <a:ea typeface="+mn-ea"/>
              </a:rPr>
            </a:br>
            <a:r>
              <a:rPr lang="en-AU" kern="1200" dirty="0">
                <a:solidFill>
                  <a:srgbClr val="201547"/>
                </a:solidFill>
                <a:latin typeface="VIC Medium" pitchFamily="2" charset="77"/>
                <a:ea typeface="+mn-ea"/>
              </a:rPr>
              <a:t>health services accessed </a:t>
            </a:r>
          </a:p>
        </p:txBody>
      </p:sp>
      <p:sp>
        <p:nvSpPr>
          <p:cNvPr id="6" name="TextBox 5">
            <a:extLst>
              <a:ext uri="{FF2B5EF4-FFF2-40B4-BE49-F238E27FC236}">
                <a16:creationId xmlns:a16="http://schemas.microsoft.com/office/drawing/2014/main" id="{976EC3D3-2568-4966-73DE-341C5C661612}"/>
              </a:ext>
            </a:extLst>
          </p:cNvPr>
          <p:cNvSpPr txBox="1"/>
          <p:nvPr/>
        </p:nvSpPr>
        <p:spPr>
          <a:xfrm>
            <a:off x="323847" y="2277478"/>
            <a:ext cx="8208965" cy="964575"/>
          </a:xfrm>
          <a:prstGeom prst="rect">
            <a:avLst/>
          </a:prstGeom>
          <a:solidFill>
            <a:srgbClr val="71C5E8">
              <a:alpha val="29895"/>
            </a:srgbClr>
          </a:solidFill>
        </p:spPr>
        <p:txBody>
          <a:bodyPr wrap="square" lIns="1655999" tIns="72000" rIns="108000" bIns="72000" rtlCol="0" anchor="ctr">
            <a:noAutofit/>
          </a:bodyPr>
          <a:lstStyle/>
          <a:p>
            <a:pPr marR="0" lvl="0" defTabSz="457189" rtl="0" eaLnBrk="1" fontAlgn="auto" latinLnBrk="0" hangingPunct="1">
              <a:lnSpc>
                <a:spcPct val="100000"/>
              </a:lnSpc>
              <a:spcBef>
                <a:spcPts val="0"/>
              </a:spcBef>
              <a:spcAft>
                <a:spcPts val="0"/>
              </a:spcAft>
              <a:buClrTx/>
              <a:buSzTx/>
              <a:tabLst/>
              <a:defRPr/>
            </a:pPr>
            <a:r>
              <a:rPr lang="en-AU" kern="1200" dirty="0">
                <a:solidFill>
                  <a:srgbClr val="201547"/>
                </a:solidFill>
                <a:latin typeface="VIC Medium" pitchFamily="2" charset="77"/>
                <a:ea typeface="+mn-ea"/>
              </a:rPr>
              <a:t>Random stratified sample of Victorians aged 18+, </a:t>
            </a:r>
            <a:br>
              <a:rPr lang="en-AU" kern="1200" dirty="0">
                <a:solidFill>
                  <a:srgbClr val="201547"/>
                </a:solidFill>
                <a:latin typeface="VIC Medium" pitchFamily="2" charset="77"/>
                <a:ea typeface="+mn-ea"/>
              </a:rPr>
            </a:br>
            <a:r>
              <a:rPr lang="en-AU" kern="1200" dirty="0">
                <a:solidFill>
                  <a:srgbClr val="201547"/>
                </a:solidFill>
                <a:latin typeface="VIC Medium" pitchFamily="2" charset="77"/>
                <a:ea typeface="+mn-ea"/>
              </a:rPr>
              <a:t>sourced from the Department’s Transmission and</a:t>
            </a:r>
            <a:br>
              <a:rPr lang="en-AU" kern="1200" dirty="0">
                <a:solidFill>
                  <a:srgbClr val="201547"/>
                </a:solidFill>
                <a:latin typeface="VIC Medium" pitchFamily="2" charset="77"/>
                <a:ea typeface="+mn-ea"/>
              </a:rPr>
            </a:br>
            <a:r>
              <a:rPr lang="en-AU" kern="1200" dirty="0">
                <a:solidFill>
                  <a:srgbClr val="201547"/>
                </a:solidFill>
                <a:latin typeface="VIC Medium" pitchFamily="2" charset="77"/>
                <a:ea typeface="+mn-ea"/>
              </a:rPr>
              <a:t>Response Epidemiology Victoria database</a:t>
            </a:r>
          </a:p>
        </p:txBody>
      </p:sp>
      <p:sp>
        <p:nvSpPr>
          <p:cNvPr id="3" name="Slide Number Placeholder 2">
            <a:extLst>
              <a:ext uri="{FF2B5EF4-FFF2-40B4-BE49-F238E27FC236}">
                <a16:creationId xmlns:a16="http://schemas.microsoft.com/office/drawing/2014/main" id="{53AC5FBC-8A4C-3958-14C9-53753EBF90EE}"/>
              </a:ext>
            </a:extLst>
          </p:cNvPr>
          <p:cNvSpPr txBox="1">
            <a:spLocks/>
          </p:cNvSpPr>
          <p:nvPr/>
        </p:nvSpPr>
        <p:spPr>
          <a:xfrm>
            <a:off x="8784890" y="4860925"/>
            <a:ext cx="359110" cy="280988"/>
          </a:xfrm>
          <a:prstGeom prst="rect">
            <a:avLst/>
          </a:prstGeom>
        </p:spPr>
        <p:txBody>
          <a:bodyPr lIns="0" tIns="0" rIns="36000" bIns="0" anchor="ctr" anchorCtr="0"/>
          <a:lstStyle>
            <a:defPPr>
              <a:defRPr lang="en-AU"/>
            </a:defPPr>
            <a:lvl1pPr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ctr">
              <a:defRPr/>
            </a:pPr>
            <a:fld id="{3689E5EE-9843-45A7-B324-3EFD7322EDFC}" type="slidenum">
              <a:rPr lang="en-AU" altLang="en-US" sz="1000" smtClean="0">
                <a:solidFill>
                  <a:schemeClr val="bg1"/>
                </a:solidFill>
                <a:latin typeface="VIC Medium" pitchFamily="2" charset="77"/>
              </a:rPr>
              <a:pPr algn="ctr">
                <a:defRPr/>
              </a:pPr>
              <a:t>3</a:t>
            </a:fld>
            <a:endParaRPr lang="en-AU" altLang="en-US" sz="1000" dirty="0">
              <a:solidFill>
                <a:schemeClr val="bg1"/>
              </a:solidFill>
              <a:latin typeface="VIC Medium" pitchFamily="2" charset="77"/>
            </a:endParaRPr>
          </a:p>
        </p:txBody>
      </p:sp>
      <p:pic>
        <p:nvPicPr>
          <p:cNvPr id="8" name="Picture 7" descr="A clipboard with a question mark and a question mark&#10;&#10;Description automatically generated">
            <a:extLst>
              <a:ext uri="{FF2B5EF4-FFF2-40B4-BE49-F238E27FC236}">
                <a16:creationId xmlns:a16="http://schemas.microsoft.com/office/drawing/2014/main" id="{630810A5-B478-C7B9-ED89-017726BB4E71}"/>
              </a:ext>
            </a:extLst>
          </p:cNvPr>
          <p:cNvPicPr>
            <a:picLocks noChangeAspect="1"/>
          </p:cNvPicPr>
          <p:nvPr/>
        </p:nvPicPr>
        <p:blipFill>
          <a:blip r:embed="rId3"/>
          <a:stretch>
            <a:fillRect/>
          </a:stretch>
        </p:blipFill>
        <p:spPr>
          <a:xfrm>
            <a:off x="843935" y="3497079"/>
            <a:ext cx="732220" cy="672851"/>
          </a:xfrm>
          <a:prstGeom prst="rect">
            <a:avLst/>
          </a:prstGeom>
        </p:spPr>
      </p:pic>
      <p:pic>
        <p:nvPicPr>
          <p:cNvPr id="10" name="Picture 9" descr="A group of people with a sign&#10;&#10;Description automatically generated">
            <a:extLst>
              <a:ext uri="{FF2B5EF4-FFF2-40B4-BE49-F238E27FC236}">
                <a16:creationId xmlns:a16="http://schemas.microsoft.com/office/drawing/2014/main" id="{0B9D9E00-BD80-7DF4-361F-3CBAFA6F405C}"/>
              </a:ext>
            </a:extLst>
          </p:cNvPr>
          <p:cNvPicPr>
            <a:picLocks noChangeAspect="1"/>
          </p:cNvPicPr>
          <p:nvPr/>
        </p:nvPicPr>
        <p:blipFill>
          <a:blip r:embed="rId4"/>
          <a:stretch>
            <a:fillRect/>
          </a:stretch>
        </p:blipFill>
        <p:spPr>
          <a:xfrm>
            <a:off x="819198" y="2405199"/>
            <a:ext cx="781694" cy="709132"/>
          </a:xfrm>
          <a:prstGeom prst="rect">
            <a:avLst/>
          </a:prstGeom>
        </p:spPr>
      </p:pic>
      <p:pic>
        <p:nvPicPr>
          <p:cNvPr id="20" name="Picture 19" descr="A computer screen with pie charts and graphs&#10;&#10;Description automatically generated">
            <a:extLst>
              <a:ext uri="{FF2B5EF4-FFF2-40B4-BE49-F238E27FC236}">
                <a16:creationId xmlns:a16="http://schemas.microsoft.com/office/drawing/2014/main" id="{B4350D0D-8B57-E8E3-1731-7A9F4751AB5C}"/>
              </a:ext>
            </a:extLst>
          </p:cNvPr>
          <p:cNvPicPr>
            <a:picLocks noChangeAspect="1"/>
          </p:cNvPicPr>
          <p:nvPr/>
        </p:nvPicPr>
        <p:blipFill>
          <a:blip r:embed="rId5"/>
          <a:stretch>
            <a:fillRect/>
          </a:stretch>
        </p:blipFill>
        <p:spPr>
          <a:xfrm>
            <a:off x="804915" y="1375000"/>
            <a:ext cx="810260" cy="622050"/>
          </a:xfrm>
          <a:prstGeom prst="rect">
            <a:avLst/>
          </a:prstGeom>
        </p:spPr>
      </p:pic>
    </p:spTree>
    <p:extLst>
      <p:ext uri="{BB962C8B-B14F-4D97-AF65-F5344CB8AC3E}">
        <p14:creationId xmlns:p14="http://schemas.microsoft.com/office/powerpoint/2010/main" val="2354441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3E8F3-48E8-2661-D9CE-DBC83733ED43}"/>
              </a:ext>
            </a:extLst>
          </p:cNvPr>
          <p:cNvSpPr>
            <a:spLocks noGrp="1"/>
          </p:cNvSpPr>
          <p:nvPr>
            <p:ph type="title"/>
          </p:nvPr>
        </p:nvSpPr>
        <p:spPr>
          <a:xfrm>
            <a:off x="724753" y="240867"/>
            <a:ext cx="8208963" cy="647700"/>
          </a:xfrm>
        </p:spPr>
        <p:txBody>
          <a:bodyPr/>
          <a:lstStyle/>
          <a:p>
            <a:pPr algn="ctr"/>
            <a:r>
              <a:rPr lang="en-AU" sz="1700" b="0" dirty="0">
                <a:solidFill>
                  <a:srgbClr val="004C97"/>
                </a:solidFill>
                <a:latin typeface="VIC Medium"/>
                <a:ea typeface="ＭＳ Ｐゴシック"/>
              </a:rPr>
              <a:t>Criteria for classifying long COVID adapted from </a:t>
            </a:r>
            <a:br>
              <a:rPr lang="en-AU" sz="1700" b="0" dirty="0">
                <a:solidFill>
                  <a:srgbClr val="004C97"/>
                </a:solidFill>
                <a:latin typeface="VIC Medium"/>
                <a:ea typeface="ＭＳ Ｐゴシック"/>
              </a:rPr>
            </a:br>
            <a:r>
              <a:rPr lang="en-AU" sz="1700" b="0" dirty="0">
                <a:solidFill>
                  <a:srgbClr val="004C97"/>
                </a:solidFill>
                <a:latin typeface="VIC Medium"/>
                <a:ea typeface="ＭＳ Ｐゴシック"/>
              </a:rPr>
              <a:t>World Health Organisation (WHO) clinical definition</a:t>
            </a:r>
            <a:endParaRPr lang="en-AU" sz="1700" b="0" dirty="0">
              <a:solidFill>
                <a:srgbClr val="004C97"/>
              </a:solidFill>
              <a:latin typeface="VIC Medium" pitchFamily="2" charset="77"/>
            </a:endParaRPr>
          </a:p>
        </p:txBody>
      </p:sp>
      <p:sp>
        <p:nvSpPr>
          <p:cNvPr id="5" name="Rectangle 4">
            <a:extLst>
              <a:ext uri="{FF2B5EF4-FFF2-40B4-BE49-F238E27FC236}">
                <a16:creationId xmlns:a16="http://schemas.microsoft.com/office/drawing/2014/main" id="{11438BC3-AF82-8491-FE06-870B9BE4C72C}"/>
              </a:ext>
            </a:extLst>
          </p:cNvPr>
          <p:cNvSpPr/>
          <p:nvPr/>
        </p:nvSpPr>
        <p:spPr>
          <a:xfrm>
            <a:off x="912012" y="1645466"/>
            <a:ext cx="3441962" cy="191994"/>
          </a:xfrm>
          <a:prstGeom prst="rect">
            <a:avLst/>
          </a:prstGeom>
          <a:noFill/>
          <a:ln w="38100">
            <a:noFill/>
          </a:ln>
        </p:spPr>
        <p:style>
          <a:lnRef idx="2">
            <a:schemeClr val="dk1"/>
          </a:lnRef>
          <a:fillRef idx="1">
            <a:schemeClr val="lt1"/>
          </a:fillRef>
          <a:effectRef idx="0">
            <a:schemeClr val="dk1"/>
          </a:effectRef>
          <a:fontRef idx="minor">
            <a:schemeClr val="dk1"/>
          </a:fontRef>
        </p:style>
        <p:txBody>
          <a:bodyPr lIns="0" tIns="0" rIns="0" bIns="0" rtlCol="0" anchor="ctr"/>
          <a:lstStyle/>
          <a:p>
            <a:r>
              <a:rPr lang="en-AU" sz="1600" dirty="0">
                <a:solidFill>
                  <a:srgbClr val="201547"/>
                </a:solidFill>
                <a:latin typeface="VIC" pitchFamily="2" charset="77"/>
              </a:rPr>
              <a:t>COVID infection</a:t>
            </a:r>
          </a:p>
        </p:txBody>
      </p:sp>
      <p:sp>
        <p:nvSpPr>
          <p:cNvPr id="15" name="Rectangle 14">
            <a:extLst>
              <a:ext uri="{FF2B5EF4-FFF2-40B4-BE49-F238E27FC236}">
                <a16:creationId xmlns:a16="http://schemas.microsoft.com/office/drawing/2014/main" id="{D97C613C-3E39-AF0C-A41D-8CDDA4EC3C3E}"/>
              </a:ext>
            </a:extLst>
          </p:cNvPr>
          <p:cNvSpPr/>
          <p:nvPr/>
        </p:nvSpPr>
        <p:spPr>
          <a:xfrm>
            <a:off x="912012" y="2500168"/>
            <a:ext cx="3441962" cy="410120"/>
          </a:xfrm>
          <a:prstGeom prst="rect">
            <a:avLst/>
          </a:prstGeom>
          <a:noFill/>
          <a:ln w="38100">
            <a:noFill/>
          </a:ln>
        </p:spPr>
        <p:style>
          <a:lnRef idx="2">
            <a:schemeClr val="dk1"/>
          </a:lnRef>
          <a:fillRef idx="1">
            <a:schemeClr val="lt1"/>
          </a:fillRef>
          <a:effectRef idx="0">
            <a:schemeClr val="dk1"/>
          </a:effectRef>
          <a:fontRef idx="minor">
            <a:schemeClr val="dk1"/>
          </a:fontRef>
        </p:style>
        <p:txBody>
          <a:bodyPr lIns="0" tIns="0" rIns="0" bIns="0" rtlCol="0" anchor="ctr"/>
          <a:lstStyle/>
          <a:p>
            <a:r>
              <a:rPr lang="en-AU" sz="1600" dirty="0">
                <a:solidFill>
                  <a:srgbClr val="201547"/>
                </a:solidFill>
                <a:latin typeface="VIC" pitchFamily="2" charset="77"/>
              </a:rPr>
              <a:t>Not fully or mostly recovered at </a:t>
            </a:r>
            <a:br>
              <a:rPr lang="en-AU" sz="1600" dirty="0">
                <a:solidFill>
                  <a:srgbClr val="201547"/>
                </a:solidFill>
                <a:latin typeface="VIC" pitchFamily="2" charset="77"/>
              </a:rPr>
            </a:br>
            <a:r>
              <a:rPr lang="en-AU" sz="1600" dirty="0">
                <a:solidFill>
                  <a:srgbClr val="201547"/>
                </a:solidFill>
                <a:latin typeface="VIC" pitchFamily="2" charset="77"/>
              </a:rPr>
              <a:t>3 months after their first infection</a:t>
            </a:r>
          </a:p>
        </p:txBody>
      </p:sp>
      <p:sp>
        <p:nvSpPr>
          <p:cNvPr id="16" name="Rectangle 15">
            <a:extLst>
              <a:ext uri="{FF2B5EF4-FFF2-40B4-BE49-F238E27FC236}">
                <a16:creationId xmlns:a16="http://schemas.microsoft.com/office/drawing/2014/main" id="{EA1148B1-DC38-B4EC-AF3B-7278E8A18412}"/>
              </a:ext>
            </a:extLst>
          </p:cNvPr>
          <p:cNvSpPr/>
          <p:nvPr/>
        </p:nvSpPr>
        <p:spPr>
          <a:xfrm>
            <a:off x="916664" y="3321888"/>
            <a:ext cx="3437310" cy="731520"/>
          </a:xfrm>
          <a:prstGeom prst="rect">
            <a:avLst/>
          </a:prstGeom>
          <a:noFill/>
          <a:ln w="38100">
            <a:noFill/>
          </a:ln>
        </p:spPr>
        <p:style>
          <a:lnRef idx="2">
            <a:schemeClr val="dk1"/>
          </a:lnRef>
          <a:fillRef idx="1">
            <a:schemeClr val="lt1"/>
          </a:fillRef>
          <a:effectRef idx="0">
            <a:schemeClr val="dk1"/>
          </a:effectRef>
          <a:fontRef idx="minor">
            <a:schemeClr val="dk1"/>
          </a:fontRef>
        </p:style>
        <p:txBody>
          <a:bodyPr lIns="0" tIns="0" rIns="0" bIns="0" rtlCol="0" anchor="ctr"/>
          <a:lstStyle/>
          <a:p>
            <a:r>
              <a:rPr lang="en-AU" sz="1600" dirty="0">
                <a:solidFill>
                  <a:srgbClr val="201547"/>
                </a:solidFill>
                <a:latin typeface="VIC" pitchFamily="2" charset="77"/>
              </a:rPr>
              <a:t>Reported still experiencing 1 or </a:t>
            </a:r>
            <a:br>
              <a:rPr lang="en-AU" sz="1600" dirty="0">
                <a:solidFill>
                  <a:srgbClr val="201547"/>
                </a:solidFill>
                <a:latin typeface="VIC" pitchFamily="2" charset="77"/>
              </a:rPr>
            </a:br>
            <a:r>
              <a:rPr lang="en-AU" sz="1600" dirty="0">
                <a:solidFill>
                  <a:srgbClr val="201547"/>
                </a:solidFill>
                <a:latin typeface="VIC" pitchFamily="2" charset="77"/>
              </a:rPr>
              <a:t>more new persistent symptom/s </a:t>
            </a:r>
            <a:br>
              <a:rPr lang="en-AU" sz="1600" dirty="0">
                <a:solidFill>
                  <a:srgbClr val="201547"/>
                </a:solidFill>
                <a:latin typeface="VIC" pitchFamily="2" charset="77"/>
              </a:rPr>
            </a:br>
            <a:r>
              <a:rPr lang="en-AU" sz="1600" dirty="0">
                <a:solidFill>
                  <a:srgbClr val="201547"/>
                </a:solidFill>
                <a:latin typeface="VIC" pitchFamily="2" charset="77"/>
              </a:rPr>
              <a:t>(&gt;2 month duration) at time of survey</a:t>
            </a:r>
          </a:p>
        </p:txBody>
      </p:sp>
      <p:sp>
        <p:nvSpPr>
          <p:cNvPr id="17" name="Rectangle 16">
            <a:extLst>
              <a:ext uri="{FF2B5EF4-FFF2-40B4-BE49-F238E27FC236}">
                <a16:creationId xmlns:a16="http://schemas.microsoft.com/office/drawing/2014/main" id="{B7E7919A-79E6-022C-2C41-B011702D9BDC}"/>
              </a:ext>
            </a:extLst>
          </p:cNvPr>
          <p:cNvSpPr/>
          <p:nvPr/>
        </p:nvSpPr>
        <p:spPr>
          <a:xfrm>
            <a:off x="4011673" y="2339468"/>
            <a:ext cx="1517650" cy="731520"/>
          </a:xfrm>
          <a:prstGeom prst="rect">
            <a:avLst/>
          </a:prstGeom>
          <a:noFill/>
          <a:ln w="38100">
            <a:noFill/>
          </a:ln>
        </p:spPr>
        <p:style>
          <a:lnRef idx="2">
            <a:schemeClr val="dk1"/>
          </a:lnRef>
          <a:fillRef idx="1">
            <a:schemeClr val="lt1"/>
          </a:fillRef>
          <a:effectRef idx="0">
            <a:schemeClr val="dk1"/>
          </a:effectRef>
          <a:fontRef idx="minor">
            <a:schemeClr val="dk1"/>
          </a:fontRef>
        </p:style>
        <p:txBody>
          <a:bodyPr rtlCol="0" anchor="ctr"/>
          <a:lstStyle/>
          <a:p>
            <a:pPr algn="ctr"/>
            <a:r>
              <a:rPr lang="en-AU" sz="6600" b="1" dirty="0">
                <a:solidFill>
                  <a:srgbClr val="0072CE"/>
                </a:solidFill>
              </a:rPr>
              <a:t>=</a:t>
            </a:r>
            <a:endParaRPr lang="en-AU" b="1" dirty="0">
              <a:solidFill>
                <a:srgbClr val="0072CE"/>
              </a:solidFill>
            </a:endParaRPr>
          </a:p>
        </p:txBody>
      </p:sp>
      <p:pic>
        <p:nvPicPr>
          <p:cNvPr id="6" name="Picture 5" descr="A blue and white check mark&#10;&#10;Description automatically generated">
            <a:extLst>
              <a:ext uri="{FF2B5EF4-FFF2-40B4-BE49-F238E27FC236}">
                <a16:creationId xmlns:a16="http://schemas.microsoft.com/office/drawing/2014/main" id="{A4F2C9F8-F515-A71C-BE33-5FF7F2F4254B}"/>
              </a:ext>
            </a:extLst>
          </p:cNvPr>
          <p:cNvPicPr>
            <a:picLocks noChangeAspect="1"/>
          </p:cNvPicPr>
          <p:nvPr/>
        </p:nvPicPr>
        <p:blipFill>
          <a:blip r:embed="rId3"/>
          <a:stretch>
            <a:fillRect/>
          </a:stretch>
        </p:blipFill>
        <p:spPr>
          <a:xfrm>
            <a:off x="453562" y="1556241"/>
            <a:ext cx="339162" cy="339162"/>
          </a:xfrm>
          <a:prstGeom prst="rect">
            <a:avLst/>
          </a:prstGeom>
        </p:spPr>
      </p:pic>
      <p:pic>
        <p:nvPicPr>
          <p:cNvPr id="19" name="Picture 18" descr="A blue and white check mark&#10;&#10;Description automatically generated">
            <a:extLst>
              <a:ext uri="{FF2B5EF4-FFF2-40B4-BE49-F238E27FC236}">
                <a16:creationId xmlns:a16="http://schemas.microsoft.com/office/drawing/2014/main" id="{38B7F1D5-7F51-F70B-46F9-CF1403FB9C0A}"/>
              </a:ext>
            </a:extLst>
          </p:cNvPr>
          <p:cNvPicPr>
            <a:picLocks noChangeAspect="1"/>
          </p:cNvPicPr>
          <p:nvPr/>
        </p:nvPicPr>
        <p:blipFill>
          <a:blip r:embed="rId3"/>
          <a:stretch>
            <a:fillRect/>
          </a:stretch>
        </p:blipFill>
        <p:spPr>
          <a:xfrm>
            <a:off x="453562" y="2520006"/>
            <a:ext cx="339162" cy="339162"/>
          </a:xfrm>
          <a:prstGeom prst="rect">
            <a:avLst/>
          </a:prstGeom>
        </p:spPr>
      </p:pic>
      <p:pic>
        <p:nvPicPr>
          <p:cNvPr id="21" name="Picture 20" descr="A blue and white check mark&#10;&#10;Description automatically generated">
            <a:extLst>
              <a:ext uri="{FF2B5EF4-FFF2-40B4-BE49-F238E27FC236}">
                <a16:creationId xmlns:a16="http://schemas.microsoft.com/office/drawing/2014/main" id="{709B5553-1E8B-3508-65AE-B181DAD81792}"/>
              </a:ext>
            </a:extLst>
          </p:cNvPr>
          <p:cNvPicPr>
            <a:picLocks noChangeAspect="1"/>
          </p:cNvPicPr>
          <p:nvPr/>
        </p:nvPicPr>
        <p:blipFill>
          <a:blip r:embed="rId3"/>
          <a:stretch>
            <a:fillRect/>
          </a:stretch>
        </p:blipFill>
        <p:spPr>
          <a:xfrm>
            <a:off x="453562" y="3494854"/>
            <a:ext cx="339162" cy="339162"/>
          </a:xfrm>
          <a:prstGeom prst="rect">
            <a:avLst/>
          </a:prstGeom>
        </p:spPr>
      </p:pic>
      <p:sp>
        <p:nvSpPr>
          <p:cNvPr id="24" name="Slide Number Placeholder 2">
            <a:extLst>
              <a:ext uri="{FF2B5EF4-FFF2-40B4-BE49-F238E27FC236}">
                <a16:creationId xmlns:a16="http://schemas.microsoft.com/office/drawing/2014/main" id="{089A5886-2A33-1806-E61C-ECC092792657}"/>
              </a:ext>
            </a:extLst>
          </p:cNvPr>
          <p:cNvSpPr txBox="1">
            <a:spLocks/>
          </p:cNvSpPr>
          <p:nvPr/>
        </p:nvSpPr>
        <p:spPr>
          <a:xfrm>
            <a:off x="8784890" y="4860925"/>
            <a:ext cx="359110" cy="280988"/>
          </a:xfrm>
          <a:prstGeom prst="rect">
            <a:avLst/>
          </a:prstGeom>
        </p:spPr>
        <p:txBody>
          <a:bodyPr lIns="0" tIns="0" rIns="36000" bIns="0" anchor="ctr" anchorCtr="0"/>
          <a:lstStyle>
            <a:defPPr>
              <a:defRPr lang="en-AU"/>
            </a:defPPr>
            <a:lvl1pPr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ctr">
              <a:defRPr/>
            </a:pPr>
            <a:fld id="{3689E5EE-9843-45A7-B324-3EFD7322EDFC}" type="slidenum">
              <a:rPr lang="en-AU" altLang="en-US" sz="1000" dirty="0" smtClean="0">
                <a:solidFill>
                  <a:schemeClr val="bg1"/>
                </a:solidFill>
                <a:latin typeface="VIC Medium" pitchFamily="2" charset="77"/>
              </a:rPr>
              <a:pPr algn="ctr">
                <a:defRPr/>
              </a:pPr>
              <a:t>4</a:t>
            </a:fld>
            <a:endParaRPr lang="en-AU" altLang="en-US" sz="1000" dirty="0">
              <a:solidFill>
                <a:schemeClr val="bg1"/>
              </a:solidFill>
              <a:latin typeface="VIC Medium" pitchFamily="2" charset="77"/>
            </a:endParaRPr>
          </a:p>
        </p:txBody>
      </p:sp>
      <p:sp>
        <p:nvSpPr>
          <p:cNvPr id="25" name="TextBox 24">
            <a:extLst>
              <a:ext uri="{FF2B5EF4-FFF2-40B4-BE49-F238E27FC236}">
                <a16:creationId xmlns:a16="http://schemas.microsoft.com/office/drawing/2014/main" id="{855555BB-0060-D972-5A36-FC3E7483F6FD}"/>
              </a:ext>
            </a:extLst>
          </p:cNvPr>
          <p:cNvSpPr txBox="1"/>
          <p:nvPr/>
        </p:nvSpPr>
        <p:spPr>
          <a:xfrm>
            <a:off x="5527082" y="2193957"/>
            <a:ext cx="2632015" cy="985577"/>
          </a:xfrm>
          <a:prstGeom prst="rect">
            <a:avLst/>
          </a:prstGeom>
          <a:gradFill>
            <a:gsLst>
              <a:gs pos="0">
                <a:srgbClr val="0072CE"/>
              </a:gs>
              <a:gs pos="100000">
                <a:srgbClr val="201547"/>
              </a:gs>
            </a:gsLst>
            <a:lin ang="5400000" scaled="0"/>
          </a:gradFill>
          <a:effectLst/>
        </p:spPr>
        <p:txBody>
          <a:bodyPr wrap="square" lIns="144000" tIns="144000" rIns="144000" bIns="144000" rtlCol="0" anchor="t">
            <a:noAutofit/>
          </a:bodyPr>
          <a:lstStyle/>
          <a:p>
            <a:pPr algn="ctr"/>
            <a:r>
              <a:rPr lang="en-US" sz="1900" dirty="0">
                <a:solidFill>
                  <a:schemeClr val="bg1"/>
                </a:solidFill>
                <a:latin typeface="VIC"/>
                <a:ea typeface="ＭＳ Ｐゴシック"/>
              </a:rPr>
              <a:t>% classified as having long COVID </a:t>
            </a:r>
            <a:endParaRPr lang="en-US"/>
          </a:p>
        </p:txBody>
      </p:sp>
      <p:pic>
        <p:nvPicPr>
          <p:cNvPr id="9" name="Picture 8" descr="A group of people with different hair styles&#10;&#10;Description automatically generated">
            <a:extLst>
              <a:ext uri="{FF2B5EF4-FFF2-40B4-BE49-F238E27FC236}">
                <a16:creationId xmlns:a16="http://schemas.microsoft.com/office/drawing/2014/main" id="{191E2829-110F-1CF3-3589-1780777DA237}"/>
              </a:ext>
            </a:extLst>
          </p:cNvPr>
          <p:cNvPicPr>
            <a:picLocks noChangeAspect="1"/>
          </p:cNvPicPr>
          <p:nvPr/>
        </p:nvPicPr>
        <p:blipFill>
          <a:blip r:embed="rId4">
            <a:alphaModFix amt="40000"/>
          </a:blip>
          <a:stretch>
            <a:fillRect/>
          </a:stretch>
        </p:blipFill>
        <p:spPr>
          <a:xfrm>
            <a:off x="611187" y="288757"/>
            <a:ext cx="767031" cy="548491"/>
          </a:xfrm>
          <a:prstGeom prst="rect">
            <a:avLst/>
          </a:prstGeom>
        </p:spPr>
      </p:pic>
      <p:pic>
        <p:nvPicPr>
          <p:cNvPr id="10" name="Picture 9" descr="A person with purple hair&#10;&#10;Description automatically generated">
            <a:extLst>
              <a:ext uri="{FF2B5EF4-FFF2-40B4-BE49-F238E27FC236}">
                <a16:creationId xmlns:a16="http://schemas.microsoft.com/office/drawing/2014/main" id="{EB71D290-E3EE-39A6-1008-4A7FAF599FE3}"/>
              </a:ext>
            </a:extLst>
          </p:cNvPr>
          <p:cNvPicPr>
            <a:picLocks noChangeAspect="1"/>
          </p:cNvPicPr>
          <p:nvPr/>
        </p:nvPicPr>
        <p:blipFill>
          <a:blip r:embed="rId5"/>
          <a:stretch>
            <a:fillRect/>
          </a:stretch>
        </p:blipFill>
        <p:spPr>
          <a:xfrm>
            <a:off x="323850" y="425814"/>
            <a:ext cx="526256" cy="548491"/>
          </a:xfrm>
          <a:prstGeom prst="rect">
            <a:avLst/>
          </a:prstGeom>
        </p:spPr>
      </p:pic>
    </p:spTree>
    <p:extLst>
      <p:ext uri="{BB962C8B-B14F-4D97-AF65-F5344CB8AC3E}">
        <p14:creationId xmlns:p14="http://schemas.microsoft.com/office/powerpoint/2010/main" val="1691083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65E87-541F-1275-A71A-7DC8B9F70291}"/>
              </a:ext>
            </a:extLst>
          </p:cNvPr>
          <p:cNvSpPr>
            <a:spLocks noGrp="1"/>
          </p:cNvSpPr>
          <p:nvPr>
            <p:ph type="title"/>
          </p:nvPr>
        </p:nvSpPr>
        <p:spPr>
          <a:xfrm>
            <a:off x="323850" y="410798"/>
            <a:ext cx="8171221" cy="647700"/>
          </a:xfrm>
        </p:spPr>
        <p:txBody>
          <a:bodyPr anchor="b" anchorCtr="0"/>
          <a:lstStyle/>
          <a:p>
            <a:r>
              <a:rPr lang="en-AU" dirty="0">
                <a:latin typeface="VIC SemiBold Italic" pitchFamily="2" charset="77"/>
              </a:rPr>
              <a:t>About the Long COVID Health Survey</a:t>
            </a:r>
          </a:p>
        </p:txBody>
      </p:sp>
      <p:sp>
        <p:nvSpPr>
          <p:cNvPr id="8" name="TextBox 7">
            <a:extLst>
              <a:ext uri="{FF2B5EF4-FFF2-40B4-BE49-F238E27FC236}">
                <a16:creationId xmlns:a16="http://schemas.microsoft.com/office/drawing/2014/main" id="{09D166BC-1C67-789A-E37F-4072DF9DD914}"/>
              </a:ext>
            </a:extLst>
          </p:cNvPr>
          <p:cNvSpPr txBox="1"/>
          <p:nvPr/>
        </p:nvSpPr>
        <p:spPr>
          <a:xfrm>
            <a:off x="323850" y="3795714"/>
            <a:ext cx="1911350" cy="970982"/>
          </a:xfrm>
          <a:prstGeom prst="rect">
            <a:avLst/>
          </a:prstGeom>
          <a:solidFill>
            <a:srgbClr val="71C5E8">
              <a:alpha val="29577"/>
            </a:srgbClr>
          </a:solidFill>
        </p:spPr>
        <p:txBody>
          <a:bodyPr wrap="square" rtlCol="0" anchor="t" anchorCtr="0">
            <a:noAutofit/>
          </a:bodyPr>
          <a:lstStyle/>
          <a:p>
            <a:pPr algn="ctr"/>
            <a:r>
              <a:rPr lang="en-AU" sz="900" b="1" dirty="0">
                <a:solidFill>
                  <a:srgbClr val="201547"/>
                </a:solidFill>
                <a:latin typeface="VIC SemiBold" pitchFamily="2" charset="77"/>
              </a:rPr>
              <a:t>Sample source:</a:t>
            </a:r>
          </a:p>
          <a:p>
            <a:pPr algn="ctr"/>
            <a:r>
              <a:rPr lang="en-AU" sz="900" dirty="0">
                <a:solidFill>
                  <a:srgbClr val="201547"/>
                </a:solidFill>
                <a:latin typeface="VIC" pitchFamily="2" charset="77"/>
              </a:rPr>
              <a:t>COVID positive and close contacts aged 18+ from </a:t>
            </a:r>
            <a:br>
              <a:rPr lang="en-AU" sz="900" dirty="0">
                <a:solidFill>
                  <a:srgbClr val="201547"/>
                </a:solidFill>
                <a:latin typeface="VIC" pitchFamily="2" charset="77"/>
              </a:rPr>
            </a:br>
            <a:r>
              <a:rPr lang="en-AU" sz="900" dirty="0">
                <a:solidFill>
                  <a:srgbClr val="201547"/>
                </a:solidFill>
                <a:latin typeface="VIC" pitchFamily="2" charset="77"/>
              </a:rPr>
              <a:t>the Transmission and Response Epidemiology Victoria (TREVI) database</a:t>
            </a:r>
          </a:p>
        </p:txBody>
      </p:sp>
      <p:sp>
        <p:nvSpPr>
          <p:cNvPr id="10" name="TextBox 9">
            <a:extLst>
              <a:ext uri="{FF2B5EF4-FFF2-40B4-BE49-F238E27FC236}">
                <a16:creationId xmlns:a16="http://schemas.microsoft.com/office/drawing/2014/main" id="{C0252D88-9CC4-9924-6FA9-F89EE7D36D40}"/>
              </a:ext>
            </a:extLst>
          </p:cNvPr>
          <p:cNvSpPr txBox="1"/>
          <p:nvPr/>
        </p:nvSpPr>
        <p:spPr>
          <a:xfrm>
            <a:off x="4522258" y="3795714"/>
            <a:ext cx="1911350" cy="970982"/>
          </a:xfrm>
          <a:prstGeom prst="rect">
            <a:avLst/>
          </a:prstGeom>
          <a:solidFill>
            <a:srgbClr val="71C5E8">
              <a:alpha val="29577"/>
            </a:srgbClr>
          </a:solidFill>
        </p:spPr>
        <p:txBody>
          <a:bodyPr wrap="square" rtlCol="0" anchor="t" anchorCtr="0">
            <a:noAutofit/>
          </a:bodyPr>
          <a:lstStyle/>
          <a:p>
            <a:pPr algn="ctr"/>
            <a:r>
              <a:rPr lang="en-AU" sz="900" b="1" dirty="0">
                <a:solidFill>
                  <a:srgbClr val="201547"/>
                </a:solidFill>
                <a:latin typeface="VIC SemiBold" pitchFamily="2" charset="77"/>
              </a:rPr>
              <a:t>Data collection dates:</a:t>
            </a:r>
          </a:p>
          <a:p>
            <a:pPr algn="ctr"/>
            <a:r>
              <a:rPr lang="en-AU" sz="900" dirty="0">
                <a:solidFill>
                  <a:srgbClr val="201547"/>
                </a:solidFill>
                <a:latin typeface="VIC" pitchFamily="2" charset="77"/>
              </a:rPr>
              <a:t>September 2022–April 2023</a:t>
            </a:r>
          </a:p>
        </p:txBody>
      </p:sp>
      <p:sp>
        <p:nvSpPr>
          <p:cNvPr id="12" name="TextBox 11">
            <a:extLst>
              <a:ext uri="{FF2B5EF4-FFF2-40B4-BE49-F238E27FC236}">
                <a16:creationId xmlns:a16="http://schemas.microsoft.com/office/drawing/2014/main" id="{5E15A673-77BA-FFCA-53BC-2FE37EFEAF94}"/>
              </a:ext>
            </a:extLst>
          </p:cNvPr>
          <p:cNvSpPr txBox="1"/>
          <p:nvPr/>
        </p:nvSpPr>
        <p:spPr>
          <a:xfrm>
            <a:off x="2423054" y="3795714"/>
            <a:ext cx="1911350" cy="970982"/>
          </a:xfrm>
          <a:prstGeom prst="rect">
            <a:avLst/>
          </a:prstGeom>
          <a:solidFill>
            <a:srgbClr val="71C5E8">
              <a:alpha val="29577"/>
            </a:srgbClr>
          </a:solidFill>
        </p:spPr>
        <p:txBody>
          <a:bodyPr wrap="square" rtlCol="0" anchor="t" anchorCtr="0">
            <a:noAutofit/>
          </a:bodyPr>
          <a:lstStyle/>
          <a:p>
            <a:pPr algn="ctr"/>
            <a:r>
              <a:rPr lang="en-AU" sz="900" b="1" dirty="0">
                <a:solidFill>
                  <a:srgbClr val="201547"/>
                </a:solidFill>
                <a:latin typeface="VIC SemiBold" pitchFamily="2" charset="77"/>
              </a:rPr>
              <a:t>Infection dates: </a:t>
            </a:r>
          </a:p>
          <a:p>
            <a:pPr algn="ctr">
              <a:spcAft>
                <a:spcPts val="300"/>
              </a:spcAft>
            </a:pPr>
            <a:r>
              <a:rPr lang="en-AU" sz="900" dirty="0">
                <a:solidFill>
                  <a:srgbClr val="201547"/>
                </a:solidFill>
                <a:latin typeface="VIC" pitchFamily="2" charset="77"/>
              </a:rPr>
              <a:t>January 2020–October 2022</a:t>
            </a:r>
          </a:p>
          <a:p>
            <a:pPr algn="ctr"/>
            <a:r>
              <a:rPr lang="en-AU" sz="900" dirty="0">
                <a:solidFill>
                  <a:srgbClr val="201547"/>
                </a:solidFill>
                <a:latin typeface="VIC Light" pitchFamily="2" charset="77"/>
              </a:rPr>
              <a:t>(Controls sourced from </a:t>
            </a:r>
            <a:br>
              <a:rPr lang="en-AU" sz="900" dirty="0">
                <a:solidFill>
                  <a:srgbClr val="201547"/>
                </a:solidFill>
                <a:latin typeface="VIC Light" pitchFamily="2" charset="77"/>
              </a:rPr>
            </a:br>
            <a:r>
              <a:rPr lang="en-AU" sz="900" dirty="0">
                <a:solidFill>
                  <a:srgbClr val="201547"/>
                </a:solidFill>
                <a:latin typeface="VIC Light" pitchFamily="2" charset="77"/>
              </a:rPr>
              <a:t>close contact database: </a:t>
            </a:r>
            <a:br>
              <a:rPr lang="en-AU" sz="900" dirty="0">
                <a:solidFill>
                  <a:srgbClr val="201547"/>
                </a:solidFill>
                <a:latin typeface="VIC Light" pitchFamily="2" charset="77"/>
              </a:rPr>
            </a:br>
            <a:r>
              <a:rPr lang="en-AU" sz="900" dirty="0">
                <a:solidFill>
                  <a:srgbClr val="201547"/>
                </a:solidFill>
                <a:latin typeface="VIC Light" pitchFamily="2" charset="77"/>
              </a:rPr>
              <a:t>January 2020–November 2021)</a:t>
            </a:r>
          </a:p>
        </p:txBody>
      </p:sp>
      <p:sp>
        <p:nvSpPr>
          <p:cNvPr id="11" name="TextBox 10">
            <a:extLst>
              <a:ext uri="{FF2B5EF4-FFF2-40B4-BE49-F238E27FC236}">
                <a16:creationId xmlns:a16="http://schemas.microsoft.com/office/drawing/2014/main" id="{470222A6-A4F6-19E9-5425-9A3B53AE9B64}"/>
              </a:ext>
            </a:extLst>
          </p:cNvPr>
          <p:cNvSpPr txBox="1"/>
          <p:nvPr/>
        </p:nvSpPr>
        <p:spPr>
          <a:xfrm>
            <a:off x="6621463" y="3795713"/>
            <a:ext cx="1911350" cy="970982"/>
          </a:xfrm>
          <a:prstGeom prst="rect">
            <a:avLst/>
          </a:prstGeom>
          <a:solidFill>
            <a:srgbClr val="71C5E8">
              <a:alpha val="29577"/>
            </a:srgbClr>
          </a:solidFill>
        </p:spPr>
        <p:txBody>
          <a:bodyPr wrap="square" rtlCol="0" anchor="t" anchorCtr="0">
            <a:noAutofit/>
          </a:bodyPr>
          <a:lstStyle/>
          <a:p>
            <a:pPr algn="ctr"/>
            <a:r>
              <a:rPr lang="en-AU" sz="900" b="1" dirty="0">
                <a:solidFill>
                  <a:srgbClr val="201547"/>
                </a:solidFill>
                <a:latin typeface="VIC SemiBold" pitchFamily="2" charset="77"/>
              </a:rPr>
              <a:t>Data weighted by:</a:t>
            </a:r>
          </a:p>
          <a:p>
            <a:pPr algn="ctr"/>
            <a:r>
              <a:rPr lang="en-AU" sz="900" dirty="0">
                <a:solidFill>
                  <a:srgbClr val="201547"/>
                </a:solidFill>
                <a:latin typeface="VIC" pitchFamily="2" charset="77"/>
              </a:rPr>
              <a:t>Age, gender, location </a:t>
            </a:r>
            <a:br>
              <a:rPr lang="en-AU" sz="900" dirty="0">
                <a:solidFill>
                  <a:srgbClr val="201547"/>
                </a:solidFill>
                <a:latin typeface="VIC" pitchFamily="2" charset="77"/>
              </a:rPr>
            </a:br>
            <a:r>
              <a:rPr lang="en-AU" sz="900" dirty="0">
                <a:solidFill>
                  <a:srgbClr val="201547"/>
                </a:solidFill>
                <a:latin typeface="VIC" pitchFamily="2" charset="77"/>
              </a:rPr>
              <a:t>and education</a:t>
            </a:r>
          </a:p>
        </p:txBody>
      </p:sp>
      <p:pic>
        <p:nvPicPr>
          <p:cNvPr id="4" name="Picture 3" descr="A blue circle with black text&#10;&#10;Description automatically generated">
            <a:extLst>
              <a:ext uri="{FF2B5EF4-FFF2-40B4-BE49-F238E27FC236}">
                <a16:creationId xmlns:a16="http://schemas.microsoft.com/office/drawing/2014/main" id="{9B60AF3A-255D-4276-3681-AD76B432A598}"/>
              </a:ext>
            </a:extLst>
          </p:cNvPr>
          <p:cNvPicPr>
            <a:picLocks noChangeAspect="1"/>
          </p:cNvPicPr>
          <p:nvPr/>
        </p:nvPicPr>
        <p:blipFill>
          <a:blip r:embed="rId3"/>
          <a:stretch>
            <a:fillRect/>
          </a:stretch>
        </p:blipFill>
        <p:spPr>
          <a:xfrm>
            <a:off x="279158" y="1160932"/>
            <a:ext cx="8253655" cy="2436159"/>
          </a:xfrm>
          <a:prstGeom prst="rect">
            <a:avLst/>
          </a:prstGeom>
        </p:spPr>
      </p:pic>
      <p:sp>
        <p:nvSpPr>
          <p:cNvPr id="5" name="Slide Number Placeholder 2">
            <a:extLst>
              <a:ext uri="{FF2B5EF4-FFF2-40B4-BE49-F238E27FC236}">
                <a16:creationId xmlns:a16="http://schemas.microsoft.com/office/drawing/2014/main" id="{A64BFA4D-EE47-64B1-1349-54D4D20F4FBC}"/>
              </a:ext>
            </a:extLst>
          </p:cNvPr>
          <p:cNvSpPr txBox="1">
            <a:spLocks/>
          </p:cNvSpPr>
          <p:nvPr/>
        </p:nvSpPr>
        <p:spPr>
          <a:xfrm>
            <a:off x="8784890" y="4860925"/>
            <a:ext cx="359110" cy="280988"/>
          </a:xfrm>
          <a:prstGeom prst="rect">
            <a:avLst/>
          </a:prstGeom>
        </p:spPr>
        <p:txBody>
          <a:bodyPr lIns="0" tIns="0" rIns="36000" bIns="0" anchor="ctr" anchorCtr="0"/>
          <a:lstStyle>
            <a:defPPr>
              <a:defRPr lang="en-AU"/>
            </a:defPPr>
            <a:lvl1pPr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ctr">
              <a:defRPr/>
            </a:pPr>
            <a:fld id="{3689E5EE-9843-45A7-B324-3EFD7322EDFC}" type="slidenum">
              <a:rPr lang="en-AU" altLang="en-US" sz="1000" smtClean="0">
                <a:solidFill>
                  <a:schemeClr val="bg1"/>
                </a:solidFill>
                <a:latin typeface="VIC Medium" pitchFamily="2" charset="77"/>
              </a:rPr>
              <a:pPr algn="ctr">
                <a:defRPr/>
              </a:pPr>
              <a:t>5</a:t>
            </a:fld>
            <a:endParaRPr lang="en-AU" altLang="en-US" sz="1000" dirty="0">
              <a:solidFill>
                <a:schemeClr val="bg1"/>
              </a:solidFill>
              <a:latin typeface="VIC Medium" pitchFamily="2" charset="77"/>
            </a:endParaRPr>
          </a:p>
        </p:txBody>
      </p:sp>
    </p:spTree>
    <p:extLst>
      <p:ext uri="{BB962C8B-B14F-4D97-AF65-F5344CB8AC3E}">
        <p14:creationId xmlns:p14="http://schemas.microsoft.com/office/powerpoint/2010/main" val="911589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CA539D-527B-849C-B458-78CDE8F31931}"/>
              </a:ext>
            </a:extLst>
          </p:cNvPr>
          <p:cNvSpPr>
            <a:spLocks noGrp="1"/>
          </p:cNvSpPr>
          <p:nvPr>
            <p:ph type="title"/>
          </p:nvPr>
        </p:nvSpPr>
        <p:spPr>
          <a:xfrm>
            <a:off x="905644" y="222604"/>
            <a:ext cx="7268954" cy="647700"/>
          </a:xfrm>
        </p:spPr>
        <p:txBody>
          <a:bodyPr/>
          <a:lstStyle/>
          <a:p>
            <a:pPr algn="ctr">
              <a:lnSpc>
                <a:spcPct val="100000"/>
              </a:lnSpc>
            </a:pPr>
            <a:r>
              <a:rPr lang="en-AU" sz="1700" b="0" dirty="0">
                <a:solidFill>
                  <a:srgbClr val="004C97"/>
                </a:solidFill>
                <a:latin typeface="VIC Medium" pitchFamily="2" charset="77"/>
              </a:rPr>
              <a:t>Fatigue, ‘brain fog’ and physical weakness were the most common </a:t>
            </a:r>
            <a:br>
              <a:rPr lang="en-AU" sz="1700" b="0" dirty="0">
                <a:solidFill>
                  <a:srgbClr val="004C97"/>
                </a:solidFill>
                <a:latin typeface="VIC Medium" pitchFamily="2" charset="77"/>
              </a:rPr>
            </a:br>
            <a:r>
              <a:rPr lang="en-AU" sz="1700" b="0" dirty="0">
                <a:solidFill>
                  <a:srgbClr val="004C97"/>
                </a:solidFill>
                <a:latin typeface="VIC Medium" pitchFamily="2" charset="77"/>
              </a:rPr>
              <a:t>persistent symptoms among COVID positive respondents</a:t>
            </a:r>
          </a:p>
        </p:txBody>
      </p:sp>
      <p:sp>
        <p:nvSpPr>
          <p:cNvPr id="3" name="TextBox 2">
            <a:extLst>
              <a:ext uri="{FF2B5EF4-FFF2-40B4-BE49-F238E27FC236}">
                <a16:creationId xmlns:a16="http://schemas.microsoft.com/office/drawing/2014/main" id="{B410EF18-D070-98E4-BFB0-B634F51F3CC6}"/>
              </a:ext>
            </a:extLst>
          </p:cNvPr>
          <p:cNvSpPr txBox="1"/>
          <p:nvPr/>
        </p:nvSpPr>
        <p:spPr>
          <a:xfrm>
            <a:off x="323850" y="4757997"/>
            <a:ext cx="2496540" cy="215444"/>
          </a:xfrm>
          <a:prstGeom prst="rect">
            <a:avLst/>
          </a:prstGeom>
          <a:noFill/>
        </p:spPr>
        <p:txBody>
          <a:bodyPr wrap="square" lIns="0" tIns="0" rIns="0" bIns="0">
            <a:spAutoFit/>
          </a:bodyPr>
          <a:lstStyle/>
          <a:p>
            <a:r>
              <a:rPr lang="en-AU" sz="700" dirty="0">
                <a:solidFill>
                  <a:srgbClr val="201547"/>
                </a:solidFill>
                <a:latin typeface="VIC Light" pitchFamily="2" charset="77"/>
              </a:rPr>
              <a:t>Note: Reference date for COVID positive was their infection date and for control groups, November 2021.</a:t>
            </a:r>
          </a:p>
        </p:txBody>
      </p:sp>
      <p:sp>
        <p:nvSpPr>
          <p:cNvPr id="4" name="Slide Number Placeholder 2">
            <a:extLst>
              <a:ext uri="{FF2B5EF4-FFF2-40B4-BE49-F238E27FC236}">
                <a16:creationId xmlns:a16="http://schemas.microsoft.com/office/drawing/2014/main" id="{B8EC7CF5-5E53-8618-31E6-954BFCAD8330}"/>
              </a:ext>
            </a:extLst>
          </p:cNvPr>
          <p:cNvSpPr txBox="1">
            <a:spLocks/>
          </p:cNvSpPr>
          <p:nvPr/>
        </p:nvSpPr>
        <p:spPr>
          <a:xfrm>
            <a:off x="8784890" y="4860925"/>
            <a:ext cx="359110" cy="280988"/>
          </a:xfrm>
          <a:prstGeom prst="rect">
            <a:avLst/>
          </a:prstGeom>
        </p:spPr>
        <p:txBody>
          <a:bodyPr lIns="0" tIns="0" rIns="36000" bIns="0" anchor="ctr" anchorCtr="0"/>
          <a:lstStyle>
            <a:defPPr>
              <a:defRPr lang="en-AU"/>
            </a:defPPr>
            <a:lvl1pPr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ctr">
              <a:defRPr/>
            </a:pPr>
            <a:fld id="{3689E5EE-9843-45A7-B324-3EFD7322EDFC}" type="slidenum">
              <a:rPr lang="en-AU" altLang="en-US" sz="1000" smtClean="0">
                <a:solidFill>
                  <a:schemeClr val="bg1"/>
                </a:solidFill>
                <a:latin typeface="VIC Medium" pitchFamily="2" charset="77"/>
              </a:rPr>
              <a:pPr algn="ctr">
                <a:defRPr/>
              </a:pPr>
              <a:t>6</a:t>
            </a:fld>
            <a:endParaRPr lang="en-AU" altLang="en-US" sz="1000" dirty="0">
              <a:solidFill>
                <a:schemeClr val="bg1"/>
              </a:solidFill>
              <a:latin typeface="VIC Medium" pitchFamily="2" charset="77"/>
            </a:endParaRPr>
          </a:p>
        </p:txBody>
      </p:sp>
      <p:pic>
        <p:nvPicPr>
          <p:cNvPr id="5" name="Picture 4" descr="A clipboard with a medical form and a cross&#10;&#10;Description automatically generated">
            <a:extLst>
              <a:ext uri="{FF2B5EF4-FFF2-40B4-BE49-F238E27FC236}">
                <a16:creationId xmlns:a16="http://schemas.microsoft.com/office/drawing/2014/main" id="{2767E441-1CCE-E00E-2B6C-FBA52AB69A3C}"/>
              </a:ext>
            </a:extLst>
          </p:cNvPr>
          <p:cNvPicPr>
            <a:picLocks noChangeAspect="1"/>
          </p:cNvPicPr>
          <p:nvPr/>
        </p:nvPicPr>
        <p:blipFill>
          <a:blip r:embed="rId3"/>
          <a:stretch>
            <a:fillRect/>
          </a:stretch>
        </p:blipFill>
        <p:spPr>
          <a:xfrm>
            <a:off x="323850" y="222604"/>
            <a:ext cx="581793" cy="581793"/>
          </a:xfrm>
          <a:prstGeom prst="rect">
            <a:avLst/>
          </a:prstGeom>
        </p:spPr>
      </p:pic>
      <p:pic>
        <p:nvPicPr>
          <p:cNvPr id="14" name="Picture 13">
            <a:extLst>
              <a:ext uri="{FF2B5EF4-FFF2-40B4-BE49-F238E27FC236}">
                <a16:creationId xmlns:a16="http://schemas.microsoft.com/office/drawing/2014/main" id="{CCD51708-4856-9719-8441-752025A14C79}"/>
              </a:ext>
            </a:extLst>
          </p:cNvPr>
          <p:cNvPicPr>
            <a:picLocks noChangeAspect="1"/>
          </p:cNvPicPr>
          <p:nvPr/>
        </p:nvPicPr>
        <p:blipFill>
          <a:blip r:embed="rId4"/>
          <a:stretch>
            <a:fillRect/>
          </a:stretch>
        </p:blipFill>
        <p:spPr>
          <a:xfrm>
            <a:off x="1270730" y="850531"/>
            <a:ext cx="6602540" cy="3706689"/>
          </a:xfrm>
          <a:prstGeom prst="rect">
            <a:avLst/>
          </a:prstGeom>
        </p:spPr>
      </p:pic>
    </p:spTree>
    <p:extLst>
      <p:ext uri="{BB962C8B-B14F-4D97-AF65-F5344CB8AC3E}">
        <p14:creationId xmlns:p14="http://schemas.microsoft.com/office/powerpoint/2010/main" val="945734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14237E-47BD-FF88-5747-2CEFC7F5A53B}"/>
              </a:ext>
            </a:extLst>
          </p:cNvPr>
          <p:cNvSpPr>
            <a:spLocks noGrp="1"/>
          </p:cNvSpPr>
          <p:nvPr>
            <p:ph type="title"/>
          </p:nvPr>
        </p:nvSpPr>
        <p:spPr>
          <a:xfrm>
            <a:off x="323851" y="220438"/>
            <a:ext cx="8208962" cy="647700"/>
          </a:xfrm>
        </p:spPr>
        <p:txBody>
          <a:bodyPr/>
          <a:lstStyle/>
          <a:p>
            <a:pPr algn="ctr">
              <a:lnSpc>
                <a:spcPct val="100000"/>
              </a:lnSpc>
            </a:pPr>
            <a:r>
              <a:rPr lang="en-AU" sz="1700" b="0" dirty="0">
                <a:solidFill>
                  <a:srgbClr val="004C97"/>
                </a:solidFill>
                <a:latin typeface="VIC Medium" pitchFamily="2" charset="77"/>
              </a:rPr>
              <a:t>GPs were the most common health service used for persistent </a:t>
            </a:r>
            <a:br>
              <a:rPr lang="en-AU" sz="1700" b="0" dirty="0">
                <a:solidFill>
                  <a:srgbClr val="004C97"/>
                </a:solidFill>
                <a:latin typeface="VIC Medium" pitchFamily="2" charset="77"/>
              </a:rPr>
            </a:br>
            <a:r>
              <a:rPr lang="en-AU" sz="1700" b="0" dirty="0">
                <a:solidFill>
                  <a:srgbClr val="004C97"/>
                </a:solidFill>
                <a:latin typeface="VIC Medium" pitchFamily="2" charset="77"/>
              </a:rPr>
              <a:t>COVID symptoms</a:t>
            </a:r>
          </a:p>
        </p:txBody>
      </p:sp>
      <p:sp>
        <p:nvSpPr>
          <p:cNvPr id="11" name="Content Placeholder 10">
            <a:extLst>
              <a:ext uri="{FF2B5EF4-FFF2-40B4-BE49-F238E27FC236}">
                <a16:creationId xmlns:a16="http://schemas.microsoft.com/office/drawing/2014/main" id="{84C028AA-7DA8-84A1-70AE-DE616EA77797}"/>
              </a:ext>
            </a:extLst>
          </p:cNvPr>
          <p:cNvSpPr>
            <a:spLocks noGrp="1"/>
          </p:cNvSpPr>
          <p:nvPr>
            <p:ph idx="4294967295"/>
          </p:nvPr>
        </p:nvSpPr>
        <p:spPr>
          <a:xfrm>
            <a:off x="323850" y="4658270"/>
            <a:ext cx="4095750" cy="393950"/>
          </a:xfrm>
          <a:solidFill>
            <a:schemeClr val="bg1"/>
          </a:solidFill>
        </p:spPr>
        <p:txBody>
          <a:bodyPr/>
          <a:lstStyle/>
          <a:p>
            <a:pPr>
              <a:lnSpc>
                <a:spcPct val="100000"/>
              </a:lnSpc>
              <a:spcBef>
                <a:spcPts val="0"/>
              </a:spcBef>
              <a:spcAft>
                <a:spcPts val="0"/>
              </a:spcAft>
            </a:pPr>
            <a:r>
              <a:rPr lang="en-AU" sz="700" b="0" dirty="0">
                <a:latin typeface="VIC Light" pitchFamily="2" charset="77"/>
              </a:rPr>
              <a:t>Q13. Thinking about the time after you had COVID in (month), have you received medical assistance or treatment for ongoing or persistent COVID symptoms from any of the following? </a:t>
            </a:r>
            <a:br>
              <a:rPr lang="en-AU" sz="700" b="0" dirty="0">
                <a:latin typeface="VIC Light" pitchFamily="2" charset="77"/>
              </a:rPr>
            </a:br>
            <a:r>
              <a:rPr lang="en-AU" sz="700" b="0" dirty="0">
                <a:latin typeface="VIC Light" pitchFamily="2" charset="77"/>
              </a:rPr>
              <a:t>This could include in-person, or by telephone or video call (telehealth). </a:t>
            </a:r>
          </a:p>
        </p:txBody>
      </p:sp>
      <p:sp>
        <p:nvSpPr>
          <p:cNvPr id="4" name="Slide Number Placeholder 2">
            <a:extLst>
              <a:ext uri="{FF2B5EF4-FFF2-40B4-BE49-F238E27FC236}">
                <a16:creationId xmlns:a16="http://schemas.microsoft.com/office/drawing/2014/main" id="{6E4D1DBE-C9F3-3E0E-5770-5E14C86AB61D}"/>
              </a:ext>
            </a:extLst>
          </p:cNvPr>
          <p:cNvSpPr txBox="1">
            <a:spLocks/>
          </p:cNvSpPr>
          <p:nvPr/>
        </p:nvSpPr>
        <p:spPr>
          <a:xfrm>
            <a:off x="8784890" y="4860925"/>
            <a:ext cx="359110" cy="280988"/>
          </a:xfrm>
          <a:prstGeom prst="rect">
            <a:avLst/>
          </a:prstGeom>
        </p:spPr>
        <p:txBody>
          <a:bodyPr lIns="0" tIns="0" rIns="36000" bIns="0" anchor="ctr" anchorCtr="0"/>
          <a:lstStyle>
            <a:defPPr>
              <a:defRPr lang="en-AU"/>
            </a:defPPr>
            <a:lvl1pPr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ctr">
              <a:defRPr/>
            </a:pPr>
            <a:fld id="{3689E5EE-9843-45A7-B324-3EFD7322EDFC}" type="slidenum">
              <a:rPr lang="en-AU" altLang="en-US" sz="1000" smtClean="0">
                <a:solidFill>
                  <a:schemeClr val="bg1"/>
                </a:solidFill>
                <a:latin typeface="VIC Medium" pitchFamily="2" charset="77"/>
              </a:rPr>
              <a:pPr algn="ctr">
                <a:defRPr/>
              </a:pPr>
              <a:t>7</a:t>
            </a:fld>
            <a:endParaRPr lang="en-AU" altLang="en-US" sz="1000" dirty="0">
              <a:solidFill>
                <a:schemeClr val="bg1"/>
              </a:solidFill>
              <a:latin typeface="VIC Medium" pitchFamily="2" charset="77"/>
            </a:endParaRPr>
          </a:p>
        </p:txBody>
      </p:sp>
      <p:sp>
        <p:nvSpPr>
          <p:cNvPr id="7" name="Content Placeholder 10">
            <a:extLst>
              <a:ext uri="{FF2B5EF4-FFF2-40B4-BE49-F238E27FC236}">
                <a16:creationId xmlns:a16="http://schemas.microsoft.com/office/drawing/2014/main" id="{57B1CA62-A730-9497-9F55-BD8EA531C51F}"/>
              </a:ext>
            </a:extLst>
          </p:cNvPr>
          <p:cNvSpPr txBox="1">
            <a:spLocks/>
          </p:cNvSpPr>
          <p:nvPr/>
        </p:nvSpPr>
        <p:spPr bwMode="auto">
          <a:xfrm>
            <a:off x="4565652" y="4658270"/>
            <a:ext cx="3968748" cy="393950"/>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lnSpc>
                <a:spcPct val="110000"/>
              </a:lnSpc>
              <a:spcBef>
                <a:spcPts val="800"/>
              </a:spcBef>
              <a:spcAft>
                <a:spcPts val="800"/>
              </a:spcAft>
              <a:defRPr sz="2200" b="1" kern="1200">
                <a:solidFill>
                  <a:srgbClr val="201547"/>
                </a:solidFill>
                <a:latin typeface="+mn-lt"/>
                <a:ea typeface="ＭＳ Ｐゴシック" charset="0"/>
                <a:cs typeface="ＭＳ Ｐゴシック" charset="0"/>
              </a:defRPr>
            </a:lvl1pPr>
            <a:lvl2pPr algn="l" defTabSz="457200" rtl="0" eaLnBrk="1" fontAlgn="base" hangingPunct="1">
              <a:lnSpc>
                <a:spcPct val="110000"/>
              </a:lnSpc>
              <a:spcBef>
                <a:spcPct val="0"/>
              </a:spcBef>
              <a:spcAft>
                <a:spcPts val="800"/>
              </a:spcAft>
              <a:defRPr sz="2000" kern="1200">
                <a:solidFill>
                  <a:schemeClr val="tx1"/>
                </a:solidFill>
                <a:latin typeface="+mn-lt"/>
                <a:ea typeface="ＭＳ Ｐゴシック" charset="0"/>
                <a:cs typeface="+mn-cs"/>
              </a:defRPr>
            </a:lvl2pPr>
            <a:lvl3pPr marL="250825"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3pPr>
            <a:lvl4pPr marL="503238"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0"/>
              </a:spcBef>
              <a:spcAft>
                <a:spcPts val="0"/>
              </a:spcAft>
            </a:pPr>
            <a:r>
              <a:rPr lang="en-AU" sz="700" b="0" dirty="0">
                <a:latin typeface="VIC Light" pitchFamily="2" charset="77"/>
              </a:rPr>
              <a:t>Base: 3,063 (COVID positive respondents and received assistance) </a:t>
            </a:r>
            <a:br>
              <a:rPr lang="en-AU" sz="700" b="0" dirty="0">
                <a:latin typeface="VIC Light" pitchFamily="2" charset="77"/>
              </a:rPr>
            </a:br>
            <a:r>
              <a:rPr lang="en-AU" sz="700" b="0" dirty="0">
                <a:latin typeface="VIC Light" pitchFamily="2" charset="77"/>
              </a:rPr>
              <a:t>Excludes 8,061 respondents who reported “None of the above” assistance or treatment”, “Not sure” (n = 44) or “Prefer not to say” (n = 9)</a:t>
            </a:r>
          </a:p>
        </p:txBody>
      </p:sp>
      <p:pic>
        <p:nvPicPr>
          <p:cNvPr id="15" name="Picture 14" descr="A graph of covid-19&#10;&#10;Description automatically generated">
            <a:extLst>
              <a:ext uri="{FF2B5EF4-FFF2-40B4-BE49-F238E27FC236}">
                <a16:creationId xmlns:a16="http://schemas.microsoft.com/office/drawing/2014/main" id="{8BDA5CD4-A8FA-957F-C40F-DEBCC06BA302}"/>
              </a:ext>
            </a:extLst>
          </p:cNvPr>
          <p:cNvPicPr>
            <a:picLocks noChangeAspect="1"/>
          </p:cNvPicPr>
          <p:nvPr/>
        </p:nvPicPr>
        <p:blipFill>
          <a:blip r:embed="rId3"/>
          <a:stretch>
            <a:fillRect/>
          </a:stretch>
        </p:blipFill>
        <p:spPr>
          <a:xfrm>
            <a:off x="1102054" y="990226"/>
            <a:ext cx="6803809" cy="3602017"/>
          </a:xfrm>
          <a:prstGeom prst="rect">
            <a:avLst/>
          </a:prstGeom>
        </p:spPr>
      </p:pic>
      <p:pic>
        <p:nvPicPr>
          <p:cNvPr id="16" name="Picture 15" descr="A clipboard with a stethoscope and pen&#10;&#10;Description automatically generated">
            <a:extLst>
              <a:ext uri="{FF2B5EF4-FFF2-40B4-BE49-F238E27FC236}">
                <a16:creationId xmlns:a16="http://schemas.microsoft.com/office/drawing/2014/main" id="{29956638-3E8D-FE9E-2A3A-8BF76B1B88F7}"/>
              </a:ext>
            </a:extLst>
          </p:cNvPr>
          <p:cNvPicPr>
            <a:picLocks noChangeAspect="1"/>
          </p:cNvPicPr>
          <p:nvPr/>
        </p:nvPicPr>
        <p:blipFill rotWithShape="1">
          <a:blip r:embed="rId4"/>
          <a:srcRect l="2003" t="6008" r="2840" b="4843"/>
          <a:stretch/>
        </p:blipFill>
        <p:spPr>
          <a:xfrm>
            <a:off x="323850" y="224000"/>
            <a:ext cx="687563" cy="644138"/>
          </a:xfrm>
          <a:prstGeom prst="rect">
            <a:avLst/>
          </a:prstGeom>
        </p:spPr>
      </p:pic>
    </p:spTree>
    <p:extLst>
      <p:ext uri="{BB962C8B-B14F-4D97-AF65-F5344CB8AC3E}">
        <p14:creationId xmlns:p14="http://schemas.microsoft.com/office/powerpoint/2010/main" val="815994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CA539D-527B-849C-B458-78CDE8F31931}"/>
              </a:ext>
            </a:extLst>
          </p:cNvPr>
          <p:cNvSpPr>
            <a:spLocks noGrp="1"/>
          </p:cNvSpPr>
          <p:nvPr>
            <p:ph type="title"/>
          </p:nvPr>
        </p:nvSpPr>
        <p:spPr>
          <a:xfrm>
            <a:off x="486821" y="223864"/>
            <a:ext cx="8171221" cy="647700"/>
          </a:xfrm>
        </p:spPr>
        <p:txBody>
          <a:bodyPr/>
          <a:lstStyle/>
          <a:p>
            <a:pPr algn="ctr">
              <a:lnSpc>
                <a:spcPct val="100000"/>
              </a:lnSpc>
            </a:pPr>
            <a:r>
              <a:rPr lang="en-AU" sz="1700" b="0" dirty="0">
                <a:solidFill>
                  <a:srgbClr val="004C97"/>
                </a:solidFill>
                <a:latin typeface="VIC Medium" pitchFamily="2" charset="77"/>
              </a:rPr>
              <a:t>Recovery and outcomes were better for</a:t>
            </a:r>
            <a:br>
              <a:rPr lang="en-AU" sz="1700" b="0" dirty="0">
                <a:solidFill>
                  <a:srgbClr val="004C97"/>
                </a:solidFill>
                <a:latin typeface="VIC Medium" pitchFamily="2" charset="77"/>
              </a:rPr>
            </a:br>
            <a:r>
              <a:rPr lang="en-AU" sz="1700" b="0" dirty="0">
                <a:solidFill>
                  <a:srgbClr val="004C97"/>
                </a:solidFill>
                <a:latin typeface="VIC Medium" pitchFamily="2" charset="77"/>
              </a:rPr>
              <a:t>respondents with more recent COVID infections</a:t>
            </a:r>
          </a:p>
        </p:txBody>
      </p:sp>
      <p:sp>
        <p:nvSpPr>
          <p:cNvPr id="3" name="TextBox 2">
            <a:extLst>
              <a:ext uri="{FF2B5EF4-FFF2-40B4-BE49-F238E27FC236}">
                <a16:creationId xmlns:a16="http://schemas.microsoft.com/office/drawing/2014/main" id="{1593EADF-C766-8CBB-355C-2840A8716CE2}"/>
              </a:ext>
            </a:extLst>
          </p:cNvPr>
          <p:cNvSpPr txBox="1"/>
          <p:nvPr/>
        </p:nvSpPr>
        <p:spPr>
          <a:xfrm>
            <a:off x="323850" y="4658898"/>
            <a:ext cx="3555625" cy="323165"/>
          </a:xfrm>
          <a:prstGeom prst="rect">
            <a:avLst/>
          </a:prstGeom>
          <a:noFill/>
        </p:spPr>
        <p:txBody>
          <a:bodyPr wrap="square" lIns="0" tIns="0" rIns="0" b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AU" sz="700" u="none" strike="noStrike" kern="1200" cap="none" spc="0" normalizeH="0" baseline="0" noProof="0" dirty="0">
                <a:ln>
                  <a:noFill/>
                </a:ln>
                <a:solidFill>
                  <a:srgbClr val="201547"/>
                </a:solidFill>
                <a:effectLst/>
                <a:uLnTx/>
                <a:uFillTx/>
                <a:latin typeface="VIC Light" pitchFamily="2" charset="77"/>
              </a:rPr>
              <a:t>Q12 Three months after the time you got COVID how recovered and back to normal did you feel?  Fully or mostly recovered is defined as either Q12 value 1 or 2</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AU" sz="700" u="none" strike="noStrike" kern="1200" cap="none" spc="0" normalizeH="0" baseline="0" noProof="0" dirty="0">
                <a:ln>
                  <a:noFill/>
                </a:ln>
                <a:solidFill>
                  <a:srgbClr val="201547"/>
                </a:solidFill>
                <a:effectLst/>
                <a:uLnTx/>
                <a:uFillTx/>
                <a:latin typeface="VIC Light" pitchFamily="2" charset="77"/>
              </a:rPr>
              <a:t>Total base: 11,149 (COVID positive respondents)</a:t>
            </a:r>
          </a:p>
        </p:txBody>
      </p:sp>
      <p:sp>
        <p:nvSpPr>
          <p:cNvPr id="4" name="TextBox 3">
            <a:extLst>
              <a:ext uri="{FF2B5EF4-FFF2-40B4-BE49-F238E27FC236}">
                <a16:creationId xmlns:a16="http://schemas.microsoft.com/office/drawing/2014/main" id="{5DA216C3-0489-C630-A7FB-8B55BE9DC092}"/>
              </a:ext>
            </a:extLst>
          </p:cNvPr>
          <p:cNvSpPr txBox="1"/>
          <p:nvPr/>
        </p:nvSpPr>
        <p:spPr>
          <a:xfrm>
            <a:off x="4680378" y="4551176"/>
            <a:ext cx="3764321" cy="430887"/>
          </a:xfrm>
          <a:prstGeom prst="rect">
            <a:avLst/>
          </a:prstGeom>
          <a:solidFill>
            <a:schemeClr val="bg1"/>
          </a:solidFill>
        </p:spPr>
        <p:txBody>
          <a:bodyPr wrap="square" lIns="0" tIns="0" rIns="0" b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AU" sz="700" u="none" strike="noStrike" kern="1200" cap="none" spc="0" normalizeH="0" baseline="0" noProof="0" dirty="0">
                <a:ln>
                  <a:noFill/>
                </a:ln>
                <a:solidFill>
                  <a:srgbClr val="201547"/>
                </a:solidFill>
                <a:effectLst/>
                <a:uLnTx/>
                <a:uFillTx/>
                <a:latin typeface="VIC Light" pitchFamily="2" charset="77"/>
              </a:rPr>
              <a:t>Q32/33 “Before you got COVID” (COVID positive) have you experienced any of the following symptoms that lasted two months or more? Did you experience (condition from Q32) before you had COVID?  Are you still experiencing (condition from Q32)?</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AU" sz="700" u="none" strike="noStrike" kern="1200" cap="none" spc="0" normalizeH="0" baseline="0" noProof="0" dirty="0">
                <a:ln>
                  <a:noFill/>
                </a:ln>
                <a:solidFill>
                  <a:srgbClr val="201547"/>
                </a:solidFill>
                <a:effectLst/>
                <a:uLnTx/>
                <a:uFillTx/>
                <a:latin typeface="VIC Light" pitchFamily="2" charset="77"/>
              </a:rPr>
              <a:t>Total base: 11,174 (COVID positive respondents)</a:t>
            </a:r>
          </a:p>
        </p:txBody>
      </p:sp>
      <p:sp>
        <p:nvSpPr>
          <p:cNvPr id="8" name="Slide Number Placeholder 2">
            <a:extLst>
              <a:ext uri="{FF2B5EF4-FFF2-40B4-BE49-F238E27FC236}">
                <a16:creationId xmlns:a16="http://schemas.microsoft.com/office/drawing/2014/main" id="{42E2E3CD-CCE7-A2C4-439A-514709A14C02}"/>
              </a:ext>
            </a:extLst>
          </p:cNvPr>
          <p:cNvSpPr txBox="1">
            <a:spLocks/>
          </p:cNvSpPr>
          <p:nvPr/>
        </p:nvSpPr>
        <p:spPr>
          <a:xfrm>
            <a:off x="8784890" y="4860925"/>
            <a:ext cx="359110" cy="280988"/>
          </a:xfrm>
          <a:prstGeom prst="rect">
            <a:avLst/>
          </a:prstGeom>
        </p:spPr>
        <p:txBody>
          <a:bodyPr lIns="0" tIns="0" rIns="36000" bIns="0" anchor="ctr" anchorCtr="0"/>
          <a:lstStyle>
            <a:defPPr>
              <a:defRPr lang="en-AU"/>
            </a:defPPr>
            <a:lvl1pPr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ctr">
              <a:defRPr/>
            </a:pPr>
            <a:fld id="{3689E5EE-9843-45A7-B324-3EFD7322EDFC}" type="slidenum">
              <a:rPr lang="en-AU" altLang="en-US" sz="1000" smtClean="0">
                <a:solidFill>
                  <a:schemeClr val="bg1"/>
                </a:solidFill>
                <a:latin typeface="VIC Medium" pitchFamily="2" charset="77"/>
              </a:rPr>
              <a:pPr algn="ctr">
                <a:defRPr/>
              </a:pPr>
              <a:t>8</a:t>
            </a:fld>
            <a:endParaRPr lang="en-AU" altLang="en-US" sz="1000" dirty="0">
              <a:solidFill>
                <a:schemeClr val="bg1"/>
              </a:solidFill>
              <a:latin typeface="VIC Medium" pitchFamily="2" charset="77"/>
            </a:endParaRPr>
          </a:p>
        </p:txBody>
      </p:sp>
      <p:pic>
        <p:nvPicPr>
          <p:cNvPr id="21" name="Picture 20" descr="A graph of blue bars with white text&#10;&#10;Description automatically generated">
            <a:extLst>
              <a:ext uri="{FF2B5EF4-FFF2-40B4-BE49-F238E27FC236}">
                <a16:creationId xmlns:a16="http://schemas.microsoft.com/office/drawing/2014/main" id="{177E946B-D9E3-4A4A-4FE5-2588F8AE4F20}"/>
              </a:ext>
            </a:extLst>
          </p:cNvPr>
          <p:cNvPicPr>
            <a:picLocks noChangeAspect="1"/>
          </p:cNvPicPr>
          <p:nvPr/>
        </p:nvPicPr>
        <p:blipFill>
          <a:blip r:embed="rId3"/>
          <a:stretch>
            <a:fillRect/>
          </a:stretch>
        </p:blipFill>
        <p:spPr>
          <a:xfrm>
            <a:off x="252730" y="1092289"/>
            <a:ext cx="3517900" cy="3060700"/>
          </a:xfrm>
          <a:prstGeom prst="rect">
            <a:avLst/>
          </a:prstGeom>
        </p:spPr>
      </p:pic>
      <p:pic>
        <p:nvPicPr>
          <p:cNvPr id="23" name="Picture 22" descr="A graph of blue and white bars&#10;&#10;Description automatically generated">
            <a:extLst>
              <a:ext uri="{FF2B5EF4-FFF2-40B4-BE49-F238E27FC236}">
                <a16:creationId xmlns:a16="http://schemas.microsoft.com/office/drawing/2014/main" id="{3BAD9226-FC24-41A4-DF5F-BA2630C56186}"/>
              </a:ext>
            </a:extLst>
          </p:cNvPr>
          <p:cNvPicPr>
            <a:picLocks noChangeAspect="1"/>
          </p:cNvPicPr>
          <p:nvPr/>
        </p:nvPicPr>
        <p:blipFill>
          <a:blip r:embed="rId4"/>
          <a:stretch>
            <a:fillRect/>
          </a:stretch>
        </p:blipFill>
        <p:spPr>
          <a:xfrm>
            <a:off x="4572000" y="1070420"/>
            <a:ext cx="3454400" cy="3098800"/>
          </a:xfrm>
          <a:prstGeom prst="rect">
            <a:avLst/>
          </a:prstGeom>
        </p:spPr>
      </p:pic>
      <p:pic>
        <p:nvPicPr>
          <p:cNvPr id="14" name="Picture 13" descr="A calendars with numbers and letters&#10;&#10;Description automatically generated">
            <a:extLst>
              <a:ext uri="{FF2B5EF4-FFF2-40B4-BE49-F238E27FC236}">
                <a16:creationId xmlns:a16="http://schemas.microsoft.com/office/drawing/2014/main" id="{DD6AD4B0-3E86-305F-11B6-8417D4BF901A}"/>
              </a:ext>
            </a:extLst>
          </p:cNvPr>
          <p:cNvPicPr>
            <a:picLocks noChangeAspect="1"/>
          </p:cNvPicPr>
          <p:nvPr/>
        </p:nvPicPr>
        <p:blipFill>
          <a:blip r:embed="rId5"/>
          <a:stretch>
            <a:fillRect/>
          </a:stretch>
        </p:blipFill>
        <p:spPr>
          <a:xfrm>
            <a:off x="323850" y="261614"/>
            <a:ext cx="1284224" cy="585388"/>
          </a:xfrm>
          <a:prstGeom prst="rect">
            <a:avLst/>
          </a:prstGeom>
        </p:spPr>
      </p:pic>
    </p:spTree>
    <p:extLst>
      <p:ext uri="{BB962C8B-B14F-4D97-AF65-F5344CB8AC3E}">
        <p14:creationId xmlns:p14="http://schemas.microsoft.com/office/powerpoint/2010/main" val="784704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2F084E-2C18-8DD9-6D3A-01D55D3E31F1}"/>
              </a:ext>
            </a:extLst>
          </p:cNvPr>
          <p:cNvSpPr>
            <a:spLocks noGrp="1"/>
          </p:cNvSpPr>
          <p:nvPr>
            <p:ph type="title"/>
          </p:nvPr>
        </p:nvSpPr>
        <p:spPr>
          <a:xfrm>
            <a:off x="323850" y="230458"/>
            <a:ext cx="8208963" cy="647700"/>
          </a:xfrm>
        </p:spPr>
        <p:txBody>
          <a:bodyPr/>
          <a:lstStyle/>
          <a:p>
            <a:pPr algn="ctr">
              <a:lnSpc>
                <a:spcPct val="100000"/>
              </a:lnSpc>
              <a:spcAft>
                <a:spcPts val="600"/>
              </a:spcAft>
            </a:pPr>
            <a:r>
              <a:rPr lang="en-AU" sz="1700" b="0" dirty="0">
                <a:solidFill>
                  <a:srgbClr val="004C97"/>
                </a:solidFill>
                <a:latin typeface="VIC Medium" pitchFamily="2" charset="77"/>
              </a:rPr>
              <a:t>The proportion of long COVID respondents was</a:t>
            </a:r>
            <a:br>
              <a:rPr lang="en-AU" sz="1700" b="0" dirty="0">
                <a:solidFill>
                  <a:srgbClr val="004C97"/>
                </a:solidFill>
                <a:latin typeface="VIC Medium" pitchFamily="2" charset="77"/>
              </a:rPr>
            </a:br>
            <a:r>
              <a:rPr lang="en-AU" sz="1700" b="0" dirty="0">
                <a:solidFill>
                  <a:srgbClr val="004C97"/>
                </a:solidFill>
                <a:latin typeface="VIC Medium" pitchFamily="2" charset="77"/>
              </a:rPr>
              <a:t>lower for more recent infections </a:t>
            </a:r>
          </a:p>
        </p:txBody>
      </p:sp>
      <p:graphicFrame>
        <p:nvGraphicFramePr>
          <p:cNvPr id="11" name="Table 10">
            <a:extLst>
              <a:ext uri="{FF2B5EF4-FFF2-40B4-BE49-F238E27FC236}">
                <a16:creationId xmlns:a16="http://schemas.microsoft.com/office/drawing/2014/main" id="{6250B728-D405-E7DC-E851-6FBBD4BFECBC}"/>
              </a:ext>
            </a:extLst>
          </p:cNvPr>
          <p:cNvGraphicFramePr>
            <a:graphicFrameLocks noGrp="1"/>
          </p:cNvGraphicFramePr>
          <p:nvPr>
            <p:extLst>
              <p:ext uri="{D42A27DB-BD31-4B8C-83A1-F6EECF244321}">
                <p14:modId xmlns:p14="http://schemas.microsoft.com/office/powerpoint/2010/main" val="688986399"/>
              </p:ext>
            </p:extLst>
          </p:nvPr>
        </p:nvGraphicFramePr>
        <p:xfrm>
          <a:off x="5847560" y="1203325"/>
          <a:ext cx="2322664" cy="3131169"/>
        </p:xfrm>
        <a:graphic>
          <a:graphicData uri="http://schemas.openxmlformats.org/drawingml/2006/table">
            <a:tbl>
              <a:tblPr>
                <a:tableStyleId>{073A0DAA-6AF3-43AB-8588-CEC1D06C72B9}</a:tableStyleId>
              </a:tblPr>
              <a:tblGrid>
                <a:gridCol w="2322664">
                  <a:extLst>
                    <a:ext uri="{9D8B030D-6E8A-4147-A177-3AD203B41FA5}">
                      <a16:colId xmlns:a16="http://schemas.microsoft.com/office/drawing/2014/main" val="2940443988"/>
                    </a:ext>
                  </a:extLst>
                </a:gridCol>
              </a:tblGrid>
              <a:tr h="658608">
                <a:tc>
                  <a:txBody>
                    <a:bodyPr/>
                    <a:lstStyle/>
                    <a:p>
                      <a:pPr marL="0" indent="0" algn="ctr">
                        <a:lnSpc>
                          <a:spcPct val="100000"/>
                        </a:lnSpc>
                        <a:spcAft>
                          <a:spcPts val="0"/>
                        </a:spcAft>
                        <a:buFontTx/>
                        <a:buNone/>
                      </a:pPr>
                      <a:r>
                        <a:rPr lang="en-AU" sz="1500" b="1" i="0" dirty="0">
                          <a:solidFill>
                            <a:srgbClr val="201547"/>
                          </a:solidFill>
                          <a:effectLst/>
                          <a:latin typeface="VIC SemiBold" pitchFamily="2" charset="77"/>
                          <a:ea typeface="MS Gothic" panose="020B0609070205080204" pitchFamily="49" charset="-128"/>
                          <a:cs typeface="Times New Roman" panose="02020603050405020304" pitchFamily="18" charset="0"/>
                        </a:rPr>
                        <a:t>Total recorded Victorian COVID cases</a:t>
                      </a:r>
                    </a:p>
                  </a:txBody>
                  <a:tcPr marL="77566" marR="77566" marT="0" marB="0" anchor="ctr">
                    <a:noFill/>
                  </a:tcPr>
                </a:tc>
                <a:extLst>
                  <a:ext uri="{0D108BD9-81ED-4DB2-BD59-A6C34878D82A}">
                    <a16:rowId xmlns:a16="http://schemas.microsoft.com/office/drawing/2014/main" val="1645697498"/>
                  </a:ext>
                </a:extLst>
              </a:tr>
              <a:tr h="459030">
                <a:tc>
                  <a:txBody>
                    <a:bodyPr/>
                    <a:lstStyle/>
                    <a:p>
                      <a:pPr marL="0" indent="0" algn="ctr">
                        <a:lnSpc>
                          <a:spcPct val="100000"/>
                        </a:lnSpc>
                        <a:spcAft>
                          <a:spcPts val="0"/>
                        </a:spcAft>
                        <a:buFontTx/>
                        <a:buNone/>
                      </a:pPr>
                      <a:r>
                        <a:rPr lang="en-AU" sz="1400" b="0" i="0" dirty="0">
                          <a:solidFill>
                            <a:schemeClr val="bg1"/>
                          </a:solidFill>
                          <a:effectLst/>
                          <a:latin typeface="VIC Medium" pitchFamily="2" charset="77"/>
                          <a:ea typeface="MS Gothic" panose="020B0609070205080204" pitchFamily="49" charset="-128"/>
                          <a:cs typeface="Times New Roman" panose="02020603050405020304" pitchFamily="18" charset="0"/>
                        </a:rPr>
                        <a:t>20,599</a:t>
                      </a:r>
                    </a:p>
                  </a:txBody>
                  <a:tcPr marL="77566" marR="77566" marT="0" marB="0" anchor="ctr">
                    <a:solidFill>
                      <a:srgbClr val="201547"/>
                    </a:solidFill>
                  </a:tcPr>
                </a:tc>
                <a:extLst>
                  <a:ext uri="{0D108BD9-81ED-4DB2-BD59-A6C34878D82A}">
                    <a16:rowId xmlns:a16="http://schemas.microsoft.com/office/drawing/2014/main" val="3552655416"/>
                  </a:ext>
                </a:extLst>
              </a:tr>
              <a:tr h="487551">
                <a:tc>
                  <a:txBody>
                    <a:bodyPr/>
                    <a:lstStyle/>
                    <a:p>
                      <a:pPr marL="0" indent="0" algn="ctr">
                        <a:lnSpc>
                          <a:spcPct val="100000"/>
                        </a:lnSpc>
                        <a:spcAft>
                          <a:spcPts val="0"/>
                        </a:spcAft>
                        <a:buFontTx/>
                        <a:buNone/>
                      </a:pPr>
                      <a:r>
                        <a:rPr lang="en-AU" sz="1400" b="0" i="0" dirty="0">
                          <a:solidFill>
                            <a:schemeClr val="bg1"/>
                          </a:solidFill>
                          <a:effectLst/>
                          <a:latin typeface="VIC Medium" pitchFamily="2" charset="77"/>
                          <a:ea typeface="Times New Roman" panose="02020603050405020304" pitchFamily="18" charset="0"/>
                          <a:cs typeface="Times New Roman" panose="02020603050405020304" pitchFamily="18" charset="0"/>
                        </a:rPr>
                        <a:t>811,719</a:t>
                      </a:r>
                    </a:p>
                  </a:txBody>
                  <a:tcPr marL="77566" marR="77566" marT="0" marB="0" anchor="ctr">
                    <a:solidFill>
                      <a:srgbClr val="201547"/>
                    </a:solidFill>
                  </a:tcPr>
                </a:tc>
                <a:extLst>
                  <a:ext uri="{0D108BD9-81ED-4DB2-BD59-A6C34878D82A}">
                    <a16:rowId xmlns:a16="http://schemas.microsoft.com/office/drawing/2014/main" val="63962783"/>
                  </a:ext>
                </a:extLst>
              </a:tr>
              <a:tr h="492826">
                <a:tc>
                  <a:txBody>
                    <a:bodyPr/>
                    <a:lstStyle/>
                    <a:p>
                      <a:pPr marL="0" indent="0" algn="ctr">
                        <a:lnSpc>
                          <a:spcPct val="100000"/>
                        </a:lnSpc>
                        <a:spcAft>
                          <a:spcPts val="0"/>
                        </a:spcAft>
                        <a:buFontTx/>
                        <a:buNone/>
                      </a:pPr>
                      <a:r>
                        <a:rPr lang="en-AU" sz="1400" b="0" i="0" dirty="0">
                          <a:solidFill>
                            <a:schemeClr val="bg1"/>
                          </a:solidFill>
                          <a:effectLst/>
                          <a:latin typeface="VIC Medium" pitchFamily="2" charset="77"/>
                          <a:ea typeface="Times New Roman" panose="02020603050405020304" pitchFamily="18" charset="0"/>
                          <a:cs typeface="Times New Roman" panose="02020603050405020304" pitchFamily="18" charset="0"/>
                        </a:rPr>
                        <a:t>735,797</a:t>
                      </a:r>
                    </a:p>
                  </a:txBody>
                  <a:tcPr marL="77566" marR="77566" marT="0" marB="0" anchor="ctr">
                    <a:solidFill>
                      <a:srgbClr val="201547"/>
                    </a:solidFill>
                  </a:tcPr>
                </a:tc>
                <a:extLst>
                  <a:ext uri="{0D108BD9-81ED-4DB2-BD59-A6C34878D82A}">
                    <a16:rowId xmlns:a16="http://schemas.microsoft.com/office/drawing/2014/main" val="539902641"/>
                  </a:ext>
                </a:extLst>
              </a:tr>
              <a:tr h="498764">
                <a:tc>
                  <a:txBody>
                    <a:bodyPr/>
                    <a:lstStyle/>
                    <a:p>
                      <a:pPr marL="0" indent="0" algn="ctr">
                        <a:lnSpc>
                          <a:spcPct val="100000"/>
                        </a:lnSpc>
                        <a:spcAft>
                          <a:spcPts val="0"/>
                        </a:spcAft>
                        <a:buFontTx/>
                        <a:buNone/>
                      </a:pPr>
                      <a:r>
                        <a:rPr lang="en-AU" sz="1400" b="0" i="0" dirty="0">
                          <a:solidFill>
                            <a:schemeClr val="bg1"/>
                          </a:solidFill>
                          <a:effectLst/>
                          <a:latin typeface="VIC Medium" pitchFamily="2" charset="77"/>
                          <a:ea typeface="Times New Roman" panose="02020603050405020304" pitchFamily="18" charset="0"/>
                          <a:cs typeface="Times New Roman" panose="02020603050405020304" pitchFamily="18" charset="0"/>
                        </a:rPr>
                        <a:t>1,062,193</a:t>
                      </a:r>
                    </a:p>
                  </a:txBody>
                  <a:tcPr marL="77566" marR="77566" marT="0" marB="0" anchor="ctr">
                    <a:solidFill>
                      <a:srgbClr val="201547"/>
                    </a:solidFill>
                  </a:tcPr>
                </a:tc>
                <a:extLst>
                  <a:ext uri="{0D108BD9-81ED-4DB2-BD59-A6C34878D82A}">
                    <a16:rowId xmlns:a16="http://schemas.microsoft.com/office/drawing/2014/main" val="1219123949"/>
                  </a:ext>
                </a:extLst>
              </a:tr>
              <a:tr h="534390">
                <a:tc>
                  <a:txBody>
                    <a:bodyPr/>
                    <a:lstStyle/>
                    <a:p>
                      <a:pPr marL="0" indent="0" algn="ctr">
                        <a:lnSpc>
                          <a:spcPct val="100000"/>
                        </a:lnSpc>
                        <a:spcAft>
                          <a:spcPts val="0"/>
                        </a:spcAft>
                        <a:buFontTx/>
                        <a:buNone/>
                      </a:pPr>
                      <a:r>
                        <a:rPr lang="en-AU" sz="1400" b="1" i="0" dirty="0">
                          <a:solidFill>
                            <a:srgbClr val="201547"/>
                          </a:solidFill>
                          <a:effectLst/>
                          <a:latin typeface="VIC SemiBold" pitchFamily="2" charset="77"/>
                        </a:rPr>
                        <a:t>2,630,308</a:t>
                      </a:r>
                      <a:endParaRPr lang="en-AU" sz="1400" b="1" i="0" dirty="0">
                        <a:solidFill>
                          <a:srgbClr val="201547"/>
                        </a:solidFill>
                        <a:effectLst/>
                        <a:highlight>
                          <a:srgbClr val="FFFF00"/>
                        </a:highlight>
                        <a:latin typeface="VIC SemiBold" pitchFamily="2" charset="77"/>
                        <a:ea typeface="Times New Roman" panose="02020603050405020304" pitchFamily="18" charset="0"/>
                        <a:cs typeface="Times New Roman" panose="02020603050405020304" pitchFamily="18" charset="0"/>
                      </a:endParaRPr>
                    </a:p>
                  </a:txBody>
                  <a:tcPr marL="77566" marR="77566" marT="0" marB="0" anchor="ctr">
                    <a:solidFill>
                      <a:srgbClr val="71C5E8"/>
                    </a:solidFill>
                  </a:tcPr>
                </a:tc>
                <a:extLst>
                  <a:ext uri="{0D108BD9-81ED-4DB2-BD59-A6C34878D82A}">
                    <a16:rowId xmlns:a16="http://schemas.microsoft.com/office/drawing/2014/main" val="106956523"/>
                  </a:ext>
                </a:extLst>
              </a:tr>
            </a:tbl>
          </a:graphicData>
        </a:graphic>
      </p:graphicFrame>
      <p:sp>
        <p:nvSpPr>
          <p:cNvPr id="2" name="Slide Number Placeholder 2">
            <a:extLst>
              <a:ext uri="{FF2B5EF4-FFF2-40B4-BE49-F238E27FC236}">
                <a16:creationId xmlns:a16="http://schemas.microsoft.com/office/drawing/2014/main" id="{8BC8D940-993C-6AFE-EDD4-91946C597E62}"/>
              </a:ext>
            </a:extLst>
          </p:cNvPr>
          <p:cNvSpPr txBox="1">
            <a:spLocks/>
          </p:cNvSpPr>
          <p:nvPr/>
        </p:nvSpPr>
        <p:spPr>
          <a:xfrm>
            <a:off x="8784890" y="4860925"/>
            <a:ext cx="359110" cy="280988"/>
          </a:xfrm>
          <a:prstGeom prst="rect">
            <a:avLst/>
          </a:prstGeom>
        </p:spPr>
        <p:txBody>
          <a:bodyPr lIns="0" tIns="0" rIns="36000" bIns="0" anchor="ctr" anchorCtr="0"/>
          <a:lstStyle>
            <a:defPPr>
              <a:defRPr lang="en-AU"/>
            </a:defPPr>
            <a:lvl1pPr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ctr">
              <a:defRPr/>
            </a:pPr>
            <a:fld id="{3689E5EE-9843-45A7-B324-3EFD7322EDFC}" type="slidenum">
              <a:rPr lang="en-AU" altLang="en-US" sz="1000" smtClean="0">
                <a:solidFill>
                  <a:schemeClr val="bg1"/>
                </a:solidFill>
                <a:latin typeface="VIC Medium" pitchFamily="2" charset="77"/>
              </a:rPr>
              <a:pPr algn="ctr">
                <a:defRPr/>
              </a:pPr>
              <a:t>9</a:t>
            </a:fld>
            <a:endParaRPr lang="en-AU" altLang="en-US" sz="1000" dirty="0">
              <a:solidFill>
                <a:schemeClr val="bg1"/>
              </a:solidFill>
              <a:latin typeface="VIC Medium" pitchFamily="2" charset="77"/>
            </a:endParaRPr>
          </a:p>
        </p:txBody>
      </p:sp>
      <p:sp>
        <p:nvSpPr>
          <p:cNvPr id="7" name="TextBox 6">
            <a:extLst>
              <a:ext uri="{FF2B5EF4-FFF2-40B4-BE49-F238E27FC236}">
                <a16:creationId xmlns:a16="http://schemas.microsoft.com/office/drawing/2014/main" id="{2938A261-2F39-87EF-3D11-C988EFF0024F}"/>
              </a:ext>
            </a:extLst>
          </p:cNvPr>
          <p:cNvSpPr txBox="1"/>
          <p:nvPr/>
        </p:nvSpPr>
        <p:spPr>
          <a:xfrm>
            <a:off x="448854" y="4860925"/>
            <a:ext cx="3275877" cy="107722"/>
          </a:xfrm>
          <a:prstGeom prst="rect">
            <a:avLst/>
          </a:prstGeom>
          <a:noFill/>
        </p:spPr>
        <p:txBody>
          <a:bodyPr wrap="square" lIns="0" tIns="0" rIns="0" bIns="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AU" sz="700" u="none" strike="noStrike" kern="1200" cap="none" spc="0" normalizeH="0" baseline="0" noProof="0" dirty="0">
                <a:ln>
                  <a:noFill/>
                </a:ln>
                <a:solidFill>
                  <a:srgbClr val="201547"/>
                </a:solidFill>
                <a:effectLst/>
                <a:uLnTx/>
                <a:uFillTx/>
                <a:latin typeface="VIC Light" pitchFamily="2" charset="77"/>
              </a:rPr>
              <a:t>Total base n = 11,174 – COVID positive sample</a:t>
            </a:r>
          </a:p>
        </p:txBody>
      </p:sp>
      <p:pic>
        <p:nvPicPr>
          <p:cNvPr id="5" name="Picture 4" descr="A graph of a number of people&#10;&#10;Description automatically generated">
            <a:extLst>
              <a:ext uri="{FF2B5EF4-FFF2-40B4-BE49-F238E27FC236}">
                <a16:creationId xmlns:a16="http://schemas.microsoft.com/office/drawing/2014/main" id="{65B264AB-26AE-260E-D758-0CE901AD2AA2}"/>
              </a:ext>
            </a:extLst>
          </p:cNvPr>
          <p:cNvPicPr>
            <a:picLocks noChangeAspect="1"/>
          </p:cNvPicPr>
          <p:nvPr/>
        </p:nvPicPr>
        <p:blipFill rotWithShape="1">
          <a:blip r:embed="rId3"/>
          <a:srcRect l="10436" t="11017" r="4425" b="27878"/>
          <a:stretch/>
        </p:blipFill>
        <p:spPr>
          <a:xfrm>
            <a:off x="465995" y="1006380"/>
            <a:ext cx="4730261" cy="3394659"/>
          </a:xfrm>
          <a:prstGeom prst="rect">
            <a:avLst/>
          </a:prstGeom>
        </p:spPr>
      </p:pic>
      <p:pic>
        <p:nvPicPr>
          <p:cNvPr id="10" name="Picture 9" descr="A blue shield with a red check mark&#10;&#10;Description automatically generated">
            <a:extLst>
              <a:ext uri="{FF2B5EF4-FFF2-40B4-BE49-F238E27FC236}">
                <a16:creationId xmlns:a16="http://schemas.microsoft.com/office/drawing/2014/main" id="{A4754DC2-86AA-3DA1-FA54-98D166E6C5A7}"/>
              </a:ext>
            </a:extLst>
          </p:cNvPr>
          <p:cNvPicPr>
            <a:picLocks noChangeAspect="1"/>
          </p:cNvPicPr>
          <p:nvPr/>
        </p:nvPicPr>
        <p:blipFill>
          <a:blip r:embed="rId4"/>
          <a:stretch>
            <a:fillRect/>
          </a:stretch>
        </p:blipFill>
        <p:spPr>
          <a:xfrm>
            <a:off x="530696" y="203056"/>
            <a:ext cx="521494" cy="616522"/>
          </a:xfrm>
          <a:prstGeom prst="rect">
            <a:avLst/>
          </a:prstGeom>
        </p:spPr>
      </p:pic>
    </p:spTree>
    <p:extLst>
      <p:ext uri="{BB962C8B-B14F-4D97-AF65-F5344CB8AC3E}">
        <p14:creationId xmlns:p14="http://schemas.microsoft.com/office/powerpoint/2010/main" val="618459294"/>
      </p:ext>
    </p:extLst>
  </p:cSld>
  <p:clrMapOvr>
    <a:masterClrMapping/>
  </p:clrMapOvr>
</p:sld>
</file>

<file path=ppt/theme/theme1.xml><?xml version="1.0" encoding="utf-8"?>
<a:theme xmlns:a="http://schemas.openxmlformats.org/drawingml/2006/main" name="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ong COVID conference slide template_for presenters.potx  -  Read-Only" id="{02A75EDF-85F3-42E1-864D-61C0D43D1C05}" vid="{2780D8E9-42E8-4E64-B7FB-EB2C7285290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139E71D26DD74385E9BD00B33717E5" ma:contentTypeVersion="15" ma:contentTypeDescription="Create a new document." ma:contentTypeScope="" ma:versionID="4001a6a099eb205ff390813e81e72dbc">
  <xsd:schema xmlns:xsd="http://www.w3.org/2001/XMLSchema" xmlns:xs="http://www.w3.org/2001/XMLSchema" xmlns:p="http://schemas.microsoft.com/office/2006/metadata/properties" xmlns:ns2="186d8af2-9745-4d7a-b25d-beadcc6fa35a" xmlns:ns3="912bd868-4cf3-4ed2-8b46-d8dbd09004a7" xmlns:ns4="5ce0f2b5-5be5-4508-bce9-d7011ece0659" targetNamespace="http://schemas.microsoft.com/office/2006/metadata/properties" ma:root="true" ma:fieldsID="3612652d08939ea6180f09cc0a8cacc2" ns2:_="" ns3:_="" ns4:_="">
    <xsd:import namespace="186d8af2-9745-4d7a-b25d-beadcc6fa35a"/>
    <xsd:import namespace="912bd868-4cf3-4ed2-8b46-d8dbd09004a7"/>
    <xsd:import namespace="5ce0f2b5-5be5-4508-bce9-d7011ece065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DateTake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6d8af2-9745-4d7a-b25d-beadcc6fa3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e24e156-28e6-48ad-9c0f-4171595c9d94"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2bd868-4cf3-4ed2-8b46-d8dbd09004a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e0f2b5-5be5-4508-bce9-d7011ece0659"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5870c80f-b943-4b81-8cf6-91bdaefe2638}" ma:internalName="TaxCatchAll" ma:showField="CatchAllData" ma:web="912bd868-4cf3-4ed2-8b46-d8dbd09004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ce0f2b5-5be5-4508-bce9-d7011ece0659" xsi:nil="true"/>
    <lcf76f155ced4ddcb4097134ff3c332f xmlns="186d8af2-9745-4d7a-b25d-beadcc6fa35a">
      <Terms xmlns="http://schemas.microsoft.com/office/infopath/2007/PartnerControls"/>
    </lcf76f155ced4ddcb4097134ff3c332f>
    <SharedWithUsers xmlns="912bd868-4cf3-4ed2-8b46-d8dbd09004a7">
      <UserInfo>
        <DisplayName>Lance Emerson (Health)</DisplayName>
        <AccountId>57</AccountId>
        <AccountType/>
      </UserInfo>
      <UserInfo>
        <DisplayName>Adina Hamilton (Health)</DisplayName>
        <AccountId>86</AccountId>
        <AccountType/>
      </UserInfo>
      <UserInfo>
        <DisplayName>Kate Riley Sandler (Health)</DisplayName>
        <AccountId>152</AccountId>
        <AccountType/>
      </UserInfo>
      <UserInfo>
        <DisplayName>Julie Young (Health)</DisplayName>
        <AccountId>59</AccountId>
        <AccountType/>
      </UserInfo>
      <UserInfo>
        <DisplayName>Richard Adezio (Health)</DisplayName>
        <AccountId>85</AccountId>
        <AccountType/>
      </UserInfo>
    </SharedWithUsers>
  </documentManagement>
</p:properties>
</file>

<file path=customXml/itemProps1.xml><?xml version="1.0" encoding="utf-8"?>
<ds:datastoreItem xmlns:ds="http://schemas.openxmlformats.org/officeDocument/2006/customXml" ds:itemID="{7F4521AA-DF91-4403-AC2D-A9041FE99C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6d8af2-9745-4d7a-b25d-beadcc6fa35a"/>
    <ds:schemaRef ds:uri="912bd868-4cf3-4ed2-8b46-d8dbd09004a7"/>
    <ds:schemaRef ds:uri="5ce0f2b5-5be5-4508-bce9-d7011ece06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301488-EBF5-48AA-A8FC-B5833162F170}">
  <ds:schemaRefs>
    <ds:schemaRef ds:uri="http://schemas.microsoft.com/sharepoint/v3/contenttype/forms"/>
  </ds:schemaRefs>
</ds:datastoreItem>
</file>

<file path=customXml/itemProps3.xml><?xml version="1.0" encoding="utf-8"?>
<ds:datastoreItem xmlns:ds="http://schemas.openxmlformats.org/officeDocument/2006/customXml" ds:itemID="{B3EB7745-C77B-4205-928C-F7F5E98D138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5ce0f2b5-5be5-4508-bce9-d7011ece0659"/>
    <ds:schemaRef ds:uri="http://purl.org/dc/elements/1.1/"/>
    <ds:schemaRef ds:uri="http://schemas.microsoft.com/office/2006/metadata/properties"/>
    <ds:schemaRef ds:uri="186d8af2-9745-4d7a-b25d-beadcc6fa35a"/>
    <ds:schemaRef ds:uri="912bd868-4cf3-4ed2-8b46-d8dbd09004a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992</TotalTime>
  <Words>1421</Words>
  <Application>Microsoft Office PowerPoint</Application>
  <PresentationFormat>On-screen Show (16:9)</PresentationFormat>
  <Paragraphs>150</Paragraphs>
  <Slides>16</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Arial Black</vt:lpstr>
      <vt:lpstr>VIC</vt:lpstr>
      <vt:lpstr>VIC Light</vt:lpstr>
      <vt:lpstr>VIC Medium</vt:lpstr>
      <vt:lpstr>VIC SemiBold</vt:lpstr>
      <vt:lpstr>VIC SemiBold Italic</vt:lpstr>
      <vt:lpstr>Body</vt:lpstr>
      <vt:lpstr>Victorian Long COVID Health survey </vt:lpstr>
      <vt:lpstr>CONFIDENTIAL   Not to be distributed further </vt:lpstr>
      <vt:lpstr>About the Long COVID Health Survey</vt:lpstr>
      <vt:lpstr>Criteria for classifying long COVID adapted from  World Health Organisation (WHO) clinical definition</vt:lpstr>
      <vt:lpstr>About the Long COVID Health Survey</vt:lpstr>
      <vt:lpstr>Fatigue, ‘brain fog’ and physical weakness were the most common  persistent symptoms among COVID positive respondents</vt:lpstr>
      <vt:lpstr>GPs were the most common health service used for persistent  COVID symptoms</vt:lpstr>
      <vt:lpstr>Recovery and outcomes were better for respondents with more recent COVID infections</vt:lpstr>
      <vt:lpstr>The proportion of long COVID respondents was lower for more recent infections </vt:lpstr>
      <vt:lpstr>What does the survey tell us about respondents who were  classified as having long COVID?</vt:lpstr>
      <vt:lpstr>Respondents classified as having long COVID were more  likely to report problems with their usual activities</vt:lpstr>
      <vt:lpstr>Other characteristics of respondents classified as having long COVID</vt:lpstr>
      <vt:lpstr>Respondents classified as having long COVID were more likely to report more anxiety, and depression at the time of the survey</vt:lpstr>
      <vt:lpstr>In summary</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Eugenio Fazio (Health)</dc:creator>
  <cp:keywords/>
  <dc:description/>
  <cp:lastModifiedBy>Rachael Loomes (Health)</cp:lastModifiedBy>
  <cp:revision>42</cp:revision>
  <dcterms:created xsi:type="dcterms:W3CDTF">2021-04-15T22:44:24Z</dcterms:created>
  <dcterms:modified xsi:type="dcterms:W3CDTF">2023-10-16T23:58:04Z</dcterms:modified>
  <cp:category>Presentation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version">
    <vt:lpwstr>v5 160322021</vt:lpwstr>
  </property>
  <property fmtid="{D5CDD505-2E9C-101B-9397-08002B2CF9AE}" pid="4" name="ContentTypeId">
    <vt:lpwstr>0x010100D8139E71D26DD74385E9BD00B33717E5</vt:lpwstr>
  </property>
  <property fmtid="{D5CDD505-2E9C-101B-9397-08002B2CF9AE}" pid="5" name="Tags">
    <vt:lpwstr>17;#Templates|74cf097d-f69e-47d4-ab23-b0e64f517102</vt:lpwstr>
  </property>
  <property fmtid="{D5CDD505-2E9C-101B-9397-08002B2CF9AE}" pid="6" name="MediaServiceImageTags">
    <vt:lpwstr/>
  </property>
  <property fmtid="{D5CDD505-2E9C-101B-9397-08002B2CF9AE}" pid="7" name="MSIP_Label_43e64453-338c-4f93-8a4d-0039a0a41f2a_Enabled">
    <vt:lpwstr>true</vt:lpwstr>
  </property>
  <property fmtid="{D5CDD505-2E9C-101B-9397-08002B2CF9AE}" pid="8" name="MSIP_Label_43e64453-338c-4f93-8a4d-0039a0a41f2a_SetDate">
    <vt:lpwstr>2023-10-16T23:58:01Z</vt:lpwstr>
  </property>
  <property fmtid="{D5CDD505-2E9C-101B-9397-08002B2CF9AE}" pid="9" name="MSIP_Label_43e64453-338c-4f93-8a4d-0039a0a41f2a_Method">
    <vt:lpwstr>Privileged</vt:lpwstr>
  </property>
  <property fmtid="{D5CDD505-2E9C-101B-9397-08002B2CF9AE}" pid="10" name="MSIP_Label_43e64453-338c-4f93-8a4d-0039a0a41f2a_Name">
    <vt:lpwstr>43e64453-338c-4f93-8a4d-0039a0a41f2a</vt:lpwstr>
  </property>
  <property fmtid="{D5CDD505-2E9C-101B-9397-08002B2CF9AE}" pid="11" name="MSIP_Label_43e64453-338c-4f93-8a4d-0039a0a41f2a_SiteId">
    <vt:lpwstr>c0e0601f-0fac-449c-9c88-a104c4eb9f28</vt:lpwstr>
  </property>
  <property fmtid="{D5CDD505-2E9C-101B-9397-08002B2CF9AE}" pid="12" name="MSIP_Label_43e64453-338c-4f93-8a4d-0039a0a41f2a_ActionId">
    <vt:lpwstr>1849a5df-daa2-45c1-b82f-b7a3f77ac290</vt:lpwstr>
  </property>
  <property fmtid="{D5CDD505-2E9C-101B-9397-08002B2CF9AE}" pid="13" name="MSIP_Label_43e64453-338c-4f93-8a4d-0039a0a41f2a_ContentBits">
    <vt:lpwstr>2</vt:lpwstr>
  </property>
</Properties>
</file>