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sldIdLst>
    <p:sldId id="287" r:id="rId5"/>
    <p:sldId id="2147471331" r:id="rId6"/>
    <p:sldId id="2147471350" r:id="rId7"/>
    <p:sldId id="2147471332" r:id="rId8"/>
    <p:sldId id="2147471364" r:id="rId9"/>
    <p:sldId id="2147471366" r:id="rId10"/>
    <p:sldId id="2147471367" r:id="rId11"/>
    <p:sldId id="2147471363" r:id="rId12"/>
    <p:sldId id="2147471365" r:id="rId13"/>
    <p:sldId id="2147471318" r:id="rId14"/>
    <p:sldId id="2147471334" r:id="rId15"/>
    <p:sldId id="2147471322" r:id="rId16"/>
    <p:sldId id="2147471320" r:id="rId17"/>
    <p:sldId id="2147471327" r:id="rId18"/>
    <p:sldId id="2147471356" r:id="rId19"/>
    <p:sldId id="2147471328" r:id="rId20"/>
    <p:sldId id="2147471358" r:id="rId21"/>
  </p:sldIdLst>
  <p:sldSz cx="9144000" cy="5143500" type="screen16x9"/>
  <p:notesSz cx="6858000" cy="9144000"/>
  <p:defaultTextStyle>
    <a:defPPr>
      <a:defRPr lang="en-AU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4739419-2763-F1A8-B5A0-83D478B9DA9A}" name="Elizabeth Dang (Health)" initials="E(" userId="S::elizabeth.dang@health.vic.gov.au::0e1d5a76-6bc1-4195-9e9b-0798d5071cbc" providerId="AD"/>
  <p188:author id="{3F24B492-2357-BBE4-91E3-D5D04E70FDFB}" name="Lakshmi Manoharan (Health)" initials="LM(" userId="Lakshmi Manoharan (Health)" providerId="None"/>
  <p188:author id="{CC3067A0-2F81-8A8E-C78F-D90DA90A0818}" name="Akshaya Aiyer (Health)" initials="AA(" userId="Akshaya Aiyer (Health)" providerId="None"/>
  <p188:author id="{F73C3ED6-8509-9548-A7E7-EC30582340F5}" name="Suman Majumdar" initials="SM" userId="S::suman.majumdar@health.vic.gov.au::105914b9-b9a9-4380-9912-df58654918a2" providerId="AD"/>
  <p188:author id="{9FFE06FC-AE31-4CCC-6A7A-35E25D97A948}" name="Liz Murdoch (Health)" initials="L(" userId="S::liz.murdoch@health.vic.gov.au::da091a88-eb40-44a1-96ca-5d87f13ce3a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1547"/>
    <a:srgbClr val="2A409A"/>
    <a:srgbClr val="AF272F"/>
    <a:srgbClr val="53565A"/>
    <a:srgbClr val="87189D"/>
    <a:srgbClr val="D50032"/>
    <a:srgbClr val="007B4B"/>
    <a:srgbClr val="DA372E"/>
    <a:srgbClr val="00895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186" autoAdjust="0"/>
  </p:normalViewPr>
  <p:slideViewPr>
    <p:cSldViewPr snapToGrid="0">
      <p:cViewPr varScale="1">
        <p:scale>
          <a:sx n="83" d="100"/>
          <a:sy n="83" d="100"/>
        </p:scale>
        <p:origin x="818" y="8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3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H:\My%20Drive\BMC\BMC%20LONG%20COVID%20CLINIC\Long%20covid%20audit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H:\My%20Drive\BMC\BMC%20LONG%20COVID%20CLINIC\Long%20covid%20audit%20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H:\My%20Drive\BMC\BMC%20LONG%20COVID%20CLINIC\Long%20covid%20audit%202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/>
              <a:t>Age distribution and Gender Differences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Male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'Age and gender'!$O$23:$O$29</c:f>
              <c:strCache>
                <c:ptCount val="7"/>
                <c:pt idx="0">
                  <c:v>&lt;20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61-70</c:v>
                </c:pt>
                <c:pt idx="6">
                  <c:v>&gt;70</c:v>
                </c:pt>
              </c:strCache>
            </c:strRef>
          </c:cat>
          <c:val>
            <c:numRef>
              <c:f>'Age and gender'!$P$23:$P$29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12</c:v>
                </c:pt>
                <c:pt idx="3">
                  <c:v>12</c:v>
                </c:pt>
                <c:pt idx="4">
                  <c:v>24</c:v>
                </c:pt>
                <c:pt idx="5">
                  <c:v>15</c:v>
                </c:pt>
                <c:pt idx="6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53-469C-81B5-C5E91EB56591}"/>
            </c:ext>
          </c:extLst>
        </c:ser>
        <c:ser>
          <c:idx val="1"/>
          <c:order val="1"/>
          <c:tx>
            <c:v>Female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'Age and gender'!$O$23:$O$29</c:f>
              <c:strCache>
                <c:ptCount val="7"/>
                <c:pt idx="0">
                  <c:v>&lt;20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61-70</c:v>
                </c:pt>
                <c:pt idx="6">
                  <c:v>&gt;70</c:v>
                </c:pt>
              </c:strCache>
            </c:strRef>
          </c:cat>
          <c:val>
            <c:numRef>
              <c:f>'Age and gender'!$Q$23:$Q$29</c:f>
              <c:numCache>
                <c:formatCode>General</c:formatCode>
                <c:ptCount val="7"/>
                <c:pt idx="0">
                  <c:v>8</c:v>
                </c:pt>
                <c:pt idx="1">
                  <c:v>16</c:v>
                </c:pt>
                <c:pt idx="2">
                  <c:v>28</c:v>
                </c:pt>
                <c:pt idx="3">
                  <c:v>60</c:v>
                </c:pt>
                <c:pt idx="4">
                  <c:v>40</c:v>
                </c:pt>
                <c:pt idx="5">
                  <c:v>40</c:v>
                </c:pt>
                <c:pt idx="6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53-469C-81B5-C5E91EB565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72044496"/>
        <c:axId val="1033106080"/>
      </c:barChart>
      <c:catAx>
        <c:axId val="97204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3106080"/>
        <c:crosses val="autoZero"/>
        <c:auto val="1"/>
        <c:lblAlgn val="ctr"/>
        <c:lblOffset val="100"/>
        <c:noMultiLvlLbl val="0"/>
      </c:catAx>
      <c:valAx>
        <c:axId val="1033106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0444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1800"/>
              <a:t>Referral Sources</a:t>
            </a:r>
          </a:p>
        </c:rich>
      </c:tx>
      <c:layout>
        <c:manualLayout>
          <c:xMode val="edge"/>
          <c:yMode val="edge"/>
          <c:x val="0.6628765680706451"/>
          <c:y val="0.873511060692002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852808594597555"/>
          <c:y val="0.11592109876186318"/>
          <c:w val="0.58762600198318149"/>
          <c:h val="0.78425075192363281"/>
        </c:manualLayout>
      </c:layout>
      <c:pie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8F4-4493-AE9A-5A5AF834B8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8F4-4493-AE9A-5A5AF834B8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8F4-4493-AE9A-5A5AF834B8C2}"/>
              </c:ext>
            </c:extLst>
          </c:dPt>
          <c:cat>
            <c:strRef>
              <c:f>Sheet1!$E$32:$G$32</c:f>
              <c:strCache>
                <c:ptCount val="3"/>
                <c:pt idx="0">
                  <c:v>GP</c:v>
                </c:pt>
                <c:pt idx="1">
                  <c:v>Self</c:v>
                </c:pt>
                <c:pt idx="2">
                  <c:v>Hospital</c:v>
                </c:pt>
              </c:strCache>
            </c:strRef>
          </c:cat>
          <c:val>
            <c:numRef>
              <c:f>Sheet1!$E$33:$G$33</c:f>
              <c:numCache>
                <c:formatCode>General</c:formatCode>
                <c:ptCount val="3"/>
                <c:pt idx="0">
                  <c:v>104</c:v>
                </c:pt>
                <c:pt idx="1">
                  <c:v>150</c:v>
                </c:pt>
                <c:pt idx="2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8F4-4493-AE9A-5A5AF834B8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/>
              <a:t>Distance</a:t>
            </a:r>
            <a:r>
              <a:rPr lang="en-AU" baseline="0"/>
              <a:t> travelled to Seek Care</a:t>
            </a:r>
            <a:r>
              <a:rPr lang="en-AU" sz="1400" b="0" i="0" u="none" strike="noStrike" baseline="0">
                <a:effectLst/>
              </a:rPr>
              <a:t> in kilometers(km)</a:t>
            </a:r>
            <a:r>
              <a:rPr lang="en-AU" sz="1400" b="0" i="0" u="none" strike="noStrike" baseline="0"/>
              <a:t> </a:t>
            </a:r>
            <a:endParaRPr lang="en-A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545603674540681"/>
          <c:y val="0.1902314814814815"/>
          <c:w val="0.78943285214348213"/>
          <c:h val="0.5912580198308543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Distance!$I$49:$I$54</c:f>
              <c:strCache>
                <c:ptCount val="6"/>
                <c:pt idx="0">
                  <c:v>0-30</c:v>
                </c:pt>
                <c:pt idx="1">
                  <c:v>30-60</c:v>
                </c:pt>
                <c:pt idx="2">
                  <c:v>60-89</c:v>
                </c:pt>
                <c:pt idx="3">
                  <c:v>90-200</c:v>
                </c:pt>
                <c:pt idx="4">
                  <c:v>200-600</c:v>
                </c:pt>
                <c:pt idx="5">
                  <c:v>&gt;600</c:v>
                </c:pt>
              </c:strCache>
            </c:strRef>
          </c:cat>
          <c:val>
            <c:numRef>
              <c:f>Distance!$J$49:$J$54</c:f>
              <c:numCache>
                <c:formatCode>General</c:formatCode>
                <c:ptCount val="6"/>
                <c:pt idx="0">
                  <c:v>188</c:v>
                </c:pt>
                <c:pt idx="1">
                  <c:v>64</c:v>
                </c:pt>
                <c:pt idx="2">
                  <c:v>12</c:v>
                </c:pt>
                <c:pt idx="3">
                  <c:v>36</c:v>
                </c:pt>
                <c:pt idx="4">
                  <c:v>12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C4-491C-9CBA-E44E69883E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973982896"/>
        <c:axId val="983341680"/>
      </c:barChart>
      <c:catAx>
        <c:axId val="9739828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Distance travelled in km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3341680"/>
        <c:crosses val="autoZero"/>
        <c:auto val="1"/>
        <c:lblAlgn val="ctr"/>
        <c:lblOffset val="100"/>
        <c:noMultiLvlLbl val="0"/>
      </c:catAx>
      <c:valAx>
        <c:axId val="9833416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Number</a:t>
                </a:r>
                <a:r>
                  <a:rPr lang="en-AU" baseline="0"/>
                  <a:t> of patients</a:t>
                </a:r>
                <a:endParaRPr lang="en-AU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3982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/>
              <a:t>Common Symptoms Presented in Percertage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Symptoms!$B$7:$B$15</c:f>
              <c:strCache>
                <c:ptCount val="8"/>
                <c:pt idx="0">
                  <c:v>Tirdness </c:v>
                </c:pt>
                <c:pt idx="1">
                  <c:v>Cognitive Dysfunction </c:v>
                </c:pt>
                <c:pt idx="2">
                  <c:v>Palpitation</c:v>
                </c:pt>
                <c:pt idx="3">
                  <c:v>Mood Disturbance</c:v>
                </c:pt>
                <c:pt idx="4">
                  <c:v>Others</c:v>
                </c:pt>
                <c:pt idx="5">
                  <c:v>Shortness of breath</c:v>
                </c:pt>
                <c:pt idx="6">
                  <c:v>Chest pain</c:v>
                </c:pt>
                <c:pt idx="7">
                  <c:v>Headache / muscle aches</c:v>
                </c:pt>
              </c:strCache>
            </c:strRef>
          </c:cat>
          <c:val>
            <c:numRef>
              <c:f>Symptoms!$E$7:$E$15</c:f>
              <c:numCache>
                <c:formatCode>General</c:formatCode>
                <c:ptCount val="9"/>
                <c:pt idx="0">
                  <c:v>92.783505154639172</c:v>
                </c:pt>
                <c:pt idx="1">
                  <c:v>80.412371134020617</c:v>
                </c:pt>
                <c:pt idx="2">
                  <c:v>69</c:v>
                </c:pt>
                <c:pt idx="3">
                  <c:v>52</c:v>
                </c:pt>
                <c:pt idx="4">
                  <c:v>51.546391752577314</c:v>
                </c:pt>
                <c:pt idx="5">
                  <c:v>41.237113402061851</c:v>
                </c:pt>
                <c:pt idx="6">
                  <c:v>20.618556701030926</c:v>
                </c:pt>
                <c:pt idx="7">
                  <c:v>15.463917525773196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02-4F7E-9839-3CF9001A4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5990080"/>
        <c:axId val="98333832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Symptoms!$B$7:$B$15</c15:sqref>
                        </c15:formulaRef>
                      </c:ext>
                    </c:extLst>
                    <c:strCache>
                      <c:ptCount val="8"/>
                      <c:pt idx="0">
                        <c:v>Tirdness </c:v>
                      </c:pt>
                      <c:pt idx="1">
                        <c:v>Cognitive Dysfunction </c:v>
                      </c:pt>
                      <c:pt idx="2">
                        <c:v>Palpitation</c:v>
                      </c:pt>
                      <c:pt idx="3">
                        <c:v>Mood Disturbance</c:v>
                      </c:pt>
                      <c:pt idx="4">
                        <c:v>Others</c:v>
                      </c:pt>
                      <c:pt idx="5">
                        <c:v>Shortness of breath</c:v>
                      </c:pt>
                      <c:pt idx="6">
                        <c:v>Chest pain</c:v>
                      </c:pt>
                      <c:pt idx="7">
                        <c:v>Headache / muscle aches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Symptoms!$C$7:$C$15</c15:sqref>
                        </c15:formulaRef>
                      </c:ext>
                    </c:extLst>
                    <c:numCache>
                      <c:formatCode>General</c:formatCode>
                      <c:ptCount val="9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AB02-4F7E-9839-3CF9001A4E51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Symptoms!$B$7:$B$15</c15:sqref>
                        </c15:formulaRef>
                      </c:ext>
                    </c:extLst>
                    <c:strCache>
                      <c:ptCount val="8"/>
                      <c:pt idx="0">
                        <c:v>Tirdness </c:v>
                      </c:pt>
                      <c:pt idx="1">
                        <c:v>Cognitive Dysfunction </c:v>
                      </c:pt>
                      <c:pt idx="2">
                        <c:v>Palpitation</c:v>
                      </c:pt>
                      <c:pt idx="3">
                        <c:v>Mood Disturbance</c:v>
                      </c:pt>
                      <c:pt idx="4">
                        <c:v>Others</c:v>
                      </c:pt>
                      <c:pt idx="5">
                        <c:v>Shortness of breath</c:v>
                      </c:pt>
                      <c:pt idx="6">
                        <c:v>Chest pain</c:v>
                      </c:pt>
                      <c:pt idx="7">
                        <c:v>Headache / muscle aches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Symptoms!$D$7:$D$15</c15:sqref>
                        </c15:formulaRef>
                      </c:ext>
                    </c:extLst>
                    <c:numCache>
                      <c:formatCode>General</c:formatCode>
                      <c:ptCount val="9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AB02-4F7E-9839-3CF9001A4E51}"/>
                  </c:ext>
                </c:extLst>
              </c15:ser>
            </c15:filteredBarSeries>
          </c:ext>
        </c:extLst>
      </c:barChart>
      <c:catAx>
        <c:axId val="7259900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Symptoms presented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3338320"/>
        <c:crosses val="autoZero"/>
        <c:auto val="1"/>
        <c:lblAlgn val="ctr"/>
        <c:lblOffset val="100"/>
        <c:noMultiLvlLbl val="0"/>
      </c:catAx>
      <c:valAx>
        <c:axId val="983338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Percertages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990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0.33144</cdr:x>
      <cdr:y>0.59952</cdr:y>
    </cdr:from>
    <cdr:to>
      <cdr:x>0.5</cdr:x>
      <cdr:y>0.82449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9B2F422-E2E5-96D2-F81A-EBCACEDA0207}"/>
            </a:ext>
          </a:extLst>
        </cdr:cNvPr>
        <cdr:cNvSpPr txBox="1"/>
      </cdr:nvSpPr>
      <cdr:spPr>
        <a:xfrm xmlns:a="http://schemas.openxmlformats.org/drawingml/2006/main">
          <a:off x="1797908" y="243679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dirty="0"/>
            <a:t>GP</a:t>
          </a:r>
        </a:p>
      </cdr:txBody>
    </cdr:sp>
  </cdr:relSizeAnchor>
  <cdr:relSizeAnchor xmlns:cdr="http://schemas.openxmlformats.org/drawingml/2006/chartDrawing">
    <cdr:from>
      <cdr:x>0.52862</cdr:x>
      <cdr:y>0.3235</cdr:y>
    </cdr:from>
    <cdr:to>
      <cdr:x>0.79912</cdr:x>
      <cdr:y>0.53863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E6FFF84-3C09-8BB4-5701-AA058BDAE252}"/>
            </a:ext>
          </a:extLst>
        </cdr:cNvPr>
        <cdr:cNvSpPr txBox="1"/>
      </cdr:nvSpPr>
      <cdr:spPr>
        <a:xfrm xmlns:a="http://schemas.openxmlformats.org/drawingml/2006/main">
          <a:off x="2280892" y="930571"/>
          <a:ext cx="1167160" cy="6188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dirty="0"/>
            <a:t>Hospital</a:t>
          </a:r>
        </a:p>
      </cdr:txBody>
    </cdr:sp>
  </cdr:relSizeAnchor>
  <cdr:relSizeAnchor xmlns:cdr="http://schemas.openxmlformats.org/drawingml/2006/chartDrawing">
    <cdr:from>
      <cdr:x>0.34504</cdr:x>
      <cdr:y>0.21831</cdr:y>
    </cdr:from>
    <cdr:to>
      <cdr:x>0.48418</cdr:x>
      <cdr:y>0.37086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2265BB-0F46-AF2A-C39C-94DDC6B419ED}"/>
            </a:ext>
          </a:extLst>
        </cdr:cNvPr>
        <cdr:cNvSpPr txBox="1"/>
      </cdr:nvSpPr>
      <cdr:spPr>
        <a:xfrm xmlns:a="http://schemas.openxmlformats.org/drawingml/2006/main">
          <a:off x="1488788" y="627981"/>
          <a:ext cx="600362" cy="4388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dirty="0"/>
            <a:t>    Self</a:t>
          </a:r>
        </a:p>
      </cdr:txBody>
    </cdr:sp>
  </cdr:relSizeAnchor>
  <cdr:relSizeAnchor xmlns:cdr="http://schemas.openxmlformats.org/drawingml/2006/chartDrawing">
    <cdr:from>
      <cdr:x>0.20395</cdr:x>
      <cdr:y>0.76931</cdr:y>
    </cdr:from>
    <cdr:to>
      <cdr:x>0.21238</cdr:x>
      <cdr:y>0.78056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576460AF-844B-8777-BC39-C0E52AA43C0B}"/>
            </a:ext>
          </a:extLst>
        </cdr:cNvPr>
        <cdr:cNvSpPr txBox="1"/>
      </cdr:nvSpPr>
      <cdr:spPr>
        <a:xfrm xmlns:a="http://schemas.openxmlformats.org/drawingml/2006/main">
          <a:off x="1106368" y="3126924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100" dirty="0"/>
            <a:t>49.%</a:t>
          </a:r>
        </a:p>
      </cdr:txBody>
    </cdr:sp>
  </cdr:relSizeAnchor>
  <cdr:relSizeAnchor xmlns:cdr="http://schemas.openxmlformats.org/drawingml/2006/chartDrawing">
    <cdr:from>
      <cdr:x>0.12228</cdr:x>
      <cdr:y>0.75958</cdr:y>
    </cdr:from>
    <cdr:to>
      <cdr:x>0.29085</cdr:x>
      <cdr:y>0.98455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8F4A29B3-31AD-2EEE-FB2D-2D06BBE0D16F}"/>
            </a:ext>
          </a:extLst>
        </cdr:cNvPr>
        <cdr:cNvSpPr txBox="1"/>
      </cdr:nvSpPr>
      <cdr:spPr>
        <a:xfrm xmlns:a="http://schemas.openxmlformats.org/drawingml/2006/main">
          <a:off x="527613" y="2184963"/>
          <a:ext cx="727350" cy="6471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dirty="0">
              <a:solidFill>
                <a:schemeClr val="tx1"/>
              </a:solidFill>
            </a:rPr>
            <a:t>49.3%</a:t>
          </a:r>
        </a:p>
      </cdr:txBody>
    </cdr:sp>
  </cdr:relSizeAnchor>
  <cdr:relSizeAnchor xmlns:cdr="http://schemas.openxmlformats.org/drawingml/2006/chartDrawing">
    <cdr:from>
      <cdr:x>0.16668</cdr:x>
      <cdr:y>0.08327</cdr:y>
    </cdr:from>
    <cdr:to>
      <cdr:x>0.33525</cdr:x>
      <cdr:y>0.30824</cdr:y>
    </cdr:to>
    <cdr:sp macro="" textlink="">
      <cdr:nvSpPr>
        <cdr:cNvPr id="7" name="TextBox 5"/>
        <cdr:cNvSpPr txBox="1"/>
      </cdr:nvSpPr>
      <cdr:spPr>
        <a:xfrm xmlns:a="http://schemas.openxmlformats.org/drawingml/2006/main">
          <a:off x="608582" y="208857"/>
          <a:ext cx="615492" cy="5642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600" dirty="0">
              <a:solidFill>
                <a:schemeClr val="tx1"/>
              </a:solidFill>
            </a:rPr>
            <a:t>16.7%</a:t>
          </a:r>
        </a:p>
      </cdr:txBody>
    </cdr:sp>
  </cdr:relSizeAnchor>
  <cdr:relSizeAnchor xmlns:cdr="http://schemas.openxmlformats.org/drawingml/2006/chartDrawing">
    <cdr:from>
      <cdr:x>0.73964</cdr:x>
      <cdr:y>0.27503</cdr:y>
    </cdr:from>
    <cdr:to>
      <cdr:x>0.90821</cdr:x>
      <cdr:y>0.5</cdr:y>
    </cdr:to>
    <cdr:sp macro="" textlink="">
      <cdr:nvSpPr>
        <cdr:cNvPr id="8" name="TextBox 5"/>
        <cdr:cNvSpPr txBox="1"/>
      </cdr:nvSpPr>
      <cdr:spPr>
        <a:xfrm xmlns:a="http://schemas.openxmlformats.org/drawingml/2006/main">
          <a:off x="3191417" y="791138"/>
          <a:ext cx="727350" cy="647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600" dirty="0">
              <a:solidFill>
                <a:schemeClr val="tx1"/>
              </a:solidFill>
            </a:rPr>
            <a:t>34.0%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D4B3EAE-599F-4337-95D0-2917641C3D63}" type="datetimeFigureOut">
              <a:rPr lang="en-AU"/>
              <a:pPr>
                <a:defRPr/>
              </a:pPr>
              <a:t>9/10/2023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6296A8-20EE-44BB-B7CD-DB4AE54BF570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86098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Speaker notes: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Acknowledgement of Country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Thanks event host (Gavin Halge, VRHN Program Coordinator) for the meeting invitation.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List of Content</a:t>
            </a:r>
            <a:endParaRPr lang="en-AU" sz="1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Latest epi data of COVID (slide 2-3)</a:t>
            </a: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Current epidemiological update about accumulated and newly-diagnosed Long COVID cases in Australia and Victoria. </a:t>
            </a:r>
            <a:endParaRPr lang="en-AU" sz="11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Long COVID symptoms (overview) </a:t>
            </a:r>
            <a:endParaRPr lang="en-AU" sz="11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Long COVID clinic – care and services </a:t>
            </a:r>
            <a:endParaRPr lang="en-AU" sz="11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296A8-20EE-44BB-B7CD-DB4AE54BF570}" type="slidenum">
              <a:rPr lang="en-AU" altLang="en-US" smtClean="0"/>
              <a:pPr/>
              <a:t>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4941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We were the first community based Long Covid Clinic in Australia. </a:t>
            </a:r>
          </a:p>
          <a:p>
            <a:r>
              <a:rPr lang="en-AU" dirty="0"/>
              <a:t>We received no extra funding and solely relied on medical item numbers and patients paying by out of pockets. So far we have seen just over 300 patients.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296A8-20EE-44BB-B7CD-DB4AE54BF570}" type="slidenum">
              <a:rPr lang="en-AU" altLang="en-US" smtClean="0"/>
              <a:pPr/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816969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Geelong Long Covid Clinic was started by 7 </a:t>
            </a:r>
            <a:r>
              <a:rPr lang="en-AU" dirty="0" err="1"/>
              <a:t>clinicans</a:t>
            </a:r>
            <a:r>
              <a:rPr lang="en-AU" dirty="0"/>
              <a:t> in June 2022 who have a special interest in management of chronic conditions. We composed of 3 GP specialists, a cardiologist, a respiratory physician, a psychiatrist and an </a:t>
            </a:r>
            <a:r>
              <a:rPr lang="en-AU" dirty="0" err="1"/>
              <a:t>expercise</a:t>
            </a:r>
            <a:r>
              <a:rPr lang="en-AU" dirty="0"/>
              <a:t> physio focus on rehab.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296A8-20EE-44BB-B7CD-DB4AE54BF570}" type="slidenum">
              <a:rPr lang="en-AU" altLang="en-US" smtClean="0"/>
              <a:pPr/>
              <a:t>3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10826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Our team has grown significantly over time, and now we have rehab physician, neurologist, renal </a:t>
            </a:r>
            <a:r>
              <a:rPr lang="en-AU" dirty="0" err="1"/>
              <a:t>specisalists</a:t>
            </a:r>
            <a:r>
              <a:rPr lang="en-AU" dirty="0"/>
              <a:t> together with a team of allied health including 6 OTs. 3 psychologists, 1 resp physio and other therapists in the pipeline.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296A8-20EE-44BB-B7CD-DB4AE54BF570}" type="slidenum">
              <a:rPr lang="en-AU" altLang="en-US" smtClean="0"/>
              <a:pPr/>
              <a:t>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0107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296A8-20EE-44BB-B7CD-DB4AE54BF570}" type="slidenum">
              <a:rPr lang="en-AU" altLang="en-US" smtClean="0"/>
              <a:pPr/>
              <a:t>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32371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6296A8-20EE-44BB-B7CD-DB4AE54BF570}" type="slidenum">
              <a:rPr lang="en-AU" altLang="en-US" smtClean="0"/>
              <a:pPr/>
              <a:t>15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20256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99" y="649119"/>
            <a:ext cx="6803775" cy="1417807"/>
          </a:xfrm>
        </p:spPr>
        <p:txBody>
          <a:bodyPr anchor="b">
            <a:noAutofit/>
          </a:bodyPr>
          <a:lstStyle>
            <a:lvl1pPr>
              <a:defRPr sz="3200" baseline="0">
                <a:solidFill>
                  <a:srgbClr val="20154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2143126"/>
            <a:ext cx="4832100" cy="971551"/>
          </a:xfrm>
        </p:spPr>
        <p:txBody>
          <a:bodyPr>
            <a:noAutofit/>
          </a:bodyPr>
          <a:lstStyle>
            <a:lvl1pPr marL="0" indent="0" algn="l">
              <a:buNone/>
              <a:defRPr sz="2200" b="0" baseline="0">
                <a:solidFill>
                  <a:srgbClr val="53565A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906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deep bann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10000"/>
              </a:lnSpc>
              <a:defRPr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1" y="1214439"/>
            <a:ext cx="8243888" cy="3641098"/>
          </a:xfrm>
        </p:spPr>
        <p:txBody>
          <a:bodyPr/>
          <a:lstStyle>
            <a:lvl1pPr marL="0" indent="0">
              <a:lnSpc>
                <a:spcPct val="110000"/>
              </a:lnSpc>
              <a:defRPr baseline="0">
                <a:solidFill>
                  <a:srgbClr val="201547"/>
                </a:solidFill>
              </a:defRPr>
            </a:lvl1pPr>
            <a:lvl2pPr marL="0" indent="0">
              <a:lnSpc>
                <a:spcPct val="110000"/>
              </a:lnSpc>
              <a:defRPr/>
            </a:lvl2pPr>
            <a:lvl3pPr marL="251994" indent="-251994">
              <a:lnSpc>
                <a:spcPct val="110000"/>
              </a:lnSpc>
              <a:defRPr/>
            </a:lvl3pPr>
            <a:lvl4pPr marL="503987" indent="-251994"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3889" y="4860132"/>
            <a:ext cx="539750" cy="280988"/>
          </a:xfrm>
        </p:spPr>
        <p:txBody>
          <a:bodyPr/>
          <a:lstStyle>
            <a:lvl1pPr>
              <a:defRPr/>
            </a:lvl1pPr>
          </a:lstStyle>
          <a:p>
            <a:fld id="{3689E5EE-9843-45A7-B324-3EFD7322EDF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8715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shallow bann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-116849"/>
            <a:ext cx="7199313" cy="809625"/>
          </a:xfrm>
        </p:spPr>
        <p:txBody>
          <a:bodyPr/>
          <a:lstStyle>
            <a:lvl1pPr>
              <a:lnSpc>
                <a:spcPct val="110000"/>
              </a:lnSpc>
              <a:defRPr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1" y="989814"/>
            <a:ext cx="8243888" cy="3865722"/>
          </a:xfrm>
        </p:spPr>
        <p:txBody>
          <a:bodyPr/>
          <a:lstStyle>
            <a:lvl1pPr marL="0" indent="0">
              <a:lnSpc>
                <a:spcPct val="110000"/>
              </a:lnSpc>
              <a:defRPr baseline="0">
                <a:solidFill>
                  <a:srgbClr val="201547"/>
                </a:solidFill>
              </a:defRPr>
            </a:lvl1pPr>
            <a:lvl2pPr marL="0" indent="0">
              <a:lnSpc>
                <a:spcPct val="110000"/>
              </a:lnSpc>
              <a:defRPr/>
            </a:lvl2pPr>
            <a:lvl3pPr marL="251994" indent="-251994">
              <a:lnSpc>
                <a:spcPct val="110000"/>
              </a:lnSpc>
              <a:defRPr/>
            </a:lvl3pPr>
            <a:lvl4pPr marL="503987" indent="-251994"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3889" y="4860132"/>
            <a:ext cx="539750" cy="280988"/>
          </a:xfrm>
        </p:spPr>
        <p:txBody>
          <a:bodyPr/>
          <a:lstStyle>
            <a:lvl1pPr>
              <a:defRPr/>
            </a:lvl1pPr>
          </a:lstStyle>
          <a:p>
            <a:fld id="{3689E5EE-9843-45A7-B324-3EFD7322EDF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3885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ath Tren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1251C-25A1-4016-AD43-5A256851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3C2596-6316-44CA-9275-2146F0278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3F1AD-E00F-42A8-892E-90562BC02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802" y="4860133"/>
            <a:ext cx="5759625" cy="280988"/>
          </a:xfrm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CCDD92-DD1F-4E21-8DB1-FF5E509C4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80F9-C0BF-4CC2-A043-27BA3E10BB14}" type="slidenum">
              <a:rPr lang="en-AU" altLang="en-US" smtClean="0"/>
              <a:pPr/>
              <a:t>‹#›</a:t>
            </a:fld>
            <a:endParaRPr lang="en-AU" altLang="en-US"/>
          </a:p>
        </p:txBody>
      </p:sp>
      <p:sp>
        <p:nvSpPr>
          <p:cNvPr id="7" name="Table Placeholder 6">
            <a:extLst>
              <a:ext uri="{FF2B5EF4-FFF2-40B4-BE49-F238E27FC236}">
                <a16:creationId xmlns:a16="http://schemas.microsoft.com/office/drawing/2014/main" id="{8166314E-B1FF-4F1B-8022-7014403262EE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0964" y="1103711"/>
            <a:ext cx="4993957" cy="107156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665F41C-8C13-481A-BFE2-538479DA71F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963" y="2225280"/>
            <a:ext cx="4993956" cy="2634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3F95417-F0F3-494E-B4DB-FC25D10F0CD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155970" y="1103710"/>
            <a:ext cx="3907069" cy="17766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11EDCD4-46F0-42C1-BF8F-622C9FFF104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155969" y="2943226"/>
            <a:ext cx="3907069" cy="19216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3761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 Tren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29590-3CAB-4DF3-9D09-AE8542DC1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3" y="202406"/>
            <a:ext cx="7199313" cy="8096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0">
            <a:extLst>
              <a:ext uri="{FF2B5EF4-FFF2-40B4-BE49-F238E27FC236}">
                <a16:creationId xmlns:a16="http://schemas.microsoft.com/office/drawing/2014/main" id="{AAD20B7C-38B0-47EB-A4EB-FF2D21817D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076" y="1114297"/>
            <a:ext cx="4930031" cy="3808960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7C540B9-FA26-46A8-9BC0-0C54DC47CA5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99860" y="1393097"/>
            <a:ext cx="3974067" cy="1047425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F1B62A53-F014-4B2F-8666-3D172FEAD23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99858" y="2735483"/>
            <a:ext cx="3974067" cy="1047425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BDFCC16-8DE4-46A2-BA7C-2D1B2962F27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099860" y="4067508"/>
            <a:ext cx="3974067" cy="1047425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53F0C12-FB51-45EC-9385-A189FD9BE62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99858" y="1114298"/>
            <a:ext cx="3974067" cy="216694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479422-9301-4E7A-9751-23836800C8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99858" y="2484751"/>
            <a:ext cx="3974067" cy="220265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93467285-016D-486E-9D82-817E9EE0A0D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99859" y="3810128"/>
            <a:ext cx="3974066" cy="219075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1051BBD-81CE-46F3-BA25-7E736A2FB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9753" y="4923257"/>
            <a:ext cx="5400675" cy="191676"/>
          </a:xfrm>
        </p:spPr>
        <p:txBody>
          <a:bodyPr/>
          <a:lstStyle/>
          <a:p>
            <a:pPr>
              <a:defRPr/>
            </a:pP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102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99" y="649118"/>
            <a:ext cx="6803775" cy="1417807"/>
          </a:xfrm>
        </p:spPr>
        <p:txBody>
          <a:bodyPr anchor="b">
            <a:noAutofit/>
          </a:bodyPr>
          <a:lstStyle>
            <a:lvl1pPr>
              <a:defRPr sz="3200" baseline="0">
                <a:solidFill>
                  <a:srgbClr val="20154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2143125"/>
            <a:ext cx="4832100" cy="971551"/>
          </a:xfrm>
        </p:spPr>
        <p:txBody>
          <a:bodyPr>
            <a:noAutofit/>
          </a:bodyPr>
          <a:lstStyle>
            <a:lvl1pPr marL="0" indent="0" algn="l">
              <a:buNone/>
              <a:defRPr sz="2200" b="0" baseline="0">
                <a:solidFill>
                  <a:srgbClr val="53565A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5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deep bann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10000"/>
              </a:lnSpc>
              <a:defRPr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214438"/>
            <a:ext cx="8243888" cy="3641098"/>
          </a:xfrm>
        </p:spPr>
        <p:txBody>
          <a:bodyPr/>
          <a:lstStyle>
            <a:lvl1pPr marL="0" indent="0">
              <a:lnSpc>
                <a:spcPct val="110000"/>
              </a:lnSpc>
              <a:defRPr baseline="0">
                <a:solidFill>
                  <a:srgbClr val="201547"/>
                </a:solidFill>
              </a:defRPr>
            </a:lvl1pPr>
            <a:lvl2pPr marL="0" indent="0">
              <a:lnSpc>
                <a:spcPct val="110000"/>
              </a:lnSpc>
              <a:defRPr/>
            </a:lvl2pPr>
            <a:lvl3pPr marL="252000" indent="-252000">
              <a:lnSpc>
                <a:spcPct val="110000"/>
              </a:lnSpc>
              <a:defRPr/>
            </a:lvl3pPr>
            <a:lvl4pPr marL="504000" indent="-252000"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3888" y="4860131"/>
            <a:ext cx="539750" cy="280988"/>
          </a:xfrm>
        </p:spPr>
        <p:txBody>
          <a:bodyPr/>
          <a:lstStyle>
            <a:lvl1pPr>
              <a:defRPr/>
            </a:lvl1pPr>
          </a:lstStyle>
          <a:p>
            <a:fld id="{3689E5EE-9843-45A7-B324-3EFD7322EDF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85278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shallow bann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-116849"/>
            <a:ext cx="7199313" cy="809625"/>
          </a:xfrm>
        </p:spPr>
        <p:txBody>
          <a:bodyPr/>
          <a:lstStyle>
            <a:lvl1pPr>
              <a:lnSpc>
                <a:spcPct val="110000"/>
              </a:lnSpc>
              <a:defRPr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989814"/>
            <a:ext cx="8243888" cy="3865722"/>
          </a:xfrm>
        </p:spPr>
        <p:txBody>
          <a:bodyPr/>
          <a:lstStyle>
            <a:lvl1pPr marL="0" indent="0">
              <a:lnSpc>
                <a:spcPct val="110000"/>
              </a:lnSpc>
              <a:defRPr baseline="0">
                <a:solidFill>
                  <a:srgbClr val="201547"/>
                </a:solidFill>
              </a:defRPr>
            </a:lvl1pPr>
            <a:lvl2pPr marL="0" indent="0">
              <a:lnSpc>
                <a:spcPct val="110000"/>
              </a:lnSpc>
              <a:defRPr/>
            </a:lvl2pPr>
            <a:lvl3pPr marL="252000" indent="-252000">
              <a:lnSpc>
                <a:spcPct val="110000"/>
              </a:lnSpc>
              <a:defRPr/>
            </a:lvl3pPr>
            <a:lvl4pPr marL="504000" indent="-252000"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3888" y="4860131"/>
            <a:ext cx="539750" cy="280988"/>
          </a:xfrm>
        </p:spPr>
        <p:txBody>
          <a:bodyPr/>
          <a:lstStyle>
            <a:lvl1pPr>
              <a:defRPr/>
            </a:lvl1pPr>
          </a:lstStyle>
          <a:p>
            <a:fld id="{3689E5EE-9843-45A7-B324-3EFD7322EDF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4261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39751" y="202406"/>
            <a:ext cx="7199313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9750" y="1214438"/>
            <a:ext cx="8243888" cy="337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6119814" y="4860131"/>
            <a:ext cx="1800225" cy="28098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39751" y="4860131"/>
            <a:ext cx="5400675" cy="28098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243888" y="4864894"/>
            <a:ext cx="539750" cy="2809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fld id="{ED7680F9-C0BF-4CC2-A043-27BA3E10BB14}" type="slidenum">
              <a:rPr lang="en-AU" altLang="en-US"/>
              <a:pPr/>
              <a:t>‹#›</a:t>
            </a:fld>
            <a:endParaRPr lang="en-AU" altLang="en-US"/>
          </a:p>
        </p:txBody>
      </p:sp>
      <p:sp>
        <p:nvSpPr>
          <p:cNvPr id="5" name="MSIPCMContentMarking" descr="{&quot;HashCode&quot;:904758361,&quot;Placement&quot;:&quot;Footer&quot;,&quot;Top&quot;:382.448425,&quot;Left&quot;:323.117157,&quot;SlideWidth&quot;:720,&quot;SlideHeight&quot;:405}">
            <a:extLst>
              <a:ext uri="{FF2B5EF4-FFF2-40B4-BE49-F238E27FC236}">
                <a16:creationId xmlns:a16="http://schemas.microsoft.com/office/drawing/2014/main" id="{76712CD4-F58D-438E-BC1E-240E73B8014B}"/>
              </a:ext>
            </a:extLst>
          </p:cNvPr>
          <p:cNvSpPr txBox="1"/>
          <p:nvPr userDrawn="1"/>
        </p:nvSpPr>
        <p:spPr>
          <a:xfrm>
            <a:off x="4103588" y="4857095"/>
            <a:ext cx="936825" cy="2864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AU" sz="1000">
                <a:solidFill>
                  <a:srgbClr val="000000"/>
                </a:solidFill>
                <a:latin typeface="Arial Black" panose="020B0A04020102020204" pitchFamily="34" charset="0"/>
              </a:rPr>
              <a:t>OFFICIAL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  <p:sldLayoutId id="2147483871" r:id="rId6"/>
    <p:sldLayoutId id="2147483872" r:id="rId7"/>
    <p:sldLayoutId id="2147483873" r:id="rId8"/>
  </p:sldLayoutIdLst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457200" rtl="0" eaLnBrk="1" fontAlgn="base" hangingPunct="1">
        <a:lnSpc>
          <a:spcPct val="110000"/>
        </a:lnSpc>
        <a:spcBef>
          <a:spcPts val="800"/>
        </a:spcBef>
        <a:spcAft>
          <a:spcPts val="800"/>
        </a:spcAft>
        <a:defRPr sz="2200" b="1" kern="1200">
          <a:solidFill>
            <a:srgbClr val="201547"/>
          </a:solidFill>
          <a:latin typeface="+mn-lt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250825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503238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755650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.cuhk.edu.hk/press-releases/cuhk-researchers-discover-distinct-gut-microbial-signatures-for-prediction-diagnosis-and-treatment-of-long-covid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06D8-DC82-45A2-86FA-460D7444B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997" y="452674"/>
            <a:ext cx="6803775" cy="1417807"/>
          </a:xfrm>
        </p:spPr>
        <p:txBody>
          <a:bodyPr/>
          <a:lstStyle/>
          <a:p>
            <a:r>
              <a:rPr lang="en-AU" b="1" dirty="0">
                <a:latin typeface="VIC" panose="00000500000000000000" pitchFamily="2" charset="0"/>
                <a:ea typeface="ＭＳ Ｐゴシック"/>
              </a:rPr>
              <a:t>Long COVID Update </a:t>
            </a:r>
            <a:br>
              <a:rPr lang="en-AU" b="1" dirty="0">
                <a:latin typeface="VIC" panose="00000500000000000000" pitchFamily="2" charset="0"/>
                <a:ea typeface="ＭＳ Ｐゴシック"/>
              </a:rPr>
            </a:br>
            <a:r>
              <a:rPr lang="en-AU" b="1" dirty="0">
                <a:latin typeface="VIC" panose="00000500000000000000" pitchFamily="2" charset="0"/>
                <a:ea typeface="ＭＳ Ｐゴシック"/>
              </a:rPr>
              <a:t> </a:t>
            </a:r>
            <a:endParaRPr lang="en-AU" b="1" dirty="0">
              <a:latin typeface="VIC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46870-8865-4200-8EDC-0246D63A11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997" y="1506311"/>
            <a:ext cx="6803775" cy="89398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AU" sz="2400" b="1" dirty="0">
                <a:solidFill>
                  <a:srgbClr val="201547"/>
                </a:solidFill>
                <a:latin typeface="Vic"/>
                <a:ea typeface="ＭＳ Ｐゴシック"/>
              </a:rPr>
              <a:t>Dr Bernard Shiu</a:t>
            </a:r>
            <a:br>
              <a:rPr lang="en-AU" sz="2400" b="1" dirty="0">
                <a:solidFill>
                  <a:srgbClr val="201547"/>
                </a:solidFill>
                <a:latin typeface="Vic"/>
                <a:ea typeface="ＭＳ Ｐゴシック"/>
              </a:rPr>
            </a:br>
            <a:r>
              <a:rPr lang="en-AU" sz="1800" b="1" i="1" dirty="0">
                <a:solidFill>
                  <a:srgbClr val="201547"/>
                </a:solidFill>
                <a:latin typeface="Vic"/>
                <a:ea typeface="ＭＳ Ｐゴシック"/>
              </a:rPr>
              <a:t>Director, Geelong Long Covid Clinic</a:t>
            </a:r>
            <a:endParaRPr lang="en-AU" sz="1800" b="1" i="1" dirty="0">
              <a:latin typeface="Vic"/>
              <a:ea typeface="ＭＳ Ｐゴシック"/>
            </a:endParaRPr>
          </a:p>
          <a:p>
            <a:endParaRPr lang="en-AU" sz="2000" b="1" dirty="0">
              <a:latin typeface="Vic"/>
              <a:ea typeface="ＭＳ Ｐゴシック"/>
            </a:endParaRPr>
          </a:p>
          <a:p>
            <a:endParaRPr lang="en-AU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20C98A-90AA-6EEF-FFA9-69AB64CDA486}"/>
              </a:ext>
            </a:extLst>
          </p:cNvPr>
          <p:cNvSpPr txBox="1"/>
          <p:nvPr/>
        </p:nvSpPr>
        <p:spPr>
          <a:xfrm>
            <a:off x="481737" y="2175727"/>
            <a:ext cx="443306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endParaRPr lang="en-AU" sz="1400" dirty="0">
              <a:latin typeface="Vic"/>
              <a:ea typeface="ＭＳ Ｐゴシック"/>
            </a:endParaRPr>
          </a:p>
          <a:p>
            <a:pPr>
              <a:lnSpc>
                <a:spcPct val="100000"/>
              </a:lnSpc>
            </a:pPr>
            <a:endParaRPr lang="en-AU" sz="1400" b="1" dirty="0">
              <a:latin typeface="Vic"/>
              <a:ea typeface="ＭＳ Ｐゴシック"/>
            </a:endParaRPr>
          </a:p>
          <a:p>
            <a:pPr>
              <a:lnSpc>
                <a:spcPct val="100000"/>
              </a:lnSpc>
            </a:pPr>
            <a:r>
              <a:rPr lang="en-AU" sz="1400" b="1" dirty="0">
                <a:latin typeface="Vic"/>
                <a:ea typeface="ＭＳ Ｐゴシック"/>
              </a:rPr>
              <a:t>RACGP Webinar </a:t>
            </a:r>
          </a:p>
          <a:p>
            <a:pPr>
              <a:lnSpc>
                <a:spcPct val="100000"/>
              </a:lnSpc>
            </a:pPr>
            <a:endParaRPr lang="en-AU" sz="1400" dirty="0">
              <a:latin typeface="Vic"/>
              <a:ea typeface="ＭＳ Ｐゴシック"/>
            </a:endParaRPr>
          </a:p>
          <a:p>
            <a:pPr>
              <a:lnSpc>
                <a:spcPct val="100000"/>
              </a:lnSpc>
            </a:pPr>
            <a:r>
              <a:rPr lang="en-AU" sz="1400" dirty="0">
                <a:latin typeface="Vic"/>
                <a:ea typeface="ＭＳ Ｐゴシック"/>
              </a:rPr>
              <a:t>16/10/2023</a:t>
            </a:r>
          </a:p>
          <a:p>
            <a:pPr>
              <a:lnSpc>
                <a:spcPct val="100000"/>
              </a:lnSpc>
            </a:pPr>
            <a:endParaRPr lang="en-AU" sz="1400" dirty="0">
              <a:latin typeface="Vic"/>
              <a:ea typeface="ＭＳ Ｐゴシック"/>
            </a:endParaRPr>
          </a:p>
          <a:p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761552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75046-199F-ED30-C865-6ACB91C24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course of progression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02AE0-EAC3-1F8C-A398-C06FFDC6C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b="0" i="1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Persistent</a:t>
            </a:r>
            <a:r>
              <a:rPr lang="en-AU" sz="2800" b="0" i="1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i="1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from initial </a:t>
            </a:r>
            <a:r>
              <a:rPr lang="en-AU" sz="2800" b="0" i="1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infection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800" b="0" i="1" dirty="0">
              <a:solidFill>
                <a:srgbClr val="2C2C2C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b="0" i="1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Initial symptoms</a:t>
            </a:r>
            <a:r>
              <a:rPr lang="en-AU" sz="2800" b="0" i="1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followed by a </a:t>
            </a:r>
            <a:r>
              <a:rPr lang="en-AU" sz="2800" b="0" i="1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recovery phase then </a:t>
            </a:r>
            <a:r>
              <a:rPr lang="en-AU" sz="2800" i="1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appears a few weeks later</a:t>
            </a:r>
            <a:r>
              <a:rPr lang="en-AU" sz="2800" b="0" i="1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800" b="0" i="1" dirty="0">
              <a:solidFill>
                <a:srgbClr val="2C2C2C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b="0" i="1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Fluctuate or </a:t>
            </a:r>
            <a:r>
              <a:rPr lang="en-AU" sz="2800" i="1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relapse</a:t>
            </a:r>
            <a:r>
              <a:rPr lang="en-AU" sz="2800" b="0" i="1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over time</a:t>
            </a:r>
            <a:endParaRPr lang="en-AU" sz="2800" b="0" dirty="0">
              <a:solidFill>
                <a:srgbClr val="2C2C2C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852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8745C-069C-8B2C-71B5-637D8EE9E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Possible clinical theories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356AE-345A-54F6-A1C0-5F7CCA873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1800" b="0" dirty="0"/>
              <a:t>1/ Multi-organs </a:t>
            </a:r>
            <a:r>
              <a:rPr lang="en-AU" sz="1800" dirty="0"/>
              <a:t>Microinflammation</a:t>
            </a:r>
            <a:r>
              <a:rPr lang="en-AU" sz="1800" b="0" dirty="0"/>
              <a:t> – fatigue, muscle pain, brain fog </a:t>
            </a:r>
          </a:p>
          <a:p>
            <a:r>
              <a:rPr lang="en-AU" sz="1800" b="0" dirty="0"/>
              <a:t>2/ </a:t>
            </a:r>
            <a:r>
              <a:rPr lang="en-AU" sz="1800" dirty="0"/>
              <a:t>Coagulability</a:t>
            </a:r>
            <a:r>
              <a:rPr lang="en-AU" sz="1800" b="0" dirty="0"/>
              <a:t> imbalance – PE and other coagulation related problems </a:t>
            </a:r>
          </a:p>
          <a:p>
            <a:r>
              <a:rPr lang="en-AU" sz="1800" b="0" dirty="0"/>
              <a:t>3/ Persistent </a:t>
            </a:r>
            <a:r>
              <a:rPr lang="en-AU" sz="1800" dirty="0"/>
              <a:t>Virus</a:t>
            </a:r>
            <a:r>
              <a:rPr lang="en-AU" sz="1800" b="0" dirty="0"/>
              <a:t> presence – Multi organ </a:t>
            </a:r>
            <a:r>
              <a:rPr lang="en-AU" sz="1800" b="0" dirty="0" err="1"/>
              <a:t>involvments</a:t>
            </a:r>
            <a:r>
              <a:rPr lang="en-AU" sz="1800" b="0" dirty="0"/>
              <a:t> </a:t>
            </a:r>
          </a:p>
          <a:p>
            <a:r>
              <a:rPr lang="en-AU" sz="1800" b="0" dirty="0"/>
              <a:t>4/ </a:t>
            </a:r>
            <a:r>
              <a:rPr lang="en-AU" sz="1800" dirty="0"/>
              <a:t>Autonomic</a:t>
            </a:r>
            <a:r>
              <a:rPr lang="en-AU" sz="1800" b="0" dirty="0"/>
              <a:t> deregulations – POTS, tachycardia, dizziness, BP variation </a:t>
            </a:r>
          </a:p>
          <a:p>
            <a:r>
              <a:rPr lang="en-AU" sz="1800" b="0" dirty="0"/>
              <a:t>5/ Mast Cell </a:t>
            </a:r>
            <a:r>
              <a:rPr lang="en-AU" sz="1800" dirty="0"/>
              <a:t>Degranulation</a:t>
            </a:r>
            <a:r>
              <a:rPr lang="en-AU" sz="1800" b="0" dirty="0"/>
              <a:t> – Persistent Cough and SOB </a:t>
            </a:r>
          </a:p>
          <a:p>
            <a:r>
              <a:rPr lang="en-AU" sz="1800" b="0" dirty="0"/>
              <a:t>6/ Affecting </a:t>
            </a:r>
            <a:r>
              <a:rPr lang="en-AU" sz="1800" dirty="0"/>
              <a:t>microbiomes</a:t>
            </a:r>
            <a:r>
              <a:rPr lang="en-AU" sz="1800" b="0" dirty="0"/>
              <a:t> in the guts – gastro symptoms, </a:t>
            </a:r>
            <a:r>
              <a:rPr lang="en-AU" sz="1800" b="0" dirty="0">
                <a:hlinkClick r:id="rId2"/>
              </a:rPr>
              <a:t>SIM01</a:t>
            </a:r>
            <a:endParaRPr lang="en-AU" sz="1800" b="0" dirty="0"/>
          </a:p>
          <a:p>
            <a:r>
              <a:rPr lang="en-AU" sz="1800" b="0" dirty="0"/>
              <a:t>7/ Activation of other conditions via </a:t>
            </a:r>
            <a:r>
              <a:rPr lang="en-AU" sz="1800" dirty="0"/>
              <a:t>unknown</a:t>
            </a:r>
            <a:r>
              <a:rPr lang="en-AU" sz="1800" b="0" dirty="0"/>
              <a:t> pathway</a:t>
            </a:r>
          </a:p>
        </p:txBody>
      </p:sp>
    </p:spTree>
    <p:extLst>
      <p:ext uri="{BB962C8B-B14F-4D97-AF65-F5344CB8AC3E}">
        <p14:creationId xmlns:p14="http://schemas.microsoft.com/office/powerpoint/2010/main" val="2611629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9F4BB-2432-1529-3900-B0AAFE925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0" dirty="0"/>
              <a:t>Severe Co-mobilities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867EF-330E-F892-6382-F600CC503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765448"/>
            <a:ext cx="8243888" cy="3865722"/>
          </a:xfrm>
        </p:spPr>
        <p:txBody>
          <a:bodyPr numCol="2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espiratory disease,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besity,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iabetes,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H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ypertension,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hronic cardiovascular disease,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hronic kidney disease,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ost-organ transplantation,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ctive cancer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2C2C2C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US" sz="2400" b="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evere mental health conditions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C2C2C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living with disabilities or alone (lack of support)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200" dirty="0">
              <a:solidFill>
                <a:srgbClr val="2C2C2C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399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D2CA-C9E3-7A8A-E655-A8E40008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AU" b="0" dirty="0"/>
              <a:t>Main contributing factors 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02B39-2927-988C-E33F-D74CEA19A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dirty="0"/>
              <a:t>Unvaccinated</a:t>
            </a:r>
            <a:r>
              <a:rPr lang="en-AU" sz="2800" b="0" dirty="0"/>
              <a:t> or not up-to-date vaccination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dirty="0"/>
              <a:t>Initial severity </a:t>
            </a:r>
            <a:r>
              <a:rPr lang="en-AU" sz="2800" b="0" dirty="0"/>
              <a:t>e.g. admission to ICU, needing O2 or intubation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800" b="0" dirty="0"/>
              <a:t>Virus </a:t>
            </a:r>
            <a:r>
              <a:rPr lang="en-AU" sz="2800" dirty="0"/>
              <a:t>variants</a:t>
            </a:r>
            <a:r>
              <a:rPr lang="en-AU" sz="2800" b="0" dirty="0"/>
              <a:t> </a:t>
            </a:r>
            <a:r>
              <a:rPr lang="en-AU" sz="2800" b="0" dirty="0" err="1"/>
              <a:t>eg</a:t>
            </a:r>
            <a:r>
              <a:rPr lang="en-AU" sz="2800" b="0" dirty="0"/>
              <a:t> </a:t>
            </a:r>
            <a:r>
              <a:rPr lang="en-AU" sz="2800" b="0" i="1" dirty="0"/>
              <a:t>Alpha to Delta </a:t>
            </a:r>
            <a:r>
              <a:rPr lang="en-AU" sz="2800" b="0" dirty="0"/>
              <a:t>Strain (hence the timing of infection between early 2020-late 2021)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05095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118A3-BCE5-CE52-987A-20670AC76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impacts we know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2F30D-301B-AB4B-EEEB-3F5A6E559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892447"/>
            <a:ext cx="8243888" cy="386572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Most people </a:t>
            </a:r>
            <a:r>
              <a:rPr lang="en-US" dirty="0"/>
              <a:t>recovers </a:t>
            </a:r>
            <a:r>
              <a:rPr lang="en-US" b="0" dirty="0"/>
              <a:t>in time although timeline is different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u="sng" dirty="0"/>
              <a:t>Children and teenagers</a:t>
            </a:r>
            <a:r>
              <a:rPr lang="en-US" b="0" dirty="0"/>
              <a:t> are </a:t>
            </a:r>
            <a:r>
              <a:rPr lang="en-US" dirty="0"/>
              <a:t>less</a:t>
            </a:r>
            <a:r>
              <a:rPr lang="en-US" b="0" dirty="0"/>
              <a:t> likely to have severe Long COVID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There is </a:t>
            </a:r>
            <a:r>
              <a:rPr lang="en-US" dirty="0"/>
              <a:t>no single test </a:t>
            </a:r>
            <a:r>
              <a:rPr lang="en-US" b="0" dirty="0"/>
              <a:t>to confirm a Long COVID diagnosis,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Affect patients’ </a:t>
            </a:r>
            <a:r>
              <a:rPr lang="en-US" dirty="0"/>
              <a:t>Physical</a:t>
            </a:r>
            <a:r>
              <a:rPr lang="en-US" b="0" dirty="0"/>
              <a:t>, </a:t>
            </a:r>
            <a:r>
              <a:rPr lang="en-US" dirty="0"/>
              <a:t>Mental</a:t>
            </a:r>
            <a:r>
              <a:rPr lang="en-US" b="0" dirty="0"/>
              <a:t> and </a:t>
            </a:r>
            <a:r>
              <a:rPr lang="en-US" dirty="0"/>
              <a:t>Social</a:t>
            </a:r>
            <a:r>
              <a:rPr lang="en-US" b="0" dirty="0"/>
              <a:t> wellness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Very similar to </a:t>
            </a:r>
            <a:r>
              <a:rPr lang="en-US" dirty="0"/>
              <a:t>Chronic fatigue syndrome/ Fibromyalgia</a:t>
            </a:r>
            <a:r>
              <a:rPr lang="en-US" b="0" dirty="0"/>
              <a:t>, because of the post viral sequalae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Symptoms also resemble </a:t>
            </a:r>
            <a:r>
              <a:rPr lang="en-US" dirty="0"/>
              <a:t>POTS</a:t>
            </a:r>
          </a:p>
          <a:p>
            <a:endParaRPr lang="en-US" b="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1517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D8B1-CAA8-A377-6ABE-E67457605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CFS/ME vs POTS </a:t>
            </a:r>
            <a:r>
              <a:rPr lang="en-AU" sz="1200" dirty="0"/>
              <a:t>(taken from Cleveland clinic and Johns Hopkins Medical)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4C18E-AC28-4436-59C4-CDDBB4A98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354" y="1191182"/>
            <a:ext cx="4032250" cy="3865722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  	Disrupted </a:t>
            </a:r>
            <a:r>
              <a:rPr lang="en-US" sz="140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sleep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  	Changes in blood pressure, feeling </a:t>
            </a:r>
            <a:r>
              <a:rPr lang="en-US" sz="140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dizzy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or pale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  	</a:t>
            </a:r>
            <a:r>
              <a:rPr lang="en-US" sz="1400" dirty="0">
                <a:solidFill>
                  <a:srgbClr val="22222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en-US" sz="140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alpitations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, increased heart rate or shortness of breath with exertion or on standing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400" b="0" i="0" dirty="0">
              <a:solidFill>
                <a:srgbClr val="222222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  	Problems with thinking, concentrating, memory loss, vision, clumsiness, muscle twitching or tingling (sometimes called ‘neurocognitive problems’)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  	Pain or aches, joints or </a:t>
            </a:r>
            <a:r>
              <a:rPr lang="en-US" sz="140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head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400" b="0" dirty="0">
                <a:solidFill>
                  <a:srgbClr val="34353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 Extreme </a:t>
            </a:r>
            <a:r>
              <a:rPr lang="en-AU" sz="1400" dirty="0">
                <a:solidFill>
                  <a:srgbClr val="34353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Exhaustion</a:t>
            </a:r>
            <a:r>
              <a:rPr lang="en-AU" sz="1400" b="0" dirty="0">
                <a:solidFill>
                  <a:srgbClr val="343536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/fatigue.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b="0" i="0" dirty="0">
              <a:solidFill>
                <a:srgbClr val="222222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400" b="0" i="0" dirty="0">
              <a:solidFill>
                <a:srgbClr val="222222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1400" b="0" i="0" dirty="0">
              <a:solidFill>
                <a:srgbClr val="222222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AU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33DE7D7-CF5A-DA5C-2C17-0C2D21D50B6D}"/>
              </a:ext>
            </a:extLst>
          </p:cNvPr>
          <p:cNvSpPr txBox="1">
            <a:spLocks/>
          </p:cNvSpPr>
          <p:nvPr/>
        </p:nvSpPr>
        <p:spPr bwMode="auto">
          <a:xfrm>
            <a:off x="4894582" y="1191182"/>
            <a:ext cx="4065678" cy="3865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457200" rtl="0" eaLnBrk="1" fontAlgn="base" hangingPunct="1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defRPr sz="2200" b="1" kern="1200" baseline="0">
                <a:solidFill>
                  <a:srgbClr val="201547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0" indent="0" algn="l" defTabSz="4572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251994" indent="-251994" algn="l" defTabSz="4572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503987" indent="-251994" algn="l" defTabSz="4572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755650" indent="-250825" algn="l" defTabSz="4572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Disrupted </a:t>
            </a:r>
            <a:r>
              <a:rPr lang="en-AU" sz="140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sleep</a:t>
            </a: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from chest pain, racing heart rate and excessive sweating during sleep.</a:t>
            </a:r>
            <a:endParaRPr lang="en-AU" sz="14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AU" sz="140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Dizziness</a:t>
            </a: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or </a:t>
            </a:r>
            <a:r>
              <a:rPr lang="en-AU" sz="1400" b="0" dirty="0" err="1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lightheadedness</a:t>
            </a: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especially when standing up, during prolonged standing in one position or on long walks.  Shortness of breath (</a:t>
            </a:r>
            <a:r>
              <a:rPr lang="en-AU" sz="1400" b="0" dirty="0" err="1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dyspnea</a:t>
            </a: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Chest pain. Heart </a:t>
            </a:r>
            <a:r>
              <a:rPr lang="en-AU" sz="140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palpitations</a:t>
            </a: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4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40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Forgetfulness</a:t>
            </a: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trouble focusing (brain fog).</a:t>
            </a:r>
            <a:b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1400" b="0" dirty="0">
              <a:solidFill>
                <a:schemeClr val="tx1"/>
              </a:solidFill>
              <a:effectLst/>
              <a:latin typeface="Source Sans Pro" panose="020B05030304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40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Headaches</a:t>
            </a:r>
            <a:r>
              <a:rPr lang="en-AU" sz="1400" b="0" dirty="0"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joint pain</a:t>
            </a:r>
          </a:p>
          <a:p>
            <a:pPr marL="34290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AU" sz="1400" dirty="0" err="1">
                <a:solidFill>
                  <a:schemeClr val="tx1"/>
                </a:solidFill>
                <a:latin typeface="Source Sans Pro" panose="020B05030304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Exhausion</a:t>
            </a:r>
            <a:endParaRPr lang="en-AU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AU" sz="1400" b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0305CE-F2AF-54D3-BD82-E801D48874EC}"/>
              </a:ext>
            </a:extLst>
          </p:cNvPr>
          <p:cNvSpPr txBox="1">
            <a:spLocks/>
          </p:cNvSpPr>
          <p:nvPr/>
        </p:nvSpPr>
        <p:spPr bwMode="auto">
          <a:xfrm>
            <a:off x="692150" y="479009"/>
            <a:ext cx="7199313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 kern="1200" baseline="0">
                <a:solidFill>
                  <a:schemeClr val="bg1"/>
                </a:solidFill>
                <a:latin typeface="+mn-lt"/>
                <a:ea typeface="ＭＳ Ｐゴシック" charset="0"/>
                <a:cs typeface="Arial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Arial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AU" dirty="0">
                <a:solidFill>
                  <a:schemeClr val="tx1"/>
                </a:solidFill>
              </a:rPr>
              <a:t>CFS/ME                                        POTS</a:t>
            </a:r>
            <a:endParaRPr lang="en-A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389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B2FCE-717A-0E9C-8409-1452C2285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best way to protect against Long COVID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EF0CD-FB4F-1802-10D2-08A8A75B6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48" y="1071259"/>
            <a:ext cx="5105836" cy="386572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NOT TO GET INFECTED </a:t>
            </a:r>
          </a:p>
          <a:p>
            <a:r>
              <a:rPr lang="en-US" b="0" dirty="0"/>
              <a:t>Get</a:t>
            </a:r>
            <a:r>
              <a:rPr lang="en-US" dirty="0"/>
              <a:t> vaccination updated regularly</a:t>
            </a:r>
          </a:p>
          <a:p>
            <a:r>
              <a:rPr lang="en-US" b="0" dirty="0"/>
              <a:t>Get </a:t>
            </a:r>
            <a:r>
              <a:rPr lang="en-US" dirty="0"/>
              <a:t>treatment (Anti-Viral) </a:t>
            </a:r>
            <a:r>
              <a:rPr lang="en-US" b="0" dirty="0"/>
              <a:t>early</a:t>
            </a:r>
            <a:r>
              <a:rPr lang="en-US" dirty="0"/>
              <a:t> </a:t>
            </a:r>
          </a:p>
          <a:p>
            <a:r>
              <a:rPr lang="en-US" b="0" dirty="0"/>
              <a:t>Have a </a:t>
            </a:r>
            <a:r>
              <a:rPr lang="en-US" dirty="0"/>
              <a:t>COVID Positive action plan </a:t>
            </a:r>
            <a:r>
              <a:rPr lang="en-US" b="0" dirty="0"/>
              <a:t>(who to call, where to get meds and support </a:t>
            </a:r>
            <a:r>
              <a:rPr lang="en-US" b="0" dirty="0" err="1"/>
              <a:t>etc</a:t>
            </a:r>
            <a:r>
              <a:rPr lang="en-US" b="0" dirty="0"/>
              <a:t>) </a:t>
            </a:r>
          </a:p>
          <a:p>
            <a:r>
              <a:rPr lang="en-US" b="0" dirty="0"/>
              <a:t>Speak to </a:t>
            </a:r>
            <a:r>
              <a:rPr lang="en-US" dirty="0"/>
              <a:t>specialists </a:t>
            </a:r>
            <a:r>
              <a:rPr lang="en-US" b="0" dirty="0"/>
              <a:t>early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  <a:p>
            <a:endParaRPr lang="en-AU" dirty="0"/>
          </a:p>
        </p:txBody>
      </p:sp>
      <p:pic>
        <p:nvPicPr>
          <p:cNvPr id="5" name="Picture 4" descr="A close-up of a form&#10;&#10;Description automatically generated">
            <a:extLst>
              <a:ext uri="{FF2B5EF4-FFF2-40B4-BE49-F238E27FC236}">
                <a16:creationId xmlns:a16="http://schemas.microsoft.com/office/drawing/2014/main" id="{D587C8B7-6596-3515-18D0-51971AE1D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76" y="692776"/>
            <a:ext cx="3091191" cy="433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519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CEDFC-C7E0-0508-176F-1C5B2F307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519EC-720F-86E7-2298-C4BE2EE00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>
                <a:solidFill>
                  <a:srgbClr val="1D2228"/>
                </a:solidFill>
                <a:effectLst/>
              </a:rPr>
              <a:t>- By Implementing </a:t>
            </a:r>
            <a:r>
              <a:rPr lang="en-US" dirty="0">
                <a:solidFill>
                  <a:srgbClr val="1D2228"/>
                </a:solidFill>
                <a:effectLst/>
              </a:rPr>
              <a:t>evidence-based interventions </a:t>
            </a:r>
            <a:r>
              <a:rPr lang="en-US" b="0" dirty="0">
                <a:solidFill>
                  <a:srgbClr val="1D2228"/>
                </a:solidFill>
                <a:effectLst/>
              </a:rPr>
              <a:t>in primary care settings working </a:t>
            </a:r>
            <a:r>
              <a:rPr lang="en-US" b="0" dirty="0">
                <a:solidFill>
                  <a:srgbClr val="1D2228"/>
                </a:solidFill>
              </a:rPr>
              <a:t>in a </a:t>
            </a:r>
            <a:r>
              <a:rPr lang="en-US" dirty="0">
                <a:solidFill>
                  <a:srgbClr val="1D2228"/>
                </a:solidFill>
              </a:rPr>
              <a:t>multidisciplinary team </a:t>
            </a:r>
            <a:r>
              <a:rPr lang="en-US" b="0" dirty="0">
                <a:solidFill>
                  <a:srgbClr val="1D2228"/>
                </a:solidFill>
                <a:effectLst/>
              </a:rPr>
              <a:t>will </a:t>
            </a:r>
            <a:r>
              <a:rPr lang="en-US" dirty="0">
                <a:solidFill>
                  <a:srgbClr val="1D2228"/>
                </a:solidFill>
                <a:effectLst/>
              </a:rPr>
              <a:t>improve the quality of life of </a:t>
            </a:r>
            <a:r>
              <a:rPr lang="en-US" b="0" dirty="0">
                <a:solidFill>
                  <a:srgbClr val="1D2228"/>
                </a:solidFill>
                <a:effectLst/>
              </a:rPr>
              <a:t>those with Long Covid </a:t>
            </a:r>
          </a:p>
          <a:p>
            <a:endParaRPr lang="en-US" b="0" dirty="0">
              <a:solidFill>
                <a:srgbClr val="1D2228"/>
              </a:solidFill>
              <a:effectLst/>
            </a:endParaRPr>
          </a:p>
          <a:p>
            <a:r>
              <a:rPr lang="en-US" dirty="0">
                <a:solidFill>
                  <a:srgbClr val="1D2228"/>
                </a:solidFill>
                <a:effectLst/>
              </a:rPr>
              <a:t>- </a:t>
            </a:r>
            <a:r>
              <a:rPr lang="en-US" b="0" dirty="0">
                <a:solidFill>
                  <a:srgbClr val="1D2228"/>
                </a:solidFill>
                <a:effectLst/>
              </a:rPr>
              <a:t>Most care will be given in </a:t>
            </a:r>
            <a:r>
              <a:rPr lang="en-US" dirty="0">
                <a:solidFill>
                  <a:srgbClr val="1D2228"/>
                </a:solidFill>
                <a:effectLst/>
              </a:rPr>
              <a:t>General Practice </a:t>
            </a:r>
          </a:p>
          <a:p>
            <a:endParaRPr lang="en-US" dirty="0">
              <a:solidFill>
                <a:srgbClr val="1D2228"/>
              </a:solidFill>
              <a:effectLst/>
            </a:endParaRPr>
          </a:p>
          <a:p>
            <a:r>
              <a:rPr lang="en-US" dirty="0">
                <a:solidFill>
                  <a:srgbClr val="1D2228"/>
                </a:solidFill>
              </a:rPr>
              <a:t>- </a:t>
            </a:r>
            <a:r>
              <a:rPr lang="en-US" b="0" dirty="0">
                <a:solidFill>
                  <a:srgbClr val="1D2228"/>
                </a:solidFill>
              </a:rPr>
              <a:t>Keep up to date as more </a:t>
            </a:r>
            <a:r>
              <a:rPr lang="en-US" dirty="0">
                <a:solidFill>
                  <a:srgbClr val="1D2228"/>
                </a:solidFill>
              </a:rPr>
              <a:t>evidence approaches are emerging </a:t>
            </a:r>
            <a:endParaRPr lang="en-US" dirty="0">
              <a:solidFill>
                <a:srgbClr val="1D2228"/>
              </a:solidFill>
              <a:effectLst/>
            </a:endParaRPr>
          </a:p>
          <a:p>
            <a:endParaRPr lang="en-US" dirty="0">
              <a:solidFill>
                <a:srgbClr val="1D2228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2ABCD-5453-F592-A855-CAD02BB3E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Geelong Long Covid Clinic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B5A6F5-5391-71AB-6789-CEF69CF3D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/>
              <a:t>Established in June 2022</a:t>
            </a:r>
          </a:p>
          <a:p>
            <a:r>
              <a:rPr lang="en-AU" sz="2400" dirty="0"/>
              <a:t>First community Based Long Covid Clinic in Australia </a:t>
            </a:r>
          </a:p>
          <a:p>
            <a:r>
              <a:rPr lang="en-AU" sz="2400" dirty="0"/>
              <a:t>Have seen overall 300+ patients </a:t>
            </a:r>
          </a:p>
          <a:p>
            <a:r>
              <a:rPr lang="en-AU" sz="2400" dirty="0"/>
              <a:t>Funding from Medicare and patients co-payment</a:t>
            </a:r>
          </a:p>
          <a:p>
            <a:r>
              <a:rPr lang="en-AU" sz="2400" dirty="0"/>
              <a:t>Based on a multidisciplinary model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6077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B7B49-A0CD-C974-B2A6-FC9E5F140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Geelong Long Covid Clinic in June 2022</a:t>
            </a:r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ADBFA93B-C09F-C3F2-130B-BB19D7345D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6756" y="773969"/>
            <a:ext cx="7919823" cy="3980113"/>
          </a:xfrm>
        </p:spPr>
      </p:pic>
    </p:spTree>
    <p:extLst>
      <p:ext uri="{BB962C8B-B14F-4D97-AF65-F5344CB8AC3E}">
        <p14:creationId xmlns:p14="http://schemas.microsoft.com/office/powerpoint/2010/main" val="379229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EEFD4-CF58-4DFD-2517-F8A649D37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Our current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D62DD-CE9B-7AD0-4929-0BD91EFEA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72" y="1117175"/>
            <a:ext cx="2677867" cy="3830823"/>
          </a:xfrm>
        </p:spPr>
        <p:txBody>
          <a:bodyPr/>
          <a:lstStyle/>
          <a:p>
            <a:r>
              <a:rPr lang="en-AU" sz="1800" u="sng" dirty="0"/>
              <a:t>Hospital Specialists: </a:t>
            </a:r>
          </a:p>
          <a:p>
            <a:r>
              <a:rPr lang="en-AU" sz="1800" dirty="0"/>
              <a:t>Rehab Physicians </a:t>
            </a:r>
          </a:p>
          <a:p>
            <a:r>
              <a:rPr lang="en-AU" sz="1800" dirty="0"/>
              <a:t>Renal physician</a:t>
            </a:r>
          </a:p>
          <a:p>
            <a:r>
              <a:rPr lang="en-AU" sz="1800" dirty="0"/>
              <a:t>Neurologist</a:t>
            </a:r>
          </a:p>
          <a:p>
            <a:r>
              <a:rPr lang="en-AU" sz="1800" b="0" dirty="0"/>
              <a:t>Respiratory Physician</a:t>
            </a:r>
          </a:p>
          <a:p>
            <a:r>
              <a:rPr lang="en-AU" sz="1800" b="0" dirty="0"/>
              <a:t>Cardiologist</a:t>
            </a:r>
          </a:p>
          <a:p>
            <a:r>
              <a:rPr lang="en-AU" sz="1800" b="0" dirty="0"/>
              <a:t>Psychiatrist </a:t>
            </a:r>
          </a:p>
          <a:p>
            <a:endParaRPr lang="en-AU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DFC51C-ECB8-5D1C-AA11-2FFC5F58FA82}"/>
              </a:ext>
            </a:extLst>
          </p:cNvPr>
          <p:cNvSpPr txBox="1"/>
          <p:nvPr/>
        </p:nvSpPr>
        <p:spPr>
          <a:xfrm>
            <a:off x="3959849" y="1078916"/>
            <a:ext cx="498520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b="1" u="sng" dirty="0"/>
              <a:t>Allied Health: </a:t>
            </a:r>
          </a:p>
          <a:p>
            <a:r>
              <a:rPr lang="en-AU" sz="1800" b="1" dirty="0"/>
              <a:t>OTs</a:t>
            </a:r>
          </a:p>
          <a:p>
            <a:endParaRPr lang="en-AU" sz="1800" b="1" dirty="0"/>
          </a:p>
          <a:p>
            <a:r>
              <a:rPr lang="en-AU" sz="1800" b="1" dirty="0"/>
              <a:t>Social workers</a:t>
            </a:r>
          </a:p>
          <a:p>
            <a:endParaRPr lang="en-AU" sz="1800" b="1" dirty="0"/>
          </a:p>
          <a:p>
            <a:r>
              <a:rPr lang="en-AU" sz="1800" b="1" dirty="0"/>
              <a:t>Psychologists </a:t>
            </a:r>
          </a:p>
          <a:p>
            <a:endParaRPr lang="en-AU" sz="1800" b="1" dirty="0"/>
          </a:p>
          <a:p>
            <a:r>
              <a:rPr lang="en-AU" sz="1800" b="1" dirty="0"/>
              <a:t>Respiratory Physiotherapist</a:t>
            </a:r>
          </a:p>
          <a:p>
            <a:endParaRPr lang="en-AU" sz="1800" b="1" dirty="0"/>
          </a:p>
          <a:p>
            <a:r>
              <a:rPr lang="en-AU" sz="1800" b="1" dirty="0"/>
              <a:t>Play therapists / Art Therapists / Music Therapists  </a:t>
            </a:r>
          </a:p>
          <a:p>
            <a:endParaRPr lang="en-AU" dirty="0"/>
          </a:p>
          <a:p>
            <a:r>
              <a:rPr lang="en-AU" sz="1800" b="0" dirty="0"/>
              <a:t>Exercise Physiologist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5977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1B250-0905-A51C-1DD7-188B5F255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Gender and Age distribution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C26B54-DCF7-6A08-0EA0-5084FCF6EA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750" y="990600"/>
          <a:ext cx="8243888" cy="386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517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1E937-A44B-1D12-667C-DA386F4CE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Referral sources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116F331-6180-C8AC-2F9B-AE5AEFD08E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750" y="990600"/>
          <a:ext cx="8243888" cy="386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420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E9EC-7C59-F175-F800-F12C0EA55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Distance Travel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60B9B46-45D4-FD35-6E45-20035B4EF9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750" y="990600"/>
          <a:ext cx="8243888" cy="386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8964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DEFD-1C0D-ABE6-FF6C-741A86048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Consultation model flow 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2C7AEC1-8139-3116-4A15-831C24A785A6}"/>
              </a:ext>
            </a:extLst>
          </p:cNvPr>
          <p:cNvSpPr/>
          <p:nvPr/>
        </p:nvSpPr>
        <p:spPr>
          <a:xfrm>
            <a:off x="203611" y="925506"/>
            <a:ext cx="9013888" cy="358834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7FD03E-496D-BF29-AD74-BB3928CCCA58}"/>
              </a:ext>
            </a:extLst>
          </p:cNvPr>
          <p:cNvSpPr txBox="1"/>
          <p:nvPr/>
        </p:nvSpPr>
        <p:spPr>
          <a:xfrm>
            <a:off x="6123685" y="1689436"/>
            <a:ext cx="1615377" cy="201159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endParaRPr lang="en-AU" dirty="0"/>
          </a:p>
          <a:p>
            <a:r>
              <a:rPr lang="en-AU" dirty="0"/>
              <a:t>Start Rehabilitation </a:t>
            </a:r>
          </a:p>
          <a:p>
            <a:r>
              <a:rPr lang="en-AU" dirty="0"/>
              <a:t>by allied health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A0D471-1F5C-F0B2-B256-C5CFB26DD7B7}"/>
              </a:ext>
            </a:extLst>
          </p:cNvPr>
          <p:cNvSpPr txBox="1"/>
          <p:nvPr/>
        </p:nvSpPr>
        <p:spPr>
          <a:xfrm>
            <a:off x="4813654" y="2515377"/>
            <a:ext cx="1244011" cy="203179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endParaRPr lang="en-AU" dirty="0"/>
          </a:p>
          <a:p>
            <a:endParaRPr lang="en-AU" dirty="0"/>
          </a:p>
          <a:p>
            <a:r>
              <a:rPr lang="en-AU" dirty="0"/>
              <a:t>Start necessary treatment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F2046C-7AEE-2BB1-2079-98BF856AF2FC}"/>
              </a:ext>
            </a:extLst>
          </p:cNvPr>
          <p:cNvSpPr txBox="1"/>
          <p:nvPr/>
        </p:nvSpPr>
        <p:spPr>
          <a:xfrm>
            <a:off x="179823" y="1679334"/>
            <a:ext cx="1565582" cy="20317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endParaRPr lang="en-AU" dirty="0"/>
          </a:p>
          <a:p>
            <a:r>
              <a:rPr lang="en-AU" dirty="0"/>
              <a:t>Initial Consultation our GP </a:t>
            </a:r>
            <a:r>
              <a:rPr lang="en-AU" dirty="0" err="1"/>
              <a:t>Specailist</a:t>
            </a:r>
            <a:r>
              <a:rPr lang="en-AU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A02FAC-ABA0-34EE-D1A1-92DB898FDFFB}"/>
              </a:ext>
            </a:extLst>
          </p:cNvPr>
          <p:cNvSpPr txBox="1"/>
          <p:nvPr/>
        </p:nvSpPr>
        <p:spPr>
          <a:xfrm>
            <a:off x="1803772" y="1699536"/>
            <a:ext cx="1491916" cy="203179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endParaRPr lang="en-AU" dirty="0"/>
          </a:p>
          <a:p>
            <a:r>
              <a:rPr lang="en-AU" dirty="0"/>
              <a:t>Arrange Appropriate Investigation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D0BE56-F154-48D6-BB74-E89D74085E12}"/>
              </a:ext>
            </a:extLst>
          </p:cNvPr>
          <p:cNvSpPr txBox="1"/>
          <p:nvPr/>
        </p:nvSpPr>
        <p:spPr>
          <a:xfrm>
            <a:off x="3361514" y="692776"/>
            <a:ext cx="1373928" cy="203179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endParaRPr lang="en-AU" dirty="0"/>
          </a:p>
          <a:p>
            <a:r>
              <a:rPr lang="en-AU" dirty="0"/>
              <a:t>Refer to Hospitalists for further workup if necessary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11EA07-3629-25F3-ECE7-61B31113E730}"/>
              </a:ext>
            </a:extLst>
          </p:cNvPr>
          <p:cNvSpPr txBox="1"/>
          <p:nvPr/>
        </p:nvSpPr>
        <p:spPr>
          <a:xfrm>
            <a:off x="7805796" y="1679079"/>
            <a:ext cx="1244011" cy="203179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endParaRPr lang="en-AU" dirty="0"/>
          </a:p>
          <a:p>
            <a:endParaRPr lang="en-AU" dirty="0"/>
          </a:p>
          <a:p>
            <a:r>
              <a:rPr lang="en-AU" dirty="0"/>
              <a:t>Continue to Monitor</a:t>
            </a:r>
          </a:p>
        </p:txBody>
      </p:sp>
    </p:spTree>
    <p:extLst>
      <p:ext uri="{BB962C8B-B14F-4D97-AF65-F5344CB8AC3E}">
        <p14:creationId xmlns:p14="http://schemas.microsoft.com/office/powerpoint/2010/main" val="309561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7BF1-8B90-06ED-618E-000538334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Symptoms presented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C5AD2BD-C860-2022-E7FD-FB44A4ADB55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750" y="990600"/>
          <a:ext cx="8243888" cy="386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7708847"/>
      </p:ext>
    </p:extLst>
  </p:cSld>
  <p:clrMapOvr>
    <a:masterClrMapping/>
  </p:clrMapOvr>
</p:sld>
</file>

<file path=ppt/theme/theme1.xml><?xml version="1.0" encoding="utf-8"?>
<a:theme xmlns:a="http://schemas.openxmlformats.org/drawingml/2006/main" name="Bo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H navy 16x9 presentation" id="{312240A0-3964-F146-A3AA-9400C51E8E33}" vid="{E9F1A43C-0529-7049-8811-9078062534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61DCDF9BFD4F428BF24934378D297B" ma:contentTypeVersion="15" ma:contentTypeDescription="Create a new document." ma:contentTypeScope="" ma:versionID="4ca774dfce9e2151aaede2171db28529">
  <xsd:schema xmlns:xsd="http://www.w3.org/2001/XMLSchema" xmlns:xs="http://www.w3.org/2001/XMLSchema" xmlns:p="http://schemas.microsoft.com/office/2006/metadata/properties" xmlns:ns2="d650cce4-b620-462e-a71b-5885a1e9c61c" xmlns:ns3="824d7abb-7d9b-42da-a70e-64d2b2ff2cc2" targetNamespace="http://schemas.microsoft.com/office/2006/metadata/properties" ma:root="true" ma:fieldsID="9be871d3e9b4c020ead159bf7826fe74" ns2:_="" ns3:_="">
    <xsd:import namespace="d650cce4-b620-462e-a71b-5885a1e9c61c"/>
    <xsd:import namespace="824d7abb-7d9b-42da-a70e-64d2b2ff2c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0cce4-b620-462e-a71b-5885a1e9c6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e24e156-28e6-48ad-9c0f-4171595c9d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4d7abb-7d9b-42da-a70e-64d2b2ff2c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b790318-aa83-47a7-9f86-03ad79820f70}" ma:internalName="TaxCatchAll" ma:showField="CatchAllData" ma:web="824d7abb-7d9b-42da-a70e-64d2b2ff2c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24d7abb-7d9b-42da-a70e-64d2b2ff2cc2">
      <UserInfo>
        <DisplayName>Bridie O'Donnell (Health)</DisplayName>
        <AccountId>280</AccountId>
        <AccountType/>
      </UserInfo>
      <UserInfo>
        <DisplayName>Adele Mollo (Health)</DisplayName>
        <AccountId>502</AccountId>
        <AccountType/>
      </UserInfo>
      <UserInfo>
        <DisplayName>Andres Hernandez (Health)</DisplayName>
        <AccountId>255</AccountId>
        <AccountType/>
      </UserInfo>
      <UserInfo>
        <DisplayName>Naveen Tenneti (Health)</DisplayName>
        <AccountId>14</AccountId>
        <AccountType/>
      </UserInfo>
      <UserInfo>
        <DisplayName>James Florent (Health)</DisplayName>
        <AccountId>503</AccountId>
        <AccountType/>
      </UserInfo>
      <UserInfo>
        <DisplayName>Caillean Michael (Health)</DisplayName>
        <AccountId>53</AccountId>
        <AccountType/>
      </UserInfo>
      <UserInfo>
        <DisplayName>David Lister (Health)</DisplayName>
        <AccountId>30</AccountId>
        <AccountType/>
      </UserInfo>
      <UserInfo>
        <DisplayName>Liz Murdoch (Health)</DisplayName>
        <AccountId>1139</AccountId>
        <AccountType/>
      </UserInfo>
      <UserInfo>
        <DisplayName>Fran Tiplady (Health)</DisplayName>
        <AccountId>50</AccountId>
        <AccountType/>
      </UserInfo>
      <UserInfo>
        <DisplayName>Nathalie Allaz (Health)</DisplayName>
        <AccountId>159</AccountId>
        <AccountType/>
      </UserInfo>
      <UserInfo>
        <DisplayName>Jane Miller (Health)</DisplayName>
        <AccountId>1020</AccountId>
        <AccountType/>
      </UserInfo>
      <UserInfo>
        <DisplayName>Stacey Miller (Health)</DisplayName>
        <AccountId>1206</AccountId>
        <AccountType/>
      </UserInfo>
      <UserInfo>
        <DisplayName>Katrina Turner (Health)</DisplayName>
        <AccountId>1209</AccountId>
        <AccountType/>
      </UserInfo>
      <UserInfo>
        <DisplayName>Suman Majumdar (Health)</DisplayName>
        <AccountId>32</AccountId>
        <AccountType/>
      </UserInfo>
      <UserInfo>
        <DisplayName>Justin Randle (Health)</DisplayName>
        <AccountId>402</AccountId>
        <AccountType/>
      </UserInfo>
    </SharedWithUsers>
    <TaxCatchAll xmlns="824d7abb-7d9b-42da-a70e-64d2b2ff2cc2" xsi:nil="true"/>
    <lcf76f155ced4ddcb4097134ff3c332f xmlns="d650cce4-b620-462e-a71b-5885a1e9c61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D5C1507-4A5E-4B32-A210-8C0A6FEC2D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9E46AD-CB33-4EA3-B1DE-4B3797134591}">
  <ds:schemaRefs>
    <ds:schemaRef ds:uri="824d7abb-7d9b-42da-a70e-64d2b2ff2cc2"/>
    <ds:schemaRef ds:uri="d650cce4-b620-462e-a71b-5885a1e9c61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804C3A5-00F6-4AA8-B844-90ADC6F9919E}">
  <ds:schemaRefs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d650cce4-b620-462e-a71b-5885a1e9c61c"/>
    <ds:schemaRef ds:uri="http://www.w3.org/XML/1998/namespace"/>
    <ds:schemaRef ds:uri="http://purl.org/dc/terms/"/>
    <ds:schemaRef ds:uri="http://schemas.microsoft.com/office/infopath/2007/PartnerControls"/>
    <ds:schemaRef ds:uri="824d7abb-7d9b-42da-a70e-64d2b2ff2cc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DH navy 16x9 presentation</Template>
  <TotalTime>7814</TotalTime>
  <Words>871</Words>
  <Application>Microsoft Office PowerPoint</Application>
  <PresentationFormat>On-screen Show (16:9)</PresentationFormat>
  <Paragraphs>154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Arial Black</vt:lpstr>
      <vt:lpstr>Calibri</vt:lpstr>
      <vt:lpstr>Source Sans Pro</vt:lpstr>
      <vt:lpstr>Symbol</vt:lpstr>
      <vt:lpstr>Times New Roman</vt:lpstr>
      <vt:lpstr>VIC</vt:lpstr>
      <vt:lpstr>VIC</vt:lpstr>
      <vt:lpstr>Body</vt:lpstr>
      <vt:lpstr>Long COVID Update   </vt:lpstr>
      <vt:lpstr>Geelong Long Covid Clinic</vt:lpstr>
      <vt:lpstr>Geelong Long Covid Clinic in June 2022</vt:lpstr>
      <vt:lpstr>Our current team</vt:lpstr>
      <vt:lpstr>Gender and Age distribution</vt:lpstr>
      <vt:lpstr>Referral sources</vt:lpstr>
      <vt:lpstr>Distance Travel</vt:lpstr>
      <vt:lpstr>Consultation model flow </vt:lpstr>
      <vt:lpstr>Symptoms presented</vt:lpstr>
      <vt:lpstr>The course of progression </vt:lpstr>
      <vt:lpstr>Possible clinical theories </vt:lpstr>
      <vt:lpstr>Severe Co-mobilities</vt:lpstr>
      <vt:lpstr>Main contributing factors </vt:lpstr>
      <vt:lpstr>What impacts we know so far</vt:lpstr>
      <vt:lpstr>CFS/ME vs POTS (taken from Cleveland clinic and Johns Hopkins Medical)</vt:lpstr>
      <vt:lpstr>The best way to protect against Long COVID </vt:lpstr>
      <vt:lpstr>Recommendations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Aurora TANG</dc:creator>
  <cp:keywords/>
  <dc:description/>
  <cp:lastModifiedBy>Bernard Shiu</cp:lastModifiedBy>
  <cp:revision>200</cp:revision>
  <dcterms:created xsi:type="dcterms:W3CDTF">2022-05-02T08:41:51Z</dcterms:created>
  <dcterms:modified xsi:type="dcterms:W3CDTF">2023-10-09T11:29:14Z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version">
    <vt:lpwstr>v5 160322021</vt:lpwstr>
  </property>
  <property fmtid="{D5CDD505-2E9C-101B-9397-08002B2CF9AE}" pid="4" name="ContentTypeId">
    <vt:lpwstr>0x0101009A61DCDF9BFD4F428BF24934378D297B</vt:lpwstr>
  </property>
  <property fmtid="{D5CDD505-2E9C-101B-9397-08002B2CF9AE}" pid="5" name="MediaServiceImageTags">
    <vt:lpwstr/>
  </property>
  <property fmtid="{D5CDD505-2E9C-101B-9397-08002B2CF9AE}" pid="6" name="MSIP_Label_43e64453-338c-4f93-8a4d-0039a0a41f2a_Enabled">
    <vt:lpwstr>true</vt:lpwstr>
  </property>
  <property fmtid="{D5CDD505-2E9C-101B-9397-08002B2CF9AE}" pid="7" name="MSIP_Label_43e64453-338c-4f93-8a4d-0039a0a41f2a_SetDate">
    <vt:lpwstr>2023-03-29T02:25:04Z</vt:lpwstr>
  </property>
  <property fmtid="{D5CDD505-2E9C-101B-9397-08002B2CF9AE}" pid="8" name="MSIP_Label_43e64453-338c-4f93-8a4d-0039a0a41f2a_Method">
    <vt:lpwstr>Privileged</vt:lpwstr>
  </property>
  <property fmtid="{D5CDD505-2E9C-101B-9397-08002B2CF9AE}" pid="9" name="MSIP_Label_43e64453-338c-4f93-8a4d-0039a0a41f2a_Name">
    <vt:lpwstr>43e64453-338c-4f93-8a4d-0039a0a41f2a</vt:lpwstr>
  </property>
  <property fmtid="{D5CDD505-2E9C-101B-9397-08002B2CF9AE}" pid="10" name="MSIP_Label_43e64453-338c-4f93-8a4d-0039a0a41f2a_SiteId">
    <vt:lpwstr>c0e0601f-0fac-449c-9c88-a104c4eb9f28</vt:lpwstr>
  </property>
  <property fmtid="{D5CDD505-2E9C-101B-9397-08002B2CF9AE}" pid="11" name="MSIP_Label_43e64453-338c-4f93-8a4d-0039a0a41f2a_ActionId">
    <vt:lpwstr>581599f5-ef59-437f-a89d-06a52039b2d7</vt:lpwstr>
  </property>
  <property fmtid="{D5CDD505-2E9C-101B-9397-08002B2CF9AE}" pid="12" name="MSIP_Label_43e64453-338c-4f93-8a4d-0039a0a41f2a_ContentBits">
    <vt:lpwstr>2</vt:lpwstr>
  </property>
</Properties>
</file>