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59" r:id="rId4"/>
    <p:sldId id="274" r:id="rId5"/>
    <p:sldId id="275" r:id="rId6"/>
    <p:sldId id="261" r:id="rId7"/>
    <p:sldId id="273" r:id="rId8"/>
    <p:sldId id="27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85361"/>
  </p:normalViewPr>
  <p:slideViewPr>
    <p:cSldViewPr snapToGrid="0">
      <p:cViewPr varScale="1">
        <p:scale>
          <a:sx n="57" d="100"/>
          <a:sy n="57" d="100"/>
        </p:scale>
        <p:origin x="9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B9E5-7BAA-6441-83DC-89267CEE3B8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4D979-FDC7-2846-98DB-9E1414E3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6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 August, 2022 the USA set up the National Research Action Plan on Long COVID, which led the US National Institutes of Health to allocate $1·15 billion to the Researching COVID to Enhance Recovery (RECOVER)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7AF37-6327-1449-B744-BB6C0B6B6D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Macrophages affected in </a:t>
            </a:r>
            <a:r>
              <a:rPr lang="en-US"/>
              <a:t>coronary plaques.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4D979-FDC7-2846-98DB-9E1414E3BE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4BC8-25CA-54FD-B4AD-6B8678392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CC9E5-61E2-DA87-634C-0E025C51E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4985-5D01-EF61-4296-9E5ED1D4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D8061-A79C-40EE-E19A-86E21E20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4C986-0448-2332-22E6-4CB14FCD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7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7060-AB45-9656-6631-1CE884AD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CF5C3-D7C5-226B-03E5-8B5379AFA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0EA8-DF8D-13F2-EA11-26DD7210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7A294-961B-6C10-B6F4-F3293CD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FB45B-9E4D-A3CB-61A7-D8ABE4CE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AB9FF-8FCA-63E1-A05C-C007E21A5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1A457-7D72-EB09-697F-B42B5E860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88DDB-BA27-98D3-0376-8400AB96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C8F60-C368-6AB0-4957-EC395271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B92F-7722-9BDB-810E-80FEA99E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24DE-C78E-77C4-C866-132696F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2701-4705-9894-A113-94FEE679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13E7-A216-E158-2BEC-5232E148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C2545-4C72-6A21-191A-0CBB2952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544D1-E3BB-5AB4-DD75-ABA345F1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7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49BF-747D-1BB8-4E69-D4363ED2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6ED7F-FBCE-C76E-C35C-A56F68362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8791-D35D-854A-D203-4A22EBEC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AD666-877E-BD16-EA9F-50B7C5C0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92DE-D6E0-7EF7-ACC9-7A19A71F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6F85-7DDD-D315-DA6A-D1C7516D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ECB8-96DC-C4F7-A1A9-9B6CD88E7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E5B90-645E-8CCD-8740-C45A6FB95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1D25A-923F-3B0E-C41F-C752A14F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A3472-D514-0B5B-7CA6-B3B47C3E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39CA6-ADA7-0762-E083-E500B65D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49AB-1A77-9BAC-3945-51FFDE08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19865-5CD2-E2DD-A374-AC648EC06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694B7-1A58-8C9F-11D7-7C49F659D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E0F6-52D1-7F2A-D6A0-333DFD795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2E592-85AF-E908-8ABF-1667BB41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58370-A37D-F51C-06D2-1987C65C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EDC27-C8FF-35A7-84E3-44845C60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2017C-3808-6B0E-C3D9-D578B09D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3D90-69B7-719B-2806-F1917F2D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D2A44-50EB-06C5-9687-FE2EF837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09CEF-B80C-2945-8BBD-833EDDF1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9C7F6-908C-BA69-99B8-74080F47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0A2EA-DFA5-13E3-9408-FB478D10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0559A-7A86-AE2B-687D-1E12A6F5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E3879-114A-7AD2-63BD-E6D397BD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BCCE-C028-DF2A-443F-C97E6DA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F28E-1135-74D1-6839-FAF3F6F9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BAE97-005A-BBF0-04E9-6E24E295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D6D54-FAE3-7EB5-17D7-B9011DBB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5C60D-ED37-E360-CFB0-B4091D70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08B05-9F5C-58B4-7A56-83C543BA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F158-AF8C-3472-1D8D-0B68DEA8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5A373-6248-916C-9CB7-8F38E267C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CA4D-C9BC-BEE9-3D7B-5BF6910AE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DA443-8D6C-4BCF-6034-5898C1E4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0E86E-C5CB-3A03-5421-D772A11D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37D50-E48C-E2E1-00B9-3B050FAD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7AFD7-33E6-AAD5-320F-62EACA71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D2BA6-5346-AF62-D144-B1C6714C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5DE4-B30D-E9D0-9A2A-6C2779158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B12C-8FBE-A340-A430-4DFE97EE5D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F0894-20EC-85D6-C9D5-157151350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09678-BDEC-3300-641F-E6F824C9D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C9D8-A3C5-0440-802B-C3A405DB6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7CAE5ABF-1B68-4CA5-9540-FF372A7FE4D3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608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1644-1AE0-D506-4223-6DF89C673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Immune biology and multisystem impact of long 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881E1-FCD0-ADE8-4AFA-AFF1603B2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6681"/>
            <a:ext cx="9144000" cy="1655762"/>
          </a:xfrm>
        </p:spPr>
        <p:txBody>
          <a:bodyPr/>
          <a:lstStyle/>
          <a:p>
            <a:r>
              <a:rPr lang="en-US" sz="3600" dirty="0"/>
              <a:t>Prof David Watters </a:t>
            </a:r>
          </a:p>
          <a:p>
            <a:r>
              <a:rPr lang="en-US" dirty="0"/>
              <a:t>Deakin University and Barwon Health</a:t>
            </a:r>
          </a:p>
          <a:p>
            <a:r>
              <a:rPr lang="en-US" dirty="0"/>
              <a:t>Director of Surgery, Safer Care Victoria</a:t>
            </a:r>
          </a:p>
        </p:txBody>
      </p:sp>
      <p:pic>
        <p:nvPicPr>
          <p:cNvPr id="4" name="Picture 2" descr="Deakin University - Wikipedia">
            <a:extLst>
              <a:ext uri="{FF2B5EF4-FFF2-40B4-BE49-F238E27FC236}">
                <a16:creationId xmlns:a16="http://schemas.microsoft.com/office/drawing/2014/main" id="{266D261A-7C51-2D9D-F1F1-CD686461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964" y="3996151"/>
            <a:ext cx="1902684" cy="189464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rwon Health - Home">
            <a:extLst>
              <a:ext uri="{FF2B5EF4-FFF2-40B4-BE49-F238E27FC236}">
                <a16:creationId xmlns:a16="http://schemas.microsoft.com/office/drawing/2014/main" id="{0BEC5582-FF4F-A5A4-27F0-CA06906F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2792" y="3258102"/>
            <a:ext cx="1721128" cy="195662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 | Safer Care Victoria">
            <a:extLst>
              <a:ext uri="{FF2B5EF4-FFF2-40B4-BE49-F238E27FC236}">
                <a16:creationId xmlns:a16="http://schemas.microsoft.com/office/drawing/2014/main" id="{635E54DC-8AB4-E0AE-B299-1B23A60E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236" y="5374446"/>
            <a:ext cx="2853528" cy="1227136"/>
          </a:xfrm>
          <a:custGeom>
            <a:avLst/>
            <a:gdLst/>
            <a:ahLst/>
            <a:cxnLst/>
            <a:rect l="l" t="t" r="r" b="b"/>
            <a:pathLst>
              <a:path w="2498961" h="2498961">
                <a:moveTo>
                  <a:pt x="65723" y="0"/>
                </a:moveTo>
                <a:lnTo>
                  <a:pt x="2433238" y="0"/>
                </a:lnTo>
                <a:cubicBezTo>
                  <a:pt x="2469536" y="0"/>
                  <a:pt x="2498961" y="29425"/>
                  <a:pt x="2498961" y="65723"/>
                </a:cubicBezTo>
                <a:lnTo>
                  <a:pt x="2498961" y="2433238"/>
                </a:lnTo>
                <a:cubicBezTo>
                  <a:pt x="2498961" y="2469536"/>
                  <a:pt x="2469536" y="2498961"/>
                  <a:pt x="2433238" y="2498961"/>
                </a:cubicBezTo>
                <a:lnTo>
                  <a:pt x="65723" y="2498961"/>
                </a:lnTo>
                <a:cubicBezTo>
                  <a:pt x="29425" y="2498961"/>
                  <a:pt x="0" y="2469536"/>
                  <a:pt x="0" y="2433238"/>
                </a:cubicBezTo>
                <a:lnTo>
                  <a:pt x="0" y="65723"/>
                </a:lnTo>
                <a:cubicBezTo>
                  <a:pt x="0" y="29425"/>
                  <a:pt x="29425" y="0"/>
                  <a:pt x="65723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2923B-DB47-10A3-2606-71686EB8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64" y="30553"/>
            <a:ext cx="11640585" cy="6702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52B4-06CD-C3FD-82D2-E630E4E1D455}"/>
              </a:ext>
            </a:extLst>
          </p:cNvPr>
          <p:cNvSpPr txBox="1"/>
          <p:nvPr/>
        </p:nvSpPr>
        <p:spPr>
          <a:xfrm>
            <a:off x="10851568" y="63639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120368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21FDFB-498D-3EFB-EA4F-AA63B0E13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85"/>
          <a:stretch/>
        </p:blipFill>
        <p:spPr>
          <a:xfrm>
            <a:off x="245165" y="48038"/>
            <a:ext cx="7480851" cy="6677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CE2F1-258D-22B1-205C-C1D14F8B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6210300"/>
            <a:ext cx="4229100" cy="647700"/>
          </a:xfrm>
          <a:prstGeom prst="rect">
            <a:avLst/>
          </a:prstGeo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0659B99-F378-A925-C52B-EE40D2C21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890" y="1222210"/>
            <a:ext cx="4121945" cy="2747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74683-C159-4C35-399D-CEDB56AD8890}"/>
              </a:ext>
            </a:extLst>
          </p:cNvPr>
          <p:cNvSpPr txBox="1"/>
          <p:nvPr/>
        </p:nvSpPr>
        <p:spPr>
          <a:xfrm>
            <a:off x="7439802" y="4069146"/>
            <a:ext cx="475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Madeline Miller Washington Post, 9 August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74812-DB09-0E29-8BFD-FD0B52D6CF1F}"/>
              </a:ext>
            </a:extLst>
          </p:cNvPr>
          <p:cNvSpPr txBox="1"/>
          <p:nvPr/>
        </p:nvSpPr>
        <p:spPr>
          <a:xfrm>
            <a:off x="7962900" y="702365"/>
            <a:ext cx="351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“Long covid has derailed my life…..”</a:t>
            </a:r>
          </a:p>
        </p:txBody>
      </p:sp>
    </p:spTree>
    <p:extLst>
      <p:ext uri="{BB962C8B-B14F-4D97-AF65-F5344CB8AC3E}">
        <p14:creationId xmlns:p14="http://schemas.microsoft.com/office/powerpoint/2010/main" val="66909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5B38B9-9C45-EAAE-8C45-4516D8B68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14" y="474450"/>
            <a:ext cx="10575234" cy="6018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38D96-CDFF-80AF-665D-E8983850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0" y="6269412"/>
            <a:ext cx="3843130" cy="5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9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646F-75C2-BFD3-4156-D0A9560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Long COVID Sequelae and Comorbidities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6C06-DC11-4BEA-261D-D3FF423A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7872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Autonomic Dysfunction (POTS) – orthostatic intolerance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Thrombotic stroke and TIA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Neurodegenerative disease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Cognitive impairment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Speech and language difficulties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Impaired lung function and scarring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New onset/exacerbation of asthma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New onset diabetes/ Deteriorating </a:t>
            </a:r>
            <a:r>
              <a:rPr lang="en-US" dirty="0" err="1">
                <a:solidFill>
                  <a:schemeClr val="accent5"/>
                </a:solidFill>
              </a:rPr>
              <a:t>glycaemic</a:t>
            </a:r>
            <a:r>
              <a:rPr lang="en-US" dirty="0">
                <a:solidFill>
                  <a:schemeClr val="accent5"/>
                </a:solidFill>
              </a:rPr>
              <a:t> control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Increased post COVID-19 mortality </a:t>
            </a:r>
            <a:r>
              <a:rPr lang="en-US" dirty="0" err="1">
                <a:solidFill>
                  <a:schemeClr val="accent5"/>
                </a:solidFill>
              </a:rPr>
              <a:t>assoc</a:t>
            </a:r>
            <a:r>
              <a:rPr lang="en-US" dirty="0">
                <a:solidFill>
                  <a:schemeClr val="accent5"/>
                </a:solidFill>
              </a:rPr>
              <a:t> with diabetes, HT and obesity</a:t>
            </a:r>
          </a:p>
          <a:p>
            <a:pPr marL="0" indent="0">
              <a:buNone/>
            </a:pPr>
            <a:r>
              <a:rPr lang="en-US" dirty="0"/>
              <a:t>Impaired kidney function, deterioration of existing CKI and dialysis</a:t>
            </a:r>
          </a:p>
          <a:p>
            <a:pPr marL="0" indent="0">
              <a:buNone/>
            </a:pPr>
            <a:r>
              <a:rPr lang="en-US" dirty="0"/>
              <a:t>Endothelial dysfunction and Thrombosis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Mental Health disorders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Fatigue and Impaired work/study capacity</a:t>
            </a:r>
          </a:p>
        </p:txBody>
      </p:sp>
    </p:spTree>
    <p:extLst>
      <p:ext uri="{BB962C8B-B14F-4D97-AF65-F5344CB8AC3E}">
        <p14:creationId xmlns:p14="http://schemas.microsoft.com/office/powerpoint/2010/main" val="56702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211E-5822-B53F-F108-B28DF3B2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1" y="365125"/>
            <a:ext cx="11284527" cy="1325563"/>
          </a:xfrm>
        </p:spPr>
        <p:txBody>
          <a:bodyPr/>
          <a:lstStyle/>
          <a:p>
            <a:r>
              <a:rPr lang="en-US" dirty="0"/>
              <a:t>Possible Immunobiological Causes of Long Covid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7723C-5739-ED2D-53AB-49CC5220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491" y="2023197"/>
            <a:ext cx="6990422" cy="323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B6859-A019-535F-B8F8-FACF4F97A8F7}"/>
              </a:ext>
            </a:extLst>
          </p:cNvPr>
          <p:cNvSpPr txBox="1"/>
          <p:nvPr/>
        </p:nvSpPr>
        <p:spPr>
          <a:xfrm>
            <a:off x="7477990" y="5257800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and/or Direct interaction/inhibition of SARS-CoV2 </a:t>
            </a:r>
          </a:p>
          <a:p>
            <a:r>
              <a:rPr lang="en-US" dirty="0"/>
              <a:t>with critical mitochondrial proteins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2CC39-29C3-BD80-6F61-09E9823E5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96" b="58485"/>
          <a:stretch/>
        </p:blipFill>
        <p:spPr>
          <a:xfrm>
            <a:off x="7477990" y="1600200"/>
            <a:ext cx="4702374" cy="3470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3B217-10F4-E230-9118-0B48412D8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91" y="6210300"/>
            <a:ext cx="4229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CB5E-7304-B895-FC93-16AB4E4F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64" y="18255"/>
            <a:ext cx="10515600" cy="1325563"/>
          </a:xfrm>
        </p:spPr>
        <p:txBody>
          <a:bodyPr/>
          <a:lstStyle/>
          <a:p>
            <a:r>
              <a:rPr lang="en-US" dirty="0"/>
              <a:t>Post COVID hospital admissions in Victoria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05BF43-C100-45B8-3648-9B4B00FCE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6" y="899100"/>
            <a:ext cx="7024214" cy="5277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9FBCE-4D11-EC3E-3562-4611AD51A973}"/>
              </a:ext>
            </a:extLst>
          </p:cNvPr>
          <p:cNvSpPr txBox="1"/>
          <p:nvPr/>
        </p:nvSpPr>
        <p:spPr>
          <a:xfrm>
            <a:off x="2161308" y="6119336"/>
            <a:ext cx="85205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Rowe SL, </a:t>
            </a:r>
            <a:r>
              <a:rPr lang="en-US" sz="1400" dirty="0" err="1"/>
              <a:t>Leder</a:t>
            </a:r>
            <a:r>
              <a:rPr lang="en-US" sz="1400" dirty="0"/>
              <a:t> K, Dyson K, </a:t>
            </a:r>
            <a:r>
              <a:rPr lang="en-US" sz="1400" dirty="0" err="1"/>
              <a:t>Sundaresan</a:t>
            </a:r>
            <a:r>
              <a:rPr lang="en-US" sz="1400" dirty="0"/>
              <a:t> L, </a:t>
            </a:r>
            <a:r>
              <a:rPr lang="en-US" sz="1400" dirty="0" err="1"/>
              <a:t>Wollersheim</a:t>
            </a:r>
            <a:r>
              <a:rPr lang="en-US" sz="1400" dirty="0"/>
              <a:t> D, Lynch B, Abdullahi I, Cowie BC, Stephens N, Nolan TM, Sullivan SG, Sutton B, Cheng AC. Associations between COVID-19 and </a:t>
            </a:r>
            <a:r>
              <a:rPr lang="en-US" sz="1400" dirty="0" err="1"/>
              <a:t>hospitalisation</a:t>
            </a:r>
            <a:r>
              <a:rPr lang="en-US" sz="1400" dirty="0"/>
              <a:t> with respiratory and non-respiratory conditions: a record linkage study. Med J Aust. 2023 Jan 16;218(1):33-39.</a:t>
            </a:r>
          </a:p>
        </p:txBody>
      </p:sp>
    </p:spTree>
    <p:extLst>
      <p:ext uri="{BB962C8B-B14F-4D97-AF65-F5344CB8AC3E}">
        <p14:creationId xmlns:p14="http://schemas.microsoft.com/office/powerpoint/2010/main" val="190819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A679FC-D962-F994-2AA2-485DD074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36"/>
            <a:ext cx="1106767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Major Medical Conditions within 12 months of COVID-19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C45BE3-B78E-7BC3-D040-5B604CBEE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62743" y="1258958"/>
            <a:ext cx="3966751" cy="5048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ECAAB-6AA3-1EEF-60E5-1415C44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744" y="6289291"/>
            <a:ext cx="3843130" cy="588587"/>
          </a:xfrm>
          <a:prstGeom prst="rect">
            <a:avLst/>
          </a:prstGeo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4968A81-EA17-49CB-A201-3F1F6BACC8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44181"/>
          <a:stretch/>
        </p:blipFill>
        <p:spPr>
          <a:xfrm>
            <a:off x="1113183" y="1153977"/>
            <a:ext cx="6456749" cy="5609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2BD5-733F-301C-6CBD-ABC88E5C46A0}"/>
              </a:ext>
            </a:extLst>
          </p:cNvPr>
          <p:cNvSpPr txBox="1"/>
          <p:nvPr/>
        </p:nvSpPr>
        <p:spPr>
          <a:xfrm>
            <a:off x="162506" y="2796209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ICU</a:t>
            </a:r>
          </a:p>
          <a:p>
            <a:r>
              <a:rPr lang="en-US" dirty="0"/>
              <a:t>Cohort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D29AB-9C75-E4B5-41F3-42C5461313B6}"/>
              </a:ext>
            </a:extLst>
          </p:cNvPr>
          <p:cNvSpPr txBox="1"/>
          <p:nvPr/>
        </p:nvSpPr>
        <p:spPr>
          <a:xfrm>
            <a:off x="2640578" y="4011613"/>
            <a:ext cx="5069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Pro-atherogenic inflammatory responses in plaques – infected with Covid-19</a:t>
            </a:r>
          </a:p>
        </p:txBody>
      </p:sp>
    </p:spTree>
    <p:extLst>
      <p:ext uri="{BB962C8B-B14F-4D97-AF65-F5344CB8AC3E}">
        <p14:creationId xmlns:p14="http://schemas.microsoft.com/office/powerpoint/2010/main" val="179122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C189-311F-8FFD-5C97-530438F8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E381-18F8-72C1-23D5-FEFC1261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Long Covid results in many different symptoms affecting every major body system</a:t>
            </a:r>
          </a:p>
          <a:p>
            <a:r>
              <a:rPr lang="en-US" dirty="0"/>
              <a:t>Fatigue, brain fog (cognitive impairment) and breathlessness are 3 of the most frequent symptoms</a:t>
            </a:r>
          </a:p>
          <a:p>
            <a:r>
              <a:rPr lang="en-US" dirty="0"/>
              <a:t>Mental health issues are frequent and previous mental health problems may be made worse</a:t>
            </a:r>
          </a:p>
          <a:p>
            <a:r>
              <a:rPr lang="en-US" dirty="0"/>
              <a:t>Impact on pre-existing comorbidities and onset of new comorbidities</a:t>
            </a:r>
          </a:p>
          <a:p>
            <a:r>
              <a:rPr lang="en-US" dirty="0"/>
              <a:t>There are markers of immune dysfunction that persist up to two years after COVID-19, especially in those with long covid symptoms</a:t>
            </a:r>
          </a:p>
          <a:p>
            <a:r>
              <a:rPr lang="en-US" dirty="0"/>
              <a:t>COVID-19 viral particles persist in lung, brain and gut long after COVID-19</a:t>
            </a:r>
          </a:p>
          <a:p>
            <a:r>
              <a:rPr lang="en-US" dirty="0"/>
              <a:t>Autoimmunity may play a role in long covid</a:t>
            </a:r>
          </a:p>
          <a:p>
            <a:r>
              <a:rPr lang="en-US" dirty="0"/>
              <a:t>Other (latent) dormant viruses may be re-activated including Epstein-Barr virus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5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81643</TotalTime>
  <Words>387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Immune biology and multisystem impact of long covid</vt:lpstr>
      <vt:lpstr>PowerPoint Presentation</vt:lpstr>
      <vt:lpstr>PowerPoint Presentation</vt:lpstr>
      <vt:lpstr>PowerPoint Presentation</vt:lpstr>
      <vt:lpstr>Long COVID Sequelae and Comorbidities</vt:lpstr>
      <vt:lpstr>Possible Immunobiological Causes of Long Covid</vt:lpstr>
      <vt:lpstr>Post COVID hospital admissions in Victoria</vt:lpstr>
      <vt:lpstr>Major Medical Conditions within 12 months of COVID-19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The biology of long covid</dc:title>
  <dc:creator>David Watters</dc:creator>
  <cp:lastModifiedBy>Rachael Loomes (Health)</cp:lastModifiedBy>
  <cp:revision>5</cp:revision>
  <dcterms:created xsi:type="dcterms:W3CDTF">2023-08-07T11:28:53Z</dcterms:created>
  <dcterms:modified xsi:type="dcterms:W3CDTF">2023-10-16T22:34:58Z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e64453-338c-4f93-8a4d-0039a0a41f2a_Enabled">
    <vt:lpwstr>true</vt:lpwstr>
  </property>
  <property fmtid="{D5CDD505-2E9C-101B-9397-08002B2CF9AE}" pid="3" name="MSIP_Label_43e64453-338c-4f93-8a4d-0039a0a41f2a_SetDate">
    <vt:lpwstr>2023-10-16T22:34:55Z</vt:lpwstr>
  </property>
  <property fmtid="{D5CDD505-2E9C-101B-9397-08002B2CF9AE}" pid="4" name="MSIP_Label_43e64453-338c-4f93-8a4d-0039a0a41f2a_Method">
    <vt:lpwstr>Privileged</vt:lpwstr>
  </property>
  <property fmtid="{D5CDD505-2E9C-101B-9397-08002B2CF9AE}" pid="5" name="MSIP_Label_43e64453-338c-4f93-8a4d-0039a0a41f2a_Name">
    <vt:lpwstr>43e64453-338c-4f93-8a4d-0039a0a41f2a</vt:lpwstr>
  </property>
  <property fmtid="{D5CDD505-2E9C-101B-9397-08002B2CF9AE}" pid="6" name="MSIP_Label_43e64453-338c-4f93-8a4d-0039a0a41f2a_SiteId">
    <vt:lpwstr>c0e0601f-0fac-449c-9c88-a104c4eb9f28</vt:lpwstr>
  </property>
  <property fmtid="{D5CDD505-2E9C-101B-9397-08002B2CF9AE}" pid="7" name="MSIP_Label_43e64453-338c-4f93-8a4d-0039a0a41f2a_ActionId">
    <vt:lpwstr>626e4fe5-0afa-4815-9130-2f8525232e72</vt:lpwstr>
  </property>
  <property fmtid="{D5CDD505-2E9C-101B-9397-08002B2CF9AE}" pid="8" name="MSIP_Label_43e64453-338c-4f93-8a4d-0039a0a41f2a_ContentBits">
    <vt:lpwstr>2</vt:lpwstr>
  </property>
</Properties>
</file>