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36" r:id="rId6"/>
    <p:sldMasterId id="2147483870" r:id="rId7"/>
    <p:sldMasterId id="2147483741" r:id="rId8"/>
  </p:sldMasterIdLst>
  <p:notesMasterIdLst>
    <p:notesMasterId r:id="rId22"/>
  </p:notesMasterIdLst>
  <p:sldIdLst>
    <p:sldId id="272" r:id="rId9"/>
    <p:sldId id="318" r:id="rId10"/>
    <p:sldId id="319" r:id="rId11"/>
    <p:sldId id="320" r:id="rId12"/>
    <p:sldId id="321" r:id="rId13"/>
    <p:sldId id="322" r:id="rId14"/>
    <p:sldId id="323" r:id="rId15"/>
    <p:sldId id="310" r:id="rId16"/>
    <p:sldId id="311" r:id="rId17"/>
    <p:sldId id="312" r:id="rId18"/>
    <p:sldId id="314" r:id="rId19"/>
    <p:sldId id="313" r:id="rId20"/>
    <p:sldId id="317" r:id="rId21"/>
  </p:sldIdLst>
  <p:sldSz cx="9144000" cy="5143500" type="screen16x9"/>
  <p:notesSz cx="6858000" cy="9144000"/>
  <p:defaultTextStyle>
    <a:defPPr>
      <a:defRPr lang="en-AU"/>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547"/>
    <a:srgbClr val="AF272F"/>
    <a:srgbClr val="53565A"/>
    <a:srgbClr val="87189D"/>
    <a:srgbClr val="D50032"/>
    <a:srgbClr val="007B4B"/>
    <a:srgbClr val="DA372E"/>
    <a:srgbClr val="00895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6D6A8-749B-48EA-B727-ACDBCF6AE2E0}" v="21" dt="2023-06-14T23:52:33.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0" autoAdjust="0"/>
    <p:restoredTop sz="71534" autoAdjust="0"/>
  </p:normalViewPr>
  <p:slideViewPr>
    <p:cSldViewPr snapToGrid="0" snapToObjects="1">
      <p:cViewPr varScale="1">
        <p:scale>
          <a:sx n="63" d="100"/>
          <a:sy n="63" d="100"/>
        </p:scale>
        <p:origin x="1212" y="48"/>
      </p:cViewPr>
      <p:guideLst>
        <p:guide orient="horz" pos="1620"/>
        <p:guide pos="2880"/>
      </p:guideLst>
    </p:cSldViewPr>
  </p:slideViewPr>
  <p:outlineViewPr>
    <p:cViewPr>
      <p:scale>
        <a:sx n="33" d="100"/>
        <a:sy n="33" d="100"/>
      </p:scale>
      <p:origin x="0" y="-73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CD4B3EAE-599F-4337-95D0-2917641C3D63}" type="datetimeFigureOut">
              <a:rPr lang="en-AU"/>
              <a:pPr>
                <a:defRPr/>
              </a:pPr>
              <a:t>22/06/2023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66296A8-20EE-44BB-B7CD-DB4AE54BF570}" type="slidenum">
              <a:rPr lang="en-AU" altLang="en-US"/>
              <a:pPr/>
              <a:t>‹#›</a:t>
            </a:fld>
            <a:endParaRPr lang="en-AU" altLang="en-US"/>
          </a:p>
        </p:txBody>
      </p:sp>
    </p:spTree>
    <p:extLst>
      <p:ext uri="{BB962C8B-B14F-4D97-AF65-F5344CB8AC3E}">
        <p14:creationId xmlns:p14="http://schemas.microsoft.com/office/powerpoint/2010/main" val="3386098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66296A8-20EE-44BB-B7CD-DB4AE54BF570}" type="slidenum">
              <a:rPr lang="en-AU" altLang="en-US" smtClean="0"/>
              <a:pPr/>
              <a:t>2</a:t>
            </a:fld>
            <a:endParaRPr lang="en-AU" altLang="en-US"/>
          </a:p>
        </p:txBody>
      </p:sp>
    </p:spTree>
    <p:extLst>
      <p:ext uri="{BB962C8B-B14F-4D97-AF65-F5344CB8AC3E}">
        <p14:creationId xmlns:p14="http://schemas.microsoft.com/office/powerpoint/2010/main" val="283927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cs typeface="Calibri"/>
              </a:rPr>
              <a:t> </a:t>
            </a:r>
            <a:r>
              <a:rPr lang="en-AU" b="0">
                <a:cs typeface="Calibri"/>
              </a:rPr>
              <a:t>The takeaway from this work was that experiences and perceptions about the health services are the barrier we need to address, as these are impacting attitudes and health seeking behaviours</a:t>
            </a:r>
          </a:p>
          <a:p>
            <a:r>
              <a:rPr lang="en-AU" b="0"/>
              <a:t>Essentially the community needs to know </a:t>
            </a:r>
            <a:r>
              <a:rPr lang="en-AU" b="0" err="1"/>
              <a:t>Docotors</a:t>
            </a:r>
            <a:r>
              <a:rPr lang="en-AU" b="0"/>
              <a:t> want to see them, health professionals are available and that making an appointment to have an unusual symptom checked is not being a burden.</a:t>
            </a:r>
          </a:p>
          <a:p>
            <a:r>
              <a:rPr lang="en-AU" b="0"/>
              <a:t>Based on these learnings, one creative concept really fit the brief and after wide consultation with key stakeholders such as GPs,  RACGP - to ensure that we were developing a campaign that accounted for the current challenges in primary care. and CALD community leaders - to ensure the  language would be effective and appropriate in different contexts and settings we arrived here……..</a:t>
            </a:r>
            <a:endParaRPr lang="en-US" b="0"/>
          </a:p>
        </p:txBody>
      </p:sp>
      <p:sp>
        <p:nvSpPr>
          <p:cNvPr id="4" name="Slide Number Placeholder 3"/>
          <p:cNvSpPr>
            <a:spLocks noGrp="1"/>
          </p:cNvSpPr>
          <p:nvPr>
            <p:ph type="sldNum" sz="quarter" idx="5"/>
          </p:nvPr>
        </p:nvSpPr>
        <p:spPr/>
        <p:txBody>
          <a:bodyPr/>
          <a:lstStyle/>
          <a:p>
            <a:fld id="{38F4E565-34A0-C645-AF10-2D50A3DD5B50}" type="slidenum">
              <a:rPr lang="en-US" smtClean="0"/>
              <a:t>11</a:t>
            </a:fld>
            <a:endParaRPr lang="en-US"/>
          </a:p>
        </p:txBody>
      </p:sp>
    </p:spTree>
    <p:extLst>
      <p:ext uri="{BB962C8B-B14F-4D97-AF65-F5344CB8AC3E}">
        <p14:creationId xmlns:p14="http://schemas.microsoft.com/office/powerpoint/2010/main" val="334270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Burst 1 aligns with the National Bowel Campaign and Regional VIC skin</a:t>
            </a:r>
          </a:p>
          <a:p>
            <a:r>
              <a:rPr lang="en-US" dirty="0">
                <a:cs typeface="Calibri"/>
              </a:rPr>
              <a:t>Burst 2 aligns with State Bowel and Regional Cervical Campaign</a:t>
            </a:r>
          </a:p>
          <a:p>
            <a:endParaRPr lang="en-US" dirty="0">
              <a:ea typeface="Calibri" panose="020F0502020204030204"/>
              <a:cs typeface="Calibri"/>
            </a:endParaRPr>
          </a:p>
          <a:p>
            <a:r>
              <a:rPr lang="en-US" dirty="0">
                <a:ea typeface="Calibri" panose="020F0502020204030204"/>
                <a:cs typeface="Calibri"/>
              </a:rPr>
              <a:t>Primes the audience for the other CCV cancer specific screening campaigns in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4E565-34A0-C645-AF10-2D50A3DD5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a:p>
            <a:pPr marL="171450" indent="-171450">
              <a:buFont typeface="Arial" panose="020B0604020202020204" pitchFamily="34" charset="0"/>
              <a:buChar char="•"/>
            </a:pPr>
            <a:r>
              <a:rPr lang="en-AU" dirty="0"/>
              <a:t>continue to encourage opportunistic conversations around new unexplained symptoms</a:t>
            </a:r>
            <a:endParaRPr lang="en-AU" dirty="0">
              <a:cs typeface="Calibri"/>
            </a:endParaRPr>
          </a:p>
          <a:p>
            <a:pPr marL="171450" indent="-171450">
              <a:buFont typeface="Arial" panose="020B0604020202020204" pitchFamily="34" charset="0"/>
              <a:buChar char="•"/>
            </a:pPr>
            <a:r>
              <a:rPr lang="en-AU" dirty="0"/>
              <a:t>ask every patient if they are up to date with cancer screening, check their screening status via the National Cancer Screening Register or contacting </a:t>
            </a:r>
            <a:r>
              <a:rPr lang="en-AU" dirty="0" err="1"/>
              <a:t>Breastscreen</a:t>
            </a:r>
            <a:endParaRPr lang="en-AU" dirty="0"/>
          </a:p>
          <a:p>
            <a:pPr marL="171450" indent="-171450">
              <a:buFont typeface="Arial" panose="020B0604020202020204" pitchFamily="34" charset="0"/>
              <a:buChar char="•"/>
            </a:pPr>
            <a:r>
              <a:rPr lang="en-AU" dirty="0"/>
              <a:t>amplify the campaign message through your own channels- stakeholder kit provided</a:t>
            </a:r>
            <a:endParaRPr lang="en-AU" dirty="0">
              <a:cs typeface="Calibri"/>
            </a:endParaRPr>
          </a:p>
          <a:p>
            <a:pPr marL="0" indent="0">
              <a:buNone/>
            </a:pPr>
            <a:endParaRPr lang="en-AU" dirty="0"/>
          </a:p>
          <a:p>
            <a:r>
              <a:rPr lang="en-AU" dirty="0"/>
              <a:t>We all need to work together to curb this concerning trend of declining cancer diagnoses and encourage all Victorians to get back to health seeking behaviours and keep up to date with cancer screening. Its clear we have work to do to change people's perceptions and behaviours and that sustained messaging is needed from the health sector and government. We thank the Victorian government Department of Health for their support of this campaign, its investments like these that will improve cancer outcomes and save lives. </a:t>
            </a:r>
            <a:endParaRPr lang="en-AU" dirty="0">
              <a:cs typeface="Calibri"/>
            </a:endParaRPr>
          </a:p>
        </p:txBody>
      </p:sp>
      <p:sp>
        <p:nvSpPr>
          <p:cNvPr id="4" name="Slide Number Placeholder 3"/>
          <p:cNvSpPr>
            <a:spLocks noGrp="1"/>
          </p:cNvSpPr>
          <p:nvPr>
            <p:ph type="sldNum" sz="quarter" idx="5"/>
          </p:nvPr>
        </p:nvSpPr>
        <p:spPr/>
        <p:txBody>
          <a:bodyPr/>
          <a:lstStyle/>
          <a:p>
            <a:fld id="{38F4E565-34A0-C645-AF10-2D50A3DD5B50}" type="slidenum">
              <a:rPr lang="en-US" smtClean="0"/>
              <a:t>13</a:t>
            </a:fld>
            <a:endParaRPr lang="en-US"/>
          </a:p>
        </p:txBody>
      </p:sp>
    </p:spTree>
    <p:extLst>
      <p:ext uri="{BB962C8B-B14F-4D97-AF65-F5344CB8AC3E}">
        <p14:creationId xmlns:p14="http://schemas.microsoft.com/office/powerpoint/2010/main" val="232934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graph on the right, we see the dotted line which represents that the number of cancer diagnoses was as we would expect it to be, based on statistical modelling which used the trend over the 5 year period 2014-2019 to predict both 2020 and 2021 diagnoses.  The lines either side of the point estimate provide 95% confidence intervals.  </a:t>
            </a:r>
          </a:p>
          <a:p>
            <a:endParaRPr lang="en-US" dirty="0"/>
          </a:p>
          <a:p>
            <a:r>
              <a:rPr lang="en-US" dirty="0"/>
              <a:t>Overall we see that in 2020 there was a 75% decline in the observed cancer diagnoses, based on what we expected to see. In 2021 the decline was more modest. We saw a 4.3% decline in cancer diagnoses.   </a:t>
            </a:r>
          </a:p>
          <a:p>
            <a:endParaRPr lang="en-US" dirty="0"/>
          </a:p>
          <a:p>
            <a:r>
              <a:rPr lang="en-US" dirty="0"/>
              <a:t>In total, at the end of 2021 we report an estimated 3,864 fewer diagnoses than expected.  </a:t>
            </a:r>
          </a:p>
          <a:p>
            <a:endParaRPr lang="en-US" dirty="0"/>
          </a:p>
          <a:p>
            <a:r>
              <a:rPr lang="en-US" dirty="0"/>
              <a:t>The greatest decline was for melanoma where we saw an 18% decline in 2020 and a 12% decline in 2021. In total, we report an estimated 827 fewer diagnoses than expected. </a:t>
            </a:r>
          </a:p>
          <a:p>
            <a:endParaRPr lang="en-US" dirty="0"/>
          </a:p>
          <a:p>
            <a:r>
              <a:rPr lang="en-US" dirty="0"/>
              <a:t>We saw a 12% decline in bowel cancer diagnoses in 2020. </a:t>
            </a:r>
            <a:r>
              <a:rPr lang="en-US" dirty="0" err="1"/>
              <a:t>Ths</a:t>
            </a:r>
            <a:r>
              <a:rPr lang="en-US" dirty="0"/>
              <a:t> reduced only marginally to an 11% decline in 2021.   At the end of 2021, we report 846 fewer diagnoses than expected.  </a:t>
            </a:r>
          </a:p>
          <a:p>
            <a:endParaRPr lang="en-US" dirty="0"/>
          </a:p>
          <a:p>
            <a:r>
              <a:rPr lang="en-US" dirty="0"/>
              <a:t>We saw a significant increase in the number of prostate cancer diagnoses in 2021, with an overall decline of 2% at the end of 2021. However, adding those cases not diagnosed in 2020 to the smaller number of 2021, we see the cumulative number of undiagnosed prostate cancer cases reaches 625.  </a:t>
            </a:r>
          </a:p>
          <a:p>
            <a:endParaRPr lang="en-US" dirty="0"/>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most significant rebound occurred in the diagnoses of breast cancer. We saw an estimated 9% decline in 2020 and this reduced to a 1% decline in 2021 with confidence intervals crossing 0 to indicate that there may even have been more diagnoses than expected in 2021.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Overall, the estimated decline in bowel, prostate, blood cancers and melanoma accounted for 3 in 4 missed diagnoses at the end of 2021.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4E565-34A0-C645-AF10-2D50A3DD5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22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F1E64"/>
                </a:solidFill>
                <a:latin typeface="Foco CC" panose="020B0504050202020203"/>
              </a:rPr>
              <a:t>Age-standardised cancer incidence rates are pretty stable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0F1E64"/>
              </a:solidFill>
              <a:latin typeface="Foco CC" panose="020B0504050202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F1E64"/>
                </a:solidFill>
                <a:latin typeface="Foco CC" panose="020B0504050202020203"/>
              </a:rPr>
              <a:t>No signs of (overall) catch-up</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F1E64"/>
                </a:solidFill>
                <a:latin typeface="Foco CC" panose="020B0504050202020203"/>
              </a:rPr>
              <a:t>It took </a:t>
            </a:r>
            <a:r>
              <a:rPr lang="en-AU" sz="1200" b="1" dirty="0">
                <a:solidFill>
                  <a:srgbClr val="0F1E64"/>
                </a:solidFill>
                <a:latin typeface="Foco CC" panose="020B0504050202020203"/>
              </a:rPr>
              <a:t>two</a:t>
            </a:r>
            <a:r>
              <a:rPr lang="en-AU" sz="1200" dirty="0">
                <a:solidFill>
                  <a:srgbClr val="0F1E64"/>
                </a:solidFill>
                <a:latin typeface="Foco CC" panose="020B0504050202020203"/>
              </a:rPr>
              <a:t> quarters to get back to ‘normal numbers’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F1E64"/>
                </a:solidFill>
                <a:latin typeface="Foco CC" panose="020B0504050202020203"/>
              </a:rPr>
              <a:t>Low number of new diagnoses in 2022… real or data issue?</a:t>
            </a:r>
          </a:p>
          <a:p>
            <a:endParaRPr lang="en-AU" dirty="0"/>
          </a:p>
        </p:txBody>
      </p:sp>
      <p:sp>
        <p:nvSpPr>
          <p:cNvPr id="4" name="Slide Number Placeholder 3"/>
          <p:cNvSpPr>
            <a:spLocks noGrp="1"/>
          </p:cNvSpPr>
          <p:nvPr>
            <p:ph type="sldNum" sz="quarter" idx="5"/>
          </p:nvPr>
        </p:nvSpPr>
        <p:spPr/>
        <p:txBody>
          <a:bodyPr/>
          <a:lstStyle/>
          <a:p>
            <a:fld id="{38F4E565-34A0-C645-AF10-2D50A3DD5B50}" type="slidenum">
              <a:rPr lang="en-US" smtClean="0"/>
              <a:t>4</a:t>
            </a:fld>
            <a:endParaRPr lang="en-US"/>
          </a:p>
        </p:txBody>
      </p:sp>
    </p:spTree>
    <p:extLst>
      <p:ext uri="{BB962C8B-B14F-4D97-AF65-F5344CB8AC3E}">
        <p14:creationId xmlns:p14="http://schemas.microsoft.com/office/powerpoint/2010/main" val="355505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Times New Roman" panose="02020603050405020304" pitchFamily="18" charset="0"/>
              </a:rPr>
              <a:t>Death certificate data was removed from the analyses because it hasn’t yet been incorporated into the Q1 and Q2 2022 data.’  There may be some additional diagnoses still to come in for Q1 and Q2 from hospitals, but these numbers are expected to be relatively low.  While full QA check is not undertaken until we have finalised coding the entire 2022 year, we are concerned that the rates remain very low in 2022</a:t>
            </a:r>
            <a:endParaRPr lang="en-AU"/>
          </a:p>
        </p:txBody>
      </p:sp>
      <p:sp>
        <p:nvSpPr>
          <p:cNvPr id="4" name="Slide Number Placeholder 3"/>
          <p:cNvSpPr>
            <a:spLocks noGrp="1"/>
          </p:cNvSpPr>
          <p:nvPr>
            <p:ph type="sldNum" sz="quarter" idx="5"/>
          </p:nvPr>
        </p:nvSpPr>
        <p:spPr/>
        <p:txBody>
          <a:bodyPr/>
          <a:lstStyle/>
          <a:p>
            <a:fld id="{38F4E565-34A0-C645-AF10-2D50A3DD5B50}" type="slidenum">
              <a:rPr lang="en-US" smtClean="0"/>
              <a:t>5</a:t>
            </a:fld>
            <a:endParaRPr lang="en-US"/>
          </a:p>
        </p:txBody>
      </p:sp>
    </p:spTree>
    <p:extLst>
      <p:ext uri="{BB962C8B-B14F-4D97-AF65-F5344CB8AC3E}">
        <p14:creationId xmlns:p14="http://schemas.microsoft.com/office/powerpoint/2010/main" val="3230980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Calibri" panose="020F0502020204030204" pitchFamily="34" charset="0"/>
                <a:ea typeface="Times New Roman" panose="02020603050405020304" pitchFamily="18" charset="0"/>
              </a:rPr>
              <a:t>CRC reported the most overall % decline when reported on data to Dec 2021. </a:t>
            </a:r>
          </a:p>
          <a:p>
            <a:r>
              <a:rPr lang="en-AU" sz="1800">
                <a:effectLst/>
                <a:latin typeface="Calibri" panose="020F0502020204030204" pitchFamily="34" charset="0"/>
                <a:ea typeface="Times New Roman" panose="02020603050405020304" pitchFamily="18" charset="0"/>
              </a:rPr>
              <a:t>[CRC is the most interesting one and also perhaps the most concerning one, given that we did see a decline across all stage groups]</a:t>
            </a:r>
            <a:endParaRPr lang="en-AU"/>
          </a:p>
        </p:txBody>
      </p:sp>
      <p:sp>
        <p:nvSpPr>
          <p:cNvPr id="4" name="Slide Number Placeholder 3"/>
          <p:cNvSpPr>
            <a:spLocks noGrp="1"/>
          </p:cNvSpPr>
          <p:nvPr>
            <p:ph type="sldNum" sz="quarter" idx="5"/>
          </p:nvPr>
        </p:nvSpPr>
        <p:spPr/>
        <p:txBody>
          <a:bodyPr/>
          <a:lstStyle/>
          <a:p>
            <a:fld id="{38F4E565-34A0-C645-AF10-2D50A3DD5B50}" type="slidenum">
              <a:rPr lang="en-US" smtClean="0"/>
              <a:t>6</a:t>
            </a:fld>
            <a:endParaRPr lang="en-US"/>
          </a:p>
        </p:txBody>
      </p:sp>
    </p:spTree>
    <p:extLst>
      <p:ext uri="{BB962C8B-B14F-4D97-AF65-F5344CB8AC3E}">
        <p14:creationId xmlns:p14="http://schemas.microsoft.com/office/powerpoint/2010/main" val="187051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evidence that early detection saves lives…</a:t>
            </a:r>
          </a:p>
          <a:p>
            <a:r>
              <a:rPr lang="en-AU" dirty="0"/>
              <a:t>I plotted survival curves for patients diagnosed with colon cancer between 2012 and 2021. Of the people diagnosed with stage I disease, 85% are still alive 5 years after diagnosis..</a:t>
            </a:r>
          </a:p>
          <a:p>
            <a:r>
              <a:rPr lang="en-AU" dirty="0"/>
              <a:t>Compare that with those diagnosed with metastatic cancer (stage 4), of which 13% are still alive after 5 years. </a:t>
            </a:r>
          </a:p>
          <a:p>
            <a:r>
              <a:rPr lang="en-AU" dirty="0"/>
              <a:t>Early detection saves lives!</a:t>
            </a:r>
          </a:p>
          <a:p>
            <a:endParaRPr lang="en-AU" dirty="0"/>
          </a:p>
          <a:p>
            <a:r>
              <a:rPr lang="en-AU" dirty="0"/>
              <a:t>I took colon cancer as an example, but you can replace this with any cancer. Cases with early stage cancer have better prognosis compared with people with more advanced stage at diagnosis.</a:t>
            </a:r>
          </a:p>
          <a:p>
            <a:endParaRPr lang="en-AU" dirty="0"/>
          </a:p>
          <a:p>
            <a:r>
              <a:rPr lang="en-AU" dirty="0"/>
              <a:t>Early detection is mainly up to the people as only they can initiate health seeking behaviour, but COVID certainly made it more difficult to do so…</a:t>
            </a:r>
          </a:p>
          <a:p>
            <a:endParaRPr lang="en-AU" dirty="0"/>
          </a:p>
          <a:p>
            <a:endParaRPr lang="en-AU" dirty="0"/>
          </a:p>
        </p:txBody>
      </p:sp>
      <p:sp>
        <p:nvSpPr>
          <p:cNvPr id="4" name="Slide Number Placeholder 3"/>
          <p:cNvSpPr>
            <a:spLocks noGrp="1"/>
          </p:cNvSpPr>
          <p:nvPr>
            <p:ph type="sldNum" sz="quarter" idx="5"/>
          </p:nvPr>
        </p:nvSpPr>
        <p:spPr/>
        <p:txBody>
          <a:bodyPr/>
          <a:lstStyle/>
          <a:p>
            <a:fld id="{38F4E565-34A0-C645-AF10-2D50A3DD5B50}" type="slidenum">
              <a:rPr lang="en-US" smtClean="0"/>
              <a:t>7</a:t>
            </a:fld>
            <a:endParaRPr lang="en-US"/>
          </a:p>
        </p:txBody>
      </p:sp>
    </p:spTree>
    <p:extLst>
      <p:ext uri="{BB962C8B-B14F-4D97-AF65-F5344CB8AC3E}">
        <p14:creationId xmlns:p14="http://schemas.microsoft.com/office/powerpoint/2010/main" val="62091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challenge is to find the estimated 3800 missed cancer diagnoses of 2020 and 2021,  we also need to curb this declining trend in diagnoses that appears to have continued into 2022. </a:t>
            </a:r>
          </a:p>
          <a:p>
            <a:pPr marL="171450" indent="-171450">
              <a:buFontTx/>
              <a:buChar char="-"/>
            </a:pPr>
            <a:r>
              <a:rPr lang="en-AU" dirty="0"/>
              <a:t>Early data from analysis of AIHW indicated reduced participation across all 3 screening programs</a:t>
            </a:r>
            <a:endParaRPr lang="en-AU" dirty="0">
              <a:cs typeface="Calibri"/>
            </a:endParaRPr>
          </a:p>
          <a:p>
            <a:pPr marL="171450" indent="-171450">
              <a:buFontTx/>
              <a:buChar char="-"/>
            </a:pPr>
            <a:r>
              <a:rPr lang="en-AU" dirty="0"/>
              <a:t>greatest decline occurred in bowel cancer, melanoma, blood cancer and prostate cancer diagnoses- not just cancers we have National screening programs for</a:t>
            </a:r>
            <a:endParaRPr lang="en-AU" dirty="0">
              <a:cs typeface="Calibri"/>
            </a:endParaRPr>
          </a:p>
          <a:p>
            <a:pPr marL="171450" indent="-171450">
              <a:buFontTx/>
              <a:buChar char="-"/>
            </a:pPr>
            <a:r>
              <a:rPr lang="en-AU" dirty="0"/>
              <a:t>relatively evenly distributed across men and women</a:t>
            </a:r>
            <a:endParaRPr lang="en-AU" dirty="0">
              <a:cs typeface="Calibri"/>
            </a:endParaRPr>
          </a:p>
          <a:p>
            <a:r>
              <a:rPr lang="en-AU" sz="1200" kern="1200" dirty="0">
                <a:solidFill>
                  <a:schemeClr val="tx1"/>
                </a:solidFill>
                <a:latin typeface="+mn-lt"/>
                <a:ea typeface="+mn-ea"/>
                <a:cs typeface="+mn-cs"/>
              </a:rPr>
              <a:t>-</a:t>
            </a:r>
            <a:r>
              <a:rPr lang="en-AU" dirty="0"/>
              <a:t>  </a:t>
            </a:r>
            <a:r>
              <a:rPr lang="en-AU" sz="1200" kern="1200" dirty="0">
                <a:solidFill>
                  <a:schemeClr val="tx1"/>
                </a:solidFill>
                <a:latin typeface="+mn-lt"/>
                <a:ea typeface="+mn-ea"/>
                <a:cs typeface="+mn-cs"/>
              </a:rPr>
              <a:t> VCR </a:t>
            </a:r>
            <a:r>
              <a:rPr lang="en-AU" dirty="0"/>
              <a:t>data indicated major cities and regional Victoria were equally impacted, and across all socio economic groups</a:t>
            </a:r>
            <a:endParaRPr lang="en-AU" dirty="0">
              <a:ea typeface="Calibri"/>
              <a:cs typeface="Calibri"/>
            </a:endParaRPr>
          </a:p>
          <a:p>
            <a:r>
              <a:rPr lang="en-AU" dirty="0">
                <a:cs typeface="Calibri"/>
              </a:rPr>
              <a:t>-There was also qualitative evidence to demonstrate that the was a change in health seeking behaviours during this time, COVID changed how people prioritise their health-&gt;  perception screening and health checks can be put off</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5C74238B-B264-F346-830A-F223AF87B10F}" type="slidenum">
              <a:rPr lang="en-US" smtClean="0"/>
              <a:t>8</a:t>
            </a:fld>
            <a:endParaRPr lang="en-US"/>
          </a:p>
        </p:txBody>
      </p:sp>
    </p:spTree>
    <p:extLst>
      <p:ext uri="{BB962C8B-B14F-4D97-AF65-F5344CB8AC3E}">
        <p14:creationId xmlns:p14="http://schemas.microsoft.com/office/powerpoint/2010/main" val="179526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b="1" dirty="0"/>
              <a:t>Primary Audience: Rationale for this audience choice = 2/3 of decline in cancer diagnoses </a:t>
            </a:r>
            <a:r>
              <a:rPr lang="en-AU" b="1" dirty="0" err="1"/>
              <a:t>occured</a:t>
            </a:r>
            <a:r>
              <a:rPr lang="en-AU" b="1" dirty="0"/>
              <a:t> in this group</a:t>
            </a:r>
          </a:p>
          <a:p>
            <a:pPr marL="171450" marR="0" lvl="0" indent="-171450" algn="l">
              <a:lnSpc>
                <a:spcPct val="100000"/>
              </a:lnSpc>
              <a:spcBef>
                <a:spcPts val="0"/>
              </a:spcBef>
              <a:spcAft>
                <a:spcPts val="0"/>
              </a:spcAft>
              <a:buClr>
                <a:srgbClr val="000000"/>
              </a:buClr>
              <a:buFont typeface="Arial"/>
              <a:buChar char="•"/>
            </a:pPr>
            <a:r>
              <a:rPr lang="en-AU" sz="1200" b="1" dirty="0">
                <a:solidFill>
                  <a:srgbClr val="002060"/>
                </a:solidFill>
                <a:latin typeface="Foco CC Black" panose="020B0504050202020203"/>
                <a:cs typeface="Calibri"/>
              </a:rPr>
              <a:t>With a focus on Men 50-74 as the</a:t>
            </a:r>
            <a:r>
              <a:rPr lang="en-US" sz="1200" b="1" i="0" u="none" strike="noStrike" noProof="0" dirty="0">
                <a:latin typeface="Calibri"/>
              </a:rPr>
              <a:t> </a:t>
            </a:r>
            <a:r>
              <a:rPr lang="en-AU" sz="1200" b="1" i="0" u="none" strike="noStrike" noProof="0" dirty="0">
                <a:latin typeface="Calibri Light"/>
              </a:rPr>
              <a:t>Majority of “missing cancers” are among men (due to melanoma and prostate) , </a:t>
            </a:r>
            <a:r>
              <a:rPr lang="en-AU" sz="1200" b="1" i="0" u="none" strike="noStrike" noProof="0" dirty="0"/>
              <a:t>Mean age for melanoma diagnosis was 66 years among men (AIHW 2022) </a:t>
            </a:r>
            <a:endParaRPr lang="en-AU" sz="1200" b="1" dirty="0">
              <a:solidFill>
                <a:srgbClr val="002060"/>
              </a:solidFill>
              <a:latin typeface="Foco CC Black" panose="020B0504050202020203"/>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dirty="0">
                <a:solidFill>
                  <a:srgbClr val="002060"/>
                </a:solidFill>
                <a:latin typeface="Foco CC Black" panose="020B0504050202020203"/>
                <a:cs typeface="Calibri"/>
              </a:rPr>
              <a:t>And women 35-60  </a:t>
            </a:r>
            <a:r>
              <a:rPr lang="en-GB" sz="1200" b="1" dirty="0"/>
              <a:t>All cancer screening programs target women in this range, additionally the Behavioural insights study found that women are disproportionately burdened by covid and are health communicators at home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b="1" dirty="0"/>
              <a:t>Mandarin and Arabic speaking chosen  as a priority audience on basis of </a:t>
            </a:r>
            <a:r>
              <a:rPr lang="en-AU" sz="1800" b="1" dirty="0">
                <a:effectLst/>
                <a:latin typeface="Segoe UI" panose="020B0502040204020203" pitchFamily="34" charset="0"/>
              </a:rPr>
              <a:t>Languages spoken based on large populations in target age ranges, lower </a:t>
            </a:r>
            <a:r>
              <a:rPr lang="en-AU" sz="1800" b="1" dirty="0" err="1">
                <a:effectLst/>
                <a:latin typeface="Segoe UI" panose="020B0502040204020203" pitchFamily="34" charset="0"/>
              </a:rPr>
              <a:t>english</a:t>
            </a:r>
            <a:r>
              <a:rPr lang="en-AU" sz="1800" b="1" dirty="0">
                <a:effectLst/>
                <a:latin typeface="Segoe UI" panose="020B0502040204020203" pitchFamily="34" charset="0"/>
              </a:rPr>
              <a:t> proficiency</a:t>
            </a:r>
          </a:p>
          <a:p>
            <a:pPr marL="285750" indent="-285750">
              <a:buFont typeface="Arial" panose="020B0604020202020204" pitchFamily="34" charset="0"/>
              <a:buChar char="•"/>
            </a:pPr>
            <a:r>
              <a:rPr lang="en-AU" sz="1800" b="1" dirty="0"/>
              <a:t>Health Professionals Objective </a:t>
            </a:r>
            <a:r>
              <a:rPr lang="en-AU" sz="1200" b="1" i="1" dirty="0">
                <a:solidFill>
                  <a:srgbClr val="002060"/>
                </a:solidFill>
                <a:ea typeface="+mj-lt"/>
                <a:cs typeface="+mj-lt"/>
              </a:rPr>
              <a:t>To build capacity for health professionals to engage with patients around early detection and screening</a:t>
            </a:r>
          </a:p>
          <a:p>
            <a:pPr marL="285750" indent="-285750">
              <a:buFont typeface="Arial" panose="020B0604020202020204" pitchFamily="34" charset="0"/>
              <a:buChar char="•"/>
            </a:pPr>
            <a:endParaRPr lang="en-AU" sz="1200" b="1" i="1" dirty="0">
              <a:solidFill>
                <a:srgbClr val="002060"/>
              </a:solidFill>
              <a:ea typeface="+mj-lt"/>
              <a:cs typeface="+mj-lt"/>
            </a:endParaRPr>
          </a:p>
          <a:p>
            <a:pPr marL="285750" indent="-285750">
              <a:buFont typeface="Arial" panose="020B0604020202020204" pitchFamily="34" charset="0"/>
              <a:buChar char="•"/>
            </a:pPr>
            <a:endParaRPr lang="en-AU" sz="1200" b="1" i="1" dirty="0">
              <a:solidFill>
                <a:srgbClr val="002060"/>
              </a:solidFill>
              <a:ea typeface="+mj-lt"/>
              <a:cs typeface="+mj-lt"/>
            </a:endParaRPr>
          </a:p>
          <a:p>
            <a:pPr marL="285750" indent="-285750">
              <a:buFont typeface="Arial" panose="020B0604020202020204" pitchFamily="34" charset="0"/>
              <a:buChar char="•"/>
            </a:pPr>
            <a:endParaRPr lang="en-AU" sz="1200" b="1" i="1" dirty="0">
              <a:solidFill>
                <a:srgbClr val="002060"/>
              </a:solidFill>
              <a:ea typeface="+mj-lt"/>
              <a:cs typeface="+mj-lt"/>
            </a:endParaRPr>
          </a:p>
          <a:p>
            <a:pPr marL="285750" indent="-285750">
              <a:buFont typeface="Arial" panose="020B0604020202020204" pitchFamily="34" charset="0"/>
              <a:buChar char="•"/>
            </a:pPr>
            <a:endParaRPr lang="en-AU" sz="1200" b="1" i="1" dirty="0">
              <a:solidFill>
                <a:srgbClr val="002060"/>
              </a:solidFill>
              <a:ea typeface="+mj-lt"/>
              <a:cs typeface="+mj-lt"/>
            </a:endParaRPr>
          </a:p>
          <a:p>
            <a:pPr marL="285750" indent="-285750">
              <a:buFont typeface="Arial" panose="020B0604020202020204" pitchFamily="34" charset="0"/>
              <a:buChar char="•"/>
            </a:pPr>
            <a:endParaRPr lang="en-AU" sz="1200" b="1" i="1" dirty="0">
              <a:solidFill>
                <a:srgbClr val="002060"/>
              </a:solidFill>
              <a:ea typeface="+mj-lt"/>
              <a:cs typeface="+mj-l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8F4E565-34A0-C645-AF10-2D50A3DD5B50}" type="slidenum">
              <a:rPr lang="en-US" smtClean="0"/>
              <a:t>9</a:t>
            </a:fld>
            <a:endParaRPr lang="en-US"/>
          </a:p>
        </p:txBody>
      </p:sp>
    </p:spTree>
    <p:extLst>
      <p:ext uri="{BB962C8B-B14F-4D97-AF65-F5344CB8AC3E}">
        <p14:creationId xmlns:p14="http://schemas.microsoft.com/office/powerpoint/2010/main" val="271203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cs typeface="Calibri"/>
              </a:rPr>
              <a:t>The formative research and concept testing of the creative concepts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cs typeface="Calibri"/>
              </a:rPr>
              <a:t>T</a:t>
            </a:r>
            <a:r>
              <a:rPr lang="en-AU" b="0" dirty="0">
                <a:cs typeface="Calibri"/>
              </a:rPr>
              <a:t>he takeaway from this work was that experiences and perceptions about the health services are the barrier we need to address, as these are impacting attitudes and health seeking behaviours</a:t>
            </a:r>
          </a:p>
          <a:p>
            <a:r>
              <a:rPr lang="en-AU" b="0" dirty="0"/>
              <a:t>Essentially the community needs to know Doctors want to see them, health professionals are available and that making an appointment to have an unusual symptom checked is not being a burden.</a:t>
            </a:r>
          </a:p>
          <a:p>
            <a:r>
              <a:rPr lang="en-AU" b="0" dirty="0"/>
              <a:t>Based on these learnings, one creative concept really fit the brief and after wide consultation with key stakeholders such as GPs,  RACGP - to ensure that we were developing a campaign that accounted for the current challenges in primary care. and CALD community leaders - to ensure the  language would be effective and appropriate in different contexts and settings we arrived here……..</a:t>
            </a:r>
            <a:endParaRPr lang="en-US" b="0" dirty="0"/>
          </a:p>
        </p:txBody>
      </p:sp>
      <p:sp>
        <p:nvSpPr>
          <p:cNvPr id="4" name="Slide Number Placeholder 3"/>
          <p:cNvSpPr>
            <a:spLocks noGrp="1"/>
          </p:cNvSpPr>
          <p:nvPr>
            <p:ph type="sldNum" sz="quarter" idx="5"/>
          </p:nvPr>
        </p:nvSpPr>
        <p:spPr/>
        <p:txBody>
          <a:bodyPr/>
          <a:lstStyle/>
          <a:p>
            <a:fld id="{38F4E565-34A0-C645-AF10-2D50A3DD5B50}" type="slidenum">
              <a:rPr lang="en-US" smtClean="0"/>
              <a:t>10</a:t>
            </a:fld>
            <a:endParaRPr lang="en-US"/>
          </a:p>
        </p:txBody>
      </p:sp>
    </p:spTree>
    <p:extLst>
      <p:ext uri="{BB962C8B-B14F-4D97-AF65-F5344CB8AC3E}">
        <p14:creationId xmlns:p14="http://schemas.microsoft.com/office/powerpoint/2010/main" val="1697471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999" y="649118"/>
            <a:ext cx="6803775" cy="1417807"/>
          </a:xfrm>
        </p:spPr>
        <p:txBody>
          <a:bodyPr anchor="b">
            <a:noAutofit/>
          </a:bodyPr>
          <a:lstStyle>
            <a:lvl1pPr>
              <a:defRPr sz="3200" baseline="0">
                <a:solidFill>
                  <a:srgbClr val="201547"/>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2143125"/>
            <a:ext cx="4832100" cy="971551"/>
          </a:xfrm>
        </p:spPr>
        <p:txBody>
          <a:bodyPr>
            <a:noAutofit/>
          </a:bodyPr>
          <a:lstStyle>
            <a:lvl1pPr marL="0" indent="0" algn="l">
              <a:buNone/>
              <a:defRPr sz="2200" b="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280125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9750" y="1214438"/>
            <a:ext cx="8243888" cy="3641098"/>
          </a:xfrm>
        </p:spPr>
        <p:txBody>
          <a:bodyPr/>
          <a:lstStyle>
            <a:lvl1pPr marL="0" indent="0">
              <a:lnSpc>
                <a:spcPct val="110000"/>
              </a:lnSpc>
              <a:defRPr baseline="0">
                <a:solidFill>
                  <a:srgbClr val="201547"/>
                </a:solidFill>
              </a:defRPr>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8243888" y="4860131"/>
            <a:ext cx="539750" cy="280988"/>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48527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116849"/>
            <a:ext cx="7199313" cy="809625"/>
          </a:xfrm>
        </p:spPr>
        <p:txBody>
          <a:bodyPr/>
          <a:lstStyle>
            <a:lvl1pPr>
              <a:lnSpc>
                <a:spcPct val="110000"/>
              </a:lnSpc>
              <a:defRPr baseline="0">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9750" y="989814"/>
            <a:ext cx="8243888" cy="3865722"/>
          </a:xfrm>
        </p:spPr>
        <p:txBody>
          <a:bodyPr/>
          <a:lstStyle>
            <a:lvl1pPr marL="0" indent="0">
              <a:lnSpc>
                <a:spcPct val="110000"/>
              </a:lnSpc>
              <a:defRPr baseline="0">
                <a:solidFill>
                  <a:srgbClr val="201547"/>
                </a:solidFill>
              </a:defRPr>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8243888" y="4860131"/>
            <a:ext cx="539750" cy="280988"/>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424261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078FAB-96C4-3847-A7FD-71E729B22274}"/>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2979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B2E6-A470-40D7-B2B9-D1C4F0D8FC3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BD163816-39B1-40E5-954A-53303517D8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D8F3F28-25EB-4660-B4A1-BABE99E9024E}"/>
              </a:ext>
            </a:extLst>
          </p:cNvPr>
          <p:cNvSpPr>
            <a:spLocks noGrp="1"/>
          </p:cNvSpPr>
          <p:nvPr>
            <p:ph type="dt" sz="half" idx="10"/>
          </p:nvPr>
        </p:nvSpPr>
        <p:spPr>
          <a:xfrm>
            <a:off x="628650" y="4767263"/>
            <a:ext cx="2057400" cy="273844"/>
          </a:xfrm>
          <a:prstGeom prst="rect">
            <a:avLst/>
          </a:prstGeom>
        </p:spPr>
        <p:txBody>
          <a:bodyPr/>
          <a:lstStyle/>
          <a:p>
            <a:endParaRPr lang="en-AU"/>
          </a:p>
        </p:txBody>
      </p:sp>
      <p:sp>
        <p:nvSpPr>
          <p:cNvPr id="5" name="Footer Placeholder 4">
            <a:extLst>
              <a:ext uri="{FF2B5EF4-FFF2-40B4-BE49-F238E27FC236}">
                <a16:creationId xmlns:a16="http://schemas.microsoft.com/office/drawing/2014/main" id="{FF4EEDC3-E3EE-45F2-AE5C-6B9A951941B4}"/>
              </a:ext>
            </a:extLst>
          </p:cNvPr>
          <p:cNvSpPr>
            <a:spLocks noGrp="1"/>
          </p:cNvSpPr>
          <p:nvPr>
            <p:ph type="ftr" sz="quarter" idx="11"/>
          </p:nvPr>
        </p:nvSpPr>
        <p:spPr>
          <a:xfrm>
            <a:off x="3028950" y="4767263"/>
            <a:ext cx="3086100" cy="273844"/>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C3352B5C-5D8F-4033-A858-7AB24889863B}"/>
              </a:ext>
            </a:extLst>
          </p:cNvPr>
          <p:cNvSpPr>
            <a:spLocks noGrp="1"/>
          </p:cNvSpPr>
          <p:nvPr>
            <p:ph type="sldNum" sz="quarter" idx="12"/>
          </p:nvPr>
        </p:nvSpPr>
        <p:spPr>
          <a:xfrm>
            <a:off x="6457950" y="4767263"/>
            <a:ext cx="2057400" cy="273844"/>
          </a:xfrm>
          <a:prstGeom prst="rect">
            <a:avLst/>
          </a:prstGeom>
        </p:spPr>
        <p:txBody>
          <a:bodyPr/>
          <a:lstStyle/>
          <a:p>
            <a:fld id="{78FFFD57-54FA-440A-BE46-EE2F628C3ABA}" type="slidenum">
              <a:rPr lang="en-AU" smtClean="0"/>
              <a:t>‹#›</a:t>
            </a:fld>
            <a:endParaRPr lang="en-AU"/>
          </a:p>
        </p:txBody>
      </p:sp>
    </p:spTree>
    <p:extLst>
      <p:ext uri="{BB962C8B-B14F-4D97-AF65-F5344CB8AC3E}">
        <p14:creationId xmlns:p14="http://schemas.microsoft.com/office/powerpoint/2010/main" val="41296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09DD-1766-4ABB-AD4A-51944E5B575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6C3009-990A-4D89-99B9-7D1BD10D2D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9BE992F-6003-4DE7-999E-8AFBBFFF3CA2}"/>
              </a:ext>
            </a:extLst>
          </p:cNvPr>
          <p:cNvSpPr>
            <a:spLocks noGrp="1"/>
          </p:cNvSpPr>
          <p:nvPr>
            <p:ph type="dt" sz="half" idx="10"/>
          </p:nvPr>
        </p:nvSpPr>
        <p:spPr>
          <a:xfrm>
            <a:off x="628650" y="4767263"/>
            <a:ext cx="2057400" cy="273844"/>
          </a:xfrm>
          <a:prstGeom prst="rect">
            <a:avLst/>
          </a:prstGeom>
        </p:spPr>
        <p:txBody>
          <a:bodyPr/>
          <a:lstStyle/>
          <a:p>
            <a:endParaRPr lang="en-AU"/>
          </a:p>
        </p:txBody>
      </p:sp>
      <p:sp>
        <p:nvSpPr>
          <p:cNvPr id="5" name="Footer Placeholder 4">
            <a:extLst>
              <a:ext uri="{FF2B5EF4-FFF2-40B4-BE49-F238E27FC236}">
                <a16:creationId xmlns:a16="http://schemas.microsoft.com/office/drawing/2014/main" id="{A694A71D-2E20-4F92-93EA-D230868999D0}"/>
              </a:ext>
            </a:extLst>
          </p:cNvPr>
          <p:cNvSpPr>
            <a:spLocks noGrp="1"/>
          </p:cNvSpPr>
          <p:nvPr>
            <p:ph type="ftr" sz="quarter" idx="11"/>
          </p:nvPr>
        </p:nvSpPr>
        <p:spPr>
          <a:xfrm>
            <a:off x="3028950" y="4767263"/>
            <a:ext cx="3086100" cy="273844"/>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AD876F7B-4013-43C9-9F30-EF38B3454418}"/>
              </a:ext>
            </a:extLst>
          </p:cNvPr>
          <p:cNvSpPr>
            <a:spLocks noGrp="1"/>
          </p:cNvSpPr>
          <p:nvPr>
            <p:ph type="sldNum" sz="quarter" idx="12"/>
          </p:nvPr>
        </p:nvSpPr>
        <p:spPr>
          <a:xfrm>
            <a:off x="6457950" y="4767263"/>
            <a:ext cx="2057400" cy="273844"/>
          </a:xfrm>
          <a:prstGeom prst="rect">
            <a:avLst/>
          </a:prstGeom>
        </p:spPr>
        <p:txBody>
          <a:bodyPr/>
          <a:lstStyle/>
          <a:p>
            <a:fld id="{78FFFD57-54FA-440A-BE46-EE2F628C3ABA}" type="slidenum">
              <a:rPr lang="en-AU" smtClean="0"/>
              <a:t>‹#›</a:t>
            </a:fld>
            <a:endParaRPr lang="en-AU"/>
          </a:p>
        </p:txBody>
      </p:sp>
    </p:spTree>
    <p:extLst>
      <p:ext uri="{BB962C8B-B14F-4D97-AF65-F5344CB8AC3E}">
        <p14:creationId xmlns:p14="http://schemas.microsoft.com/office/powerpoint/2010/main" val="109343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A81F-7953-4834-94A9-B31D416EC7D1}"/>
              </a:ext>
            </a:extLst>
          </p:cNvPr>
          <p:cNvSpPr>
            <a:spLocks noGrp="1"/>
          </p:cNvSpPr>
          <p:nvPr>
            <p:ph type="title"/>
          </p:nvPr>
        </p:nvSpPr>
        <p:spPr>
          <a:xfrm>
            <a:off x="630238" y="452331"/>
            <a:ext cx="7886700" cy="994172"/>
          </a:xfrm>
        </p:spPr>
        <p:txBody>
          <a:bodyPr/>
          <a:lstStyle/>
          <a:p>
            <a:r>
              <a:rPr lang="en-US"/>
              <a:t>Click to edit Master title style</a:t>
            </a:r>
            <a:endParaRPr lang="en-AU"/>
          </a:p>
        </p:txBody>
      </p:sp>
      <p:sp>
        <p:nvSpPr>
          <p:cNvPr id="4" name="Content Placeholder 3">
            <a:extLst>
              <a:ext uri="{FF2B5EF4-FFF2-40B4-BE49-F238E27FC236}">
                <a16:creationId xmlns:a16="http://schemas.microsoft.com/office/drawing/2014/main" id="{701A12CA-6C88-4F8D-BDE0-433EA52ED2D6}"/>
              </a:ext>
            </a:extLst>
          </p:cNvPr>
          <p:cNvSpPr>
            <a:spLocks noGrp="1"/>
          </p:cNvSpPr>
          <p:nvPr>
            <p:ph sz="half" idx="2"/>
          </p:nvPr>
        </p:nvSpPr>
        <p:spPr>
          <a:xfrm>
            <a:off x="630239" y="1446502"/>
            <a:ext cx="3868737" cy="3195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75A5156F-E048-42CA-8D0E-8FDA54A92DF0}"/>
              </a:ext>
            </a:extLst>
          </p:cNvPr>
          <p:cNvSpPr>
            <a:spLocks noGrp="1"/>
          </p:cNvSpPr>
          <p:nvPr>
            <p:ph sz="quarter" idx="4"/>
          </p:nvPr>
        </p:nvSpPr>
        <p:spPr>
          <a:xfrm>
            <a:off x="4629150" y="1446503"/>
            <a:ext cx="3887788" cy="31957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5938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984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1" y="202406"/>
            <a:ext cx="7199313"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539750" y="1214438"/>
            <a:ext cx="8243888" cy="3375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Date Placeholder 1"/>
          <p:cNvSpPr>
            <a:spLocks noGrp="1"/>
          </p:cNvSpPr>
          <p:nvPr>
            <p:ph type="dt" sz="half" idx="2"/>
          </p:nvPr>
        </p:nvSpPr>
        <p:spPr>
          <a:xfrm>
            <a:off x="6119814" y="4860131"/>
            <a:ext cx="1800225" cy="280988"/>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539751" y="4860131"/>
            <a:ext cx="5400675" cy="280988"/>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8243888" y="4864894"/>
            <a:ext cx="539750" cy="280988"/>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ED7680F9-C0BF-4CC2-A043-27BA3E10BB14}" type="slidenum">
              <a:rPr lang="en-AU" altLang="en-US"/>
              <a:pPr/>
              <a:t>‹#›</a:t>
            </a:fld>
            <a:endParaRPr lang="en-AU" altLang="en-US"/>
          </a:p>
        </p:txBody>
      </p:sp>
      <p:sp>
        <p:nvSpPr>
          <p:cNvPr id="5"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76712CD4-F58D-438E-BC1E-240E73B8014B}"/>
              </a:ext>
            </a:extLst>
          </p:cNvPr>
          <p:cNvSpPr txBox="1"/>
          <p:nvPr userDrawn="1"/>
        </p:nvSpPr>
        <p:spPr>
          <a:xfrm>
            <a:off x="4103588" y="4857095"/>
            <a:ext cx="936825" cy="286405"/>
          </a:xfrm>
          <a:prstGeom prst="rect">
            <a:avLst/>
          </a:prstGeom>
          <a:noFill/>
        </p:spPr>
        <p:txBody>
          <a:bodyPr vert="horz" wrap="square" lIns="0" tIns="0" rIns="0" bIns="0" rtlCol="0" anchor="ctr" anchorCtr="1">
            <a:spAutoFit/>
          </a:bodyPr>
          <a:lstStyle/>
          <a:p>
            <a:pPr algn="ctr">
              <a:spcBef>
                <a:spcPct val="0"/>
              </a:spcBef>
              <a:spcAft>
                <a:spcPct val="0"/>
              </a:spcAft>
            </a:pPr>
            <a:r>
              <a:rPr lang="en-AU" sz="1000">
                <a:solidFill>
                  <a:srgbClr val="000000"/>
                </a:solidFill>
                <a:latin typeface="Arial Black" panose="020B0A04020102020204" pitchFamily="34" charset="0"/>
              </a:rPr>
              <a:t>OFFICIAL</a:t>
            </a:r>
          </a:p>
        </p:txBody>
      </p:sp>
    </p:spTree>
  </p:cSld>
  <p:clrMap bg1="lt1" tx1="dk1" bg2="lt2" tx2="dk2" accent1="accent1" accent2="accent2" accent3="accent3" accent4="accent4" accent5="accent5" accent6="accent6" hlink="hlink" folHlink="folHlink"/>
  <p:sldLayoutIdLst>
    <p:sldLayoutId id="2147483874" r:id="rId1"/>
    <p:sldLayoutId id="2147483872" r:id="rId2"/>
    <p:sldLayoutId id="2147483873"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8">
            <a:extLst>
              <a:ext uri="{FF2B5EF4-FFF2-40B4-BE49-F238E27FC236}">
                <a16:creationId xmlns:a16="http://schemas.microsoft.com/office/drawing/2014/main" id="{19715D3C-756F-0745-9028-C950BE31C6EF}"/>
              </a:ext>
            </a:extLst>
          </p:cNvPr>
          <p:cNvSpPr>
            <a:spLocks noGrp="1"/>
          </p:cNvSpPr>
          <p:nvPr>
            <p:ph type="ftr" sz="quarter" idx="3"/>
          </p:nvPr>
        </p:nvSpPr>
        <p:spPr>
          <a:xfrm>
            <a:off x="628650" y="4770117"/>
            <a:ext cx="7886700" cy="273844"/>
          </a:xfrm>
          <a:prstGeom prst="rect">
            <a:avLst/>
          </a:prstGeom>
        </p:spPr>
        <p:txBody>
          <a:bodyPr vert="horz" lIns="91440" tIns="45720" rIns="91440" bIns="45720" rtlCol="0" anchor="ctr"/>
          <a:lstStyle>
            <a:lvl1pPr algn="ctr">
              <a:defRPr sz="900" b="0" i="0">
                <a:solidFill>
                  <a:schemeClr val="bg2">
                    <a:lumMod val="75000"/>
                  </a:schemeClr>
                </a:solidFill>
                <a:latin typeface="Foco CC" panose="020B0504050202020203" pitchFamily="34" charset="0"/>
                <a:cs typeface="Foco CC" panose="020B0504050202020203" pitchFamily="34" charset="0"/>
              </a:defRPr>
            </a:lvl1pPr>
          </a:lstStyle>
          <a:p>
            <a:endParaRPr lang="en-US"/>
          </a:p>
        </p:txBody>
      </p:sp>
      <p:pic>
        <p:nvPicPr>
          <p:cNvPr id="5" name="Picture 4">
            <a:extLst>
              <a:ext uri="{FF2B5EF4-FFF2-40B4-BE49-F238E27FC236}">
                <a16:creationId xmlns:a16="http://schemas.microsoft.com/office/drawing/2014/main" id="{A0001934-FABC-4A47-9471-DBDFC80861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0" y="4893"/>
            <a:ext cx="2475434" cy="1293234"/>
          </a:xfrm>
          <a:prstGeom prst="rect">
            <a:avLst/>
          </a:prstGeom>
        </p:spPr>
      </p:pic>
      <p:sp>
        <p:nvSpPr>
          <p:cNvPr id="2"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25335E81-B300-00B4-9CDF-79E53C358A67}"/>
              </a:ext>
            </a:extLst>
          </p:cNvPr>
          <p:cNvSpPr txBox="1"/>
          <p:nvPr userDrawn="1"/>
        </p:nvSpPr>
        <p:spPr>
          <a:xfrm>
            <a:off x="4103588" y="4857095"/>
            <a:ext cx="936825" cy="286405"/>
          </a:xfrm>
          <a:prstGeom prst="rect">
            <a:avLst/>
          </a:prstGeom>
          <a:noFill/>
        </p:spPr>
        <p:txBody>
          <a:bodyPr vert="horz" wrap="square" lIns="0" tIns="0" rIns="0" bIns="0" rtlCol="0" anchor="ctr" anchorCtr="1">
            <a:spAutoFit/>
          </a:bodyPr>
          <a:lstStyle/>
          <a:p>
            <a:pPr algn="ctr">
              <a:spcBef>
                <a:spcPct val="0"/>
              </a:spcBef>
              <a:spcAft>
                <a:spcPct val="0"/>
              </a:spcAft>
            </a:pPr>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2743281079"/>
      </p:ext>
    </p:extLst>
  </p:cSld>
  <p:clrMap bg1="lt1" tx1="dk1" bg2="lt2" tx2="dk2" accent1="accent1" accent2="accent2" accent3="accent3" accent4="accent4" accent5="accent5" accent6="accent6" hlink="hlink" folHlink="folHlink"/>
  <p:sldLayoutIdLst>
    <p:sldLayoutId id="21474838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615FF-CDDC-453E-A92F-2A81899D484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28C69E8-5133-407E-A18F-5162FE5F87B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a:extLst>
              <a:ext uri="{FF2B5EF4-FFF2-40B4-BE49-F238E27FC236}">
                <a16:creationId xmlns:a16="http://schemas.microsoft.com/office/drawing/2014/main" id="{25A609EE-00F8-48F3-97D9-53E1FBD216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98031" y="4126945"/>
            <a:ext cx="1939430" cy="1011555"/>
          </a:xfrm>
          <a:prstGeom prst="rect">
            <a:avLst/>
          </a:prstGeom>
        </p:spPr>
      </p:pic>
      <p:sp>
        <p:nvSpPr>
          <p:cNvPr id="4"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47C14F21-3FEF-7C32-B752-E617A06B7C92}"/>
              </a:ext>
            </a:extLst>
          </p:cNvPr>
          <p:cNvSpPr txBox="1"/>
          <p:nvPr userDrawn="1"/>
        </p:nvSpPr>
        <p:spPr>
          <a:xfrm>
            <a:off x="4103588" y="4857095"/>
            <a:ext cx="936825" cy="286405"/>
          </a:xfrm>
          <a:prstGeom prst="rect">
            <a:avLst/>
          </a:prstGeom>
          <a:noFill/>
        </p:spPr>
        <p:txBody>
          <a:bodyPr vert="horz" wrap="square" lIns="0" tIns="0" rIns="0" bIns="0" rtlCol="0" anchor="ctr" anchorCtr="1">
            <a:spAutoFit/>
          </a:bodyPr>
          <a:lstStyle/>
          <a:p>
            <a:pPr algn="ctr">
              <a:spcBef>
                <a:spcPct val="0"/>
              </a:spcBef>
              <a:spcAft>
                <a:spcPct val="0"/>
              </a:spcAft>
            </a:pPr>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3879403230"/>
      </p:ext>
    </p:extLst>
  </p:cSld>
  <p:clrMap bg1="lt1" tx1="dk1" bg2="lt2" tx2="dk2" accent1="accent1" accent2="accent2" accent3="accent3" accent4="accent4" accent5="accent5" accent6="accent6" hlink="hlink" folHlink="folHlink"/>
  <p:sldLayoutIdLst>
    <p:sldLayoutId id="2147483721" r:id="rId1"/>
    <p:sldLayoutId id="2147483871" r:id="rId2"/>
    <p:sldLayoutId id="214748373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0332B-F4DD-45DD-BBDD-FFC4C1BADC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9CCCB6EF-F514-4B25-A09F-52720C5AFC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939430" cy="1011555"/>
          </a:xfrm>
          <a:prstGeom prst="rect">
            <a:avLst/>
          </a:prstGeom>
        </p:spPr>
      </p:pic>
      <p:sp>
        <p:nvSpPr>
          <p:cNvPr id="2"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A7620F14-FC16-8C4C-9C06-7BBB0D515494}"/>
              </a:ext>
            </a:extLst>
          </p:cNvPr>
          <p:cNvSpPr txBox="1"/>
          <p:nvPr userDrawn="1"/>
        </p:nvSpPr>
        <p:spPr>
          <a:xfrm>
            <a:off x="4103588" y="4857095"/>
            <a:ext cx="936825" cy="286405"/>
          </a:xfrm>
          <a:prstGeom prst="rect">
            <a:avLst/>
          </a:prstGeom>
          <a:noFill/>
        </p:spPr>
        <p:txBody>
          <a:bodyPr vert="horz" wrap="square" lIns="0" tIns="0" rIns="0" bIns="0" rtlCol="0" anchor="ctr" anchorCtr="1">
            <a:spAutoFit/>
          </a:bodyPr>
          <a:lstStyle/>
          <a:p>
            <a:pPr algn="ctr">
              <a:spcBef>
                <a:spcPct val="0"/>
              </a:spcBef>
              <a:spcAft>
                <a:spcPct val="0"/>
              </a:spcAft>
            </a:pPr>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3914039748"/>
      </p:ext>
    </p:extLst>
  </p:cSld>
  <p:clrMap bg1="lt1" tx1="dk1" bg2="lt2" tx2="dk2" accent1="accent1" accent2="accent2" accent3="accent3" accent4="accent4" accent5="accent5" accent6="accent6" hlink="hlink" folHlink="folHlink"/>
  <p:sldLayoutIdLst>
    <p:sldLayoutId id="214748374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hyperlink" Target="http://www.earlydetection.org.au/" TargetMode="External"/><Relationship Id="rId2" Type="http://schemas.openxmlformats.org/officeDocument/2006/relationships/notesSlide" Target="../notesSlides/notesSlide11.xml"/><Relationship Id="rId16" Type="http://schemas.openxmlformats.org/officeDocument/2006/relationships/image" Target="../media/image35.png"/><Relationship Id="rId20"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hyperlink" Target="https://www.cancervic.org.au/cancer-information/screening/early-detection/stakeholder-toolkit"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earlydetection.org.au/" TargetMode="External"/><Relationship Id="rId3" Type="http://schemas.openxmlformats.org/officeDocument/2006/relationships/image" Target="../media/image38.jpeg"/><Relationship Id="rId7" Type="http://schemas.openxmlformats.org/officeDocument/2006/relationships/hyperlink" Target="mailto:Sabine.Ostrowski@cancervic.org.a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ncsr.gov.au/" TargetMode="External"/><Relationship Id="rId5" Type="http://schemas.openxmlformats.org/officeDocument/2006/relationships/image" Target="../media/image40.jpeg"/><Relationship Id="rId10" Type="http://schemas.openxmlformats.org/officeDocument/2006/relationships/image" Target="../media/image8.jpg"/><Relationship Id="rId4" Type="http://schemas.openxmlformats.org/officeDocument/2006/relationships/image" Target="../media/image39.png"/><Relationship Id="rId9" Type="http://schemas.openxmlformats.org/officeDocument/2006/relationships/hyperlink" Target="https://www.cancervic.org.au/research/vcr/data-reques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10.png"/><Relationship Id="rId4" Type="http://schemas.openxmlformats.org/officeDocument/2006/relationships/hyperlink" Target="https://www.cancervic.org.au/research/vc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06D8-DC82-45A2-86FA-460D7444B59B}"/>
              </a:ext>
            </a:extLst>
          </p:cNvPr>
          <p:cNvSpPr>
            <a:spLocks noGrp="1"/>
          </p:cNvSpPr>
          <p:nvPr>
            <p:ph type="ctrTitle"/>
          </p:nvPr>
        </p:nvSpPr>
        <p:spPr>
          <a:xfrm>
            <a:off x="673382" y="896393"/>
            <a:ext cx="7857090" cy="1107258"/>
          </a:xfrm>
        </p:spPr>
        <p:txBody>
          <a:bodyPr/>
          <a:lstStyle/>
          <a:p>
            <a:r>
              <a:rPr lang="en-US" sz="3600" b="1" dirty="0"/>
              <a:t>A</a:t>
            </a:r>
            <a:r>
              <a:rPr lang="en-AU" sz="3600" b="1" dirty="0" err="1"/>
              <a:t>ddressing</a:t>
            </a:r>
            <a:r>
              <a:rPr lang="en-AU" sz="3600" b="1" dirty="0"/>
              <a:t> the Impact of COVID on Cancer Diagnoses</a:t>
            </a:r>
          </a:p>
        </p:txBody>
      </p:sp>
      <p:sp>
        <p:nvSpPr>
          <p:cNvPr id="3" name="Subtitle 2">
            <a:extLst>
              <a:ext uri="{FF2B5EF4-FFF2-40B4-BE49-F238E27FC236}">
                <a16:creationId xmlns:a16="http://schemas.microsoft.com/office/drawing/2014/main" id="{71546870-8865-4200-8EDC-0246D63A119E}"/>
              </a:ext>
            </a:extLst>
          </p:cNvPr>
          <p:cNvSpPr>
            <a:spLocks noGrp="1"/>
          </p:cNvSpPr>
          <p:nvPr>
            <p:ph type="subTitle" idx="1"/>
          </p:nvPr>
        </p:nvSpPr>
        <p:spPr>
          <a:xfrm>
            <a:off x="673382" y="2255764"/>
            <a:ext cx="7390836" cy="1107258"/>
          </a:xfrm>
        </p:spPr>
        <p:txBody>
          <a:bodyPr/>
          <a:lstStyle/>
          <a:p>
            <a:pPr>
              <a:spcBef>
                <a:spcPts val="0"/>
              </a:spcBef>
              <a:spcAft>
                <a:spcPts val="0"/>
              </a:spcAft>
            </a:pPr>
            <a:r>
              <a:rPr lang="en-AU" sz="1600" dirty="0"/>
              <a:t>Sabine Ostrowski</a:t>
            </a:r>
          </a:p>
          <a:p>
            <a:pPr>
              <a:spcBef>
                <a:spcPts val="0"/>
              </a:spcBef>
              <a:spcAft>
                <a:spcPts val="0"/>
              </a:spcAft>
            </a:pPr>
            <a:r>
              <a:rPr lang="en-AU" sz="1600" dirty="0"/>
              <a:t>Manager – Early Detection, Prevention Division</a:t>
            </a:r>
          </a:p>
          <a:p>
            <a:pPr>
              <a:spcBef>
                <a:spcPts val="0"/>
              </a:spcBef>
              <a:spcAft>
                <a:spcPts val="0"/>
              </a:spcAft>
            </a:pPr>
            <a:r>
              <a:rPr lang="en-AU" sz="1600" dirty="0"/>
              <a:t>Cancer Council Victoria</a:t>
            </a:r>
          </a:p>
          <a:p>
            <a:pPr>
              <a:spcBef>
                <a:spcPts val="0"/>
              </a:spcBef>
              <a:spcAft>
                <a:spcPts val="0"/>
              </a:spcAft>
            </a:pPr>
            <a:r>
              <a:rPr lang="en-AU" sz="1600" dirty="0"/>
              <a:t>Sabine.Ostrowski@cancervic.org.au</a:t>
            </a:r>
          </a:p>
          <a:p>
            <a:pPr>
              <a:spcBef>
                <a:spcPts val="0"/>
              </a:spcBef>
              <a:spcAft>
                <a:spcPts val="0"/>
              </a:spcAft>
            </a:pPr>
            <a:endParaRPr lang="en-AU" sz="1600" dirty="0"/>
          </a:p>
          <a:p>
            <a:endParaRPr lang="en-AU" dirty="0"/>
          </a:p>
        </p:txBody>
      </p:sp>
      <p:pic>
        <p:nvPicPr>
          <p:cNvPr id="6" name="Picture 5" descr="A yellow flower with blue text&#10;&#10;Description automatically generated with low confidence">
            <a:extLst>
              <a:ext uri="{FF2B5EF4-FFF2-40B4-BE49-F238E27FC236}">
                <a16:creationId xmlns:a16="http://schemas.microsoft.com/office/drawing/2014/main" id="{F935459C-F089-3873-71B3-8B397CEF9512}"/>
              </a:ext>
            </a:extLst>
          </p:cNvPr>
          <p:cNvPicPr>
            <a:picLocks noChangeAspect="1"/>
          </p:cNvPicPr>
          <p:nvPr/>
        </p:nvPicPr>
        <p:blipFill>
          <a:blip r:embed="rId2"/>
          <a:stretch>
            <a:fillRect/>
          </a:stretch>
        </p:blipFill>
        <p:spPr>
          <a:xfrm rot="10800000" flipH="1" flipV="1">
            <a:off x="8063680" y="4108581"/>
            <a:ext cx="873842" cy="564486"/>
          </a:xfrm>
          <a:prstGeom prst="rect">
            <a:avLst/>
          </a:prstGeom>
        </p:spPr>
      </p:pic>
    </p:spTree>
    <p:extLst>
      <p:ext uri="{BB962C8B-B14F-4D97-AF65-F5344CB8AC3E}">
        <p14:creationId xmlns:p14="http://schemas.microsoft.com/office/powerpoint/2010/main" val="1513578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A824-636F-824B-65DE-AF711D6FB989}"/>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dirty="0">
                <a:solidFill>
                  <a:schemeClr val="bg2"/>
                </a:solidFill>
              </a:rPr>
              <a:t>The campaign</a:t>
            </a:r>
          </a:p>
        </p:txBody>
      </p:sp>
      <p:sp>
        <p:nvSpPr>
          <p:cNvPr id="3" name="Content Placeholder 2">
            <a:extLst>
              <a:ext uri="{FF2B5EF4-FFF2-40B4-BE49-F238E27FC236}">
                <a16:creationId xmlns:a16="http://schemas.microsoft.com/office/drawing/2014/main" id="{C70BC16A-814C-598E-9A3B-F2DD37771EF7}"/>
              </a:ext>
            </a:extLst>
          </p:cNvPr>
          <p:cNvSpPr>
            <a:spLocks noGrp="1"/>
          </p:cNvSpPr>
          <p:nvPr>
            <p:ph idx="1"/>
          </p:nvPr>
        </p:nvSpPr>
        <p:spPr>
          <a:xfrm>
            <a:off x="539750" y="852660"/>
            <a:ext cx="8243888" cy="3865722"/>
          </a:xfrm>
        </p:spPr>
        <p:txBody>
          <a:bodyPr vert="horz" lIns="68580" tIns="34290" rIns="68580" bIns="34290" rtlCol="0" anchor="t">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0000"/>
              </a:lnSpc>
              <a:spcBef>
                <a:spcPts val="0"/>
              </a:spcBef>
              <a:buNone/>
            </a:pPr>
            <a:r>
              <a:rPr lang="en-GB" sz="2400" b="1" i="1" dirty="0">
                <a:solidFill>
                  <a:srgbClr val="002060"/>
                </a:solidFill>
                <a:ea typeface="+mn-lt"/>
                <a:cs typeface="+mn-lt"/>
              </a:rPr>
              <a:t>Insights that guided concept selection and creative development</a:t>
            </a:r>
            <a:endParaRPr lang="en-GB" sz="2400" b="1" i="1" dirty="0">
              <a:solidFill>
                <a:srgbClr val="002060"/>
              </a:solidFill>
              <a:cs typeface="Calibri" panose="020F0502020204030204"/>
            </a:endParaRPr>
          </a:p>
          <a:p>
            <a:pPr marL="0" indent="0">
              <a:lnSpc>
                <a:spcPct val="100000"/>
              </a:lnSpc>
              <a:spcBef>
                <a:spcPts val="0"/>
              </a:spcBef>
              <a:buNone/>
            </a:pPr>
            <a:endParaRPr lang="en-GB" sz="2400" b="1" dirty="0">
              <a:solidFill>
                <a:srgbClr val="002060"/>
              </a:solidFill>
              <a:cs typeface="Calibri"/>
            </a:endParaRPr>
          </a:p>
          <a:p>
            <a:pPr marL="285750" indent="-285750">
              <a:lnSpc>
                <a:spcPct val="100000"/>
              </a:lnSpc>
              <a:spcBef>
                <a:spcPts val="0"/>
              </a:spcBef>
              <a:buFont typeface="Arial" panose="020B0604020202020204" pitchFamily="34" charset="0"/>
              <a:buChar char="•"/>
            </a:pPr>
            <a:r>
              <a:rPr lang="en-AU" sz="1800" b="0" dirty="0">
                <a:solidFill>
                  <a:srgbClr val="002060"/>
                </a:solidFill>
                <a:cs typeface="Calibri"/>
              </a:rPr>
              <a:t>Barriers primarily related to experiences and perceptions about </a:t>
            </a:r>
            <a:r>
              <a:rPr lang="en-AU" sz="1800" b="0" i="1" dirty="0">
                <a:solidFill>
                  <a:srgbClr val="002060"/>
                </a:solidFill>
                <a:cs typeface="Calibri"/>
              </a:rPr>
              <a:t>health services </a:t>
            </a:r>
            <a:r>
              <a:rPr lang="en-AU" sz="1800" b="0" dirty="0">
                <a:solidFill>
                  <a:srgbClr val="002060"/>
                </a:solidFill>
                <a:cs typeface="Calibri"/>
              </a:rPr>
              <a:t>rather than being directly related to individuals’ health attitudes</a:t>
            </a:r>
            <a:endParaRPr lang="en-AU" b="0" dirty="0"/>
          </a:p>
          <a:p>
            <a:pPr>
              <a:lnSpc>
                <a:spcPct val="100000"/>
              </a:lnSpc>
              <a:spcBef>
                <a:spcPts val="0"/>
              </a:spcBef>
            </a:pPr>
            <a:endParaRPr lang="en-AU" sz="1800" b="0" dirty="0">
              <a:solidFill>
                <a:srgbClr val="002060"/>
              </a:solidFill>
              <a:ea typeface="+mn-lt"/>
              <a:cs typeface="+mn-lt"/>
            </a:endParaRPr>
          </a:p>
          <a:p>
            <a:pPr marL="285750" indent="-285750">
              <a:lnSpc>
                <a:spcPct val="100000"/>
              </a:lnSpc>
              <a:spcBef>
                <a:spcPts val="0"/>
              </a:spcBef>
              <a:buFont typeface="Arial" panose="020B0604020202020204" pitchFamily="34" charset="0"/>
              <a:buChar char="•"/>
            </a:pPr>
            <a:r>
              <a:rPr lang="en-AU" sz="1800" b="0" dirty="0">
                <a:solidFill>
                  <a:srgbClr val="002060"/>
                </a:solidFill>
                <a:cs typeface="Calibri"/>
              </a:rPr>
              <a:t>Limited value in addressing individual attitudes without also addressing perceptions of the limitations of the system</a:t>
            </a:r>
          </a:p>
          <a:p>
            <a:pPr>
              <a:lnSpc>
                <a:spcPct val="100000"/>
              </a:lnSpc>
              <a:spcBef>
                <a:spcPts val="0"/>
              </a:spcBef>
            </a:pPr>
            <a:endParaRPr lang="en-AU" sz="1800" b="0" dirty="0">
              <a:solidFill>
                <a:srgbClr val="002060"/>
              </a:solidFill>
              <a:ea typeface="+mn-lt"/>
              <a:cs typeface="+mn-lt"/>
            </a:endParaRPr>
          </a:p>
          <a:p>
            <a:pPr marL="285750" indent="-285750">
              <a:lnSpc>
                <a:spcPct val="100000"/>
              </a:lnSpc>
              <a:spcBef>
                <a:spcPts val="0"/>
              </a:spcBef>
              <a:buFont typeface="Arial" panose="020B0604020202020204" pitchFamily="34" charset="0"/>
              <a:buChar char="•"/>
            </a:pPr>
            <a:r>
              <a:rPr lang="en-AU" sz="1800" b="0" dirty="0">
                <a:solidFill>
                  <a:srgbClr val="002060"/>
                </a:solidFill>
                <a:cs typeface="Calibri"/>
              </a:rPr>
              <a:t>Need to know that doctors want to see them, that GPs and allied health professionals are available and that if they make a booking to get an unusual symptom checked, they aren’t being a burden</a:t>
            </a:r>
            <a:endParaRPr lang="en-AU" sz="1800" b="0" dirty="0">
              <a:solidFill>
                <a:srgbClr val="002060"/>
              </a:solidFill>
              <a:ea typeface="+mn-lt"/>
              <a:cs typeface="+mn-lt"/>
            </a:endParaRPr>
          </a:p>
          <a:p>
            <a:pPr>
              <a:lnSpc>
                <a:spcPct val="100000"/>
              </a:lnSpc>
              <a:spcBef>
                <a:spcPts val="0"/>
              </a:spcBef>
            </a:pPr>
            <a:endParaRPr lang="en-AU" dirty="0">
              <a:ea typeface="+mn-lt"/>
              <a:cs typeface="+mn-lt"/>
            </a:endParaRPr>
          </a:p>
          <a:p>
            <a:pPr>
              <a:lnSpc>
                <a:spcPct val="100000"/>
              </a:lnSpc>
              <a:spcBef>
                <a:spcPts val="0"/>
              </a:spcBef>
            </a:pPr>
            <a:endParaRPr lang="en-AU" dirty="0">
              <a:ea typeface="+mn-lt"/>
              <a:cs typeface="+mn-lt"/>
            </a:endParaRPr>
          </a:p>
          <a:p>
            <a:pPr>
              <a:lnSpc>
                <a:spcPct val="100000"/>
              </a:lnSpc>
              <a:spcBef>
                <a:spcPts val="0"/>
              </a:spcBef>
            </a:pPr>
            <a:endParaRPr lang="en-AU" dirty="0">
              <a:ea typeface="+mn-lt"/>
              <a:cs typeface="+mn-lt"/>
            </a:endParaRPr>
          </a:p>
          <a:p>
            <a:pPr marL="257175" indent="-257175">
              <a:lnSpc>
                <a:spcPct val="100000"/>
              </a:lnSpc>
              <a:spcBef>
                <a:spcPts val="0"/>
              </a:spcBef>
              <a:buFont typeface="Arial,Sans-Serif" panose="020B0604020202020204" pitchFamily="34" charset="0"/>
            </a:pPr>
            <a:endParaRPr lang="en-AU" dirty="0">
              <a:ea typeface="+mn-lt"/>
              <a:cs typeface="+mn-lt"/>
            </a:endParaRPr>
          </a:p>
          <a:p>
            <a:endParaRPr lang="en-GB" dirty="0">
              <a:cs typeface="Calibri"/>
            </a:endParaRPr>
          </a:p>
        </p:txBody>
      </p:sp>
      <p:sp>
        <p:nvSpPr>
          <p:cNvPr id="4" name="Slide Number Placeholder 3">
            <a:extLst>
              <a:ext uri="{FF2B5EF4-FFF2-40B4-BE49-F238E27FC236}">
                <a16:creationId xmlns:a16="http://schemas.microsoft.com/office/drawing/2014/main" id="{8B0303E9-5137-62CA-CDE2-4ED645EE519D}"/>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8FFFD57-54FA-440A-BE46-EE2F628C3ABA}" type="slidenum">
              <a:rPr lang="en-AU" smtClean="0">
                <a:solidFill>
                  <a:srgbClr val="D4D9EC"/>
                </a:solidFill>
              </a:rPr>
              <a:t>10</a:t>
            </a:fld>
            <a:endParaRPr lang="en-AU">
              <a:solidFill>
                <a:srgbClr val="D4D9EC"/>
              </a:solidFill>
            </a:endParaRPr>
          </a:p>
        </p:txBody>
      </p:sp>
      <p:pic>
        <p:nvPicPr>
          <p:cNvPr id="5" name="Picture 4" descr="A yellow flower with blue text&#10;&#10;Description automatically generated with low confidence">
            <a:extLst>
              <a:ext uri="{FF2B5EF4-FFF2-40B4-BE49-F238E27FC236}">
                <a16:creationId xmlns:a16="http://schemas.microsoft.com/office/drawing/2014/main" id="{FC6EC701-B714-6B12-03E9-18F8CCB99854}"/>
              </a:ext>
            </a:extLst>
          </p:cNvPr>
          <p:cNvPicPr>
            <a:picLocks noChangeAspect="1"/>
          </p:cNvPicPr>
          <p:nvPr/>
        </p:nvPicPr>
        <p:blipFill>
          <a:blip r:embed="rId3"/>
          <a:stretch>
            <a:fillRect/>
          </a:stretch>
        </p:blipFill>
        <p:spPr>
          <a:xfrm rot="10800000" flipH="1" flipV="1">
            <a:off x="8167329" y="4436139"/>
            <a:ext cx="873842" cy="564486"/>
          </a:xfrm>
          <a:prstGeom prst="rect">
            <a:avLst/>
          </a:prstGeom>
        </p:spPr>
      </p:pic>
    </p:spTree>
    <p:extLst>
      <p:ext uri="{BB962C8B-B14F-4D97-AF65-F5344CB8AC3E}">
        <p14:creationId xmlns:p14="http://schemas.microsoft.com/office/powerpoint/2010/main" val="287275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A824-636F-824B-65DE-AF711D6FB989}"/>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dirty="0">
                <a:solidFill>
                  <a:schemeClr val="bg2"/>
                </a:solidFill>
              </a:rPr>
              <a:t>Campaign Creative</a:t>
            </a:r>
          </a:p>
        </p:txBody>
      </p:sp>
      <p:sp>
        <p:nvSpPr>
          <p:cNvPr id="3" name="Content Placeholder 2">
            <a:extLst>
              <a:ext uri="{FF2B5EF4-FFF2-40B4-BE49-F238E27FC236}">
                <a16:creationId xmlns:a16="http://schemas.microsoft.com/office/drawing/2014/main" id="{C70BC16A-814C-598E-9A3B-F2DD37771EF7}"/>
              </a:ext>
            </a:extLst>
          </p:cNvPr>
          <p:cNvSpPr>
            <a:spLocks noGrp="1"/>
          </p:cNvSpPr>
          <p:nvPr>
            <p:ph idx="1"/>
          </p:nvPr>
        </p:nvSpPr>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0000"/>
              </a:lnSpc>
              <a:spcBef>
                <a:spcPts val="0"/>
              </a:spcBef>
            </a:pPr>
            <a:endParaRPr lang="en-AU" dirty="0">
              <a:ea typeface="+mn-lt"/>
              <a:cs typeface="+mn-lt"/>
            </a:endParaRPr>
          </a:p>
          <a:p>
            <a:pPr>
              <a:lnSpc>
                <a:spcPct val="100000"/>
              </a:lnSpc>
              <a:spcBef>
                <a:spcPts val="0"/>
              </a:spcBef>
            </a:pPr>
            <a:endParaRPr lang="en-AU" dirty="0">
              <a:ea typeface="+mn-lt"/>
              <a:cs typeface="+mn-lt"/>
            </a:endParaRPr>
          </a:p>
          <a:p>
            <a:pPr>
              <a:lnSpc>
                <a:spcPct val="100000"/>
              </a:lnSpc>
              <a:spcBef>
                <a:spcPts val="0"/>
              </a:spcBef>
            </a:pPr>
            <a:endParaRPr lang="en-AU" dirty="0">
              <a:ea typeface="+mn-lt"/>
              <a:cs typeface="+mn-lt"/>
            </a:endParaRPr>
          </a:p>
          <a:p>
            <a:pPr marL="257175" indent="-257175">
              <a:lnSpc>
                <a:spcPct val="100000"/>
              </a:lnSpc>
              <a:spcBef>
                <a:spcPts val="0"/>
              </a:spcBef>
              <a:buFont typeface="Arial,Sans-Serif" panose="020B0604020202020204" pitchFamily="34" charset="0"/>
            </a:pPr>
            <a:endParaRPr lang="en-AU" dirty="0">
              <a:ea typeface="+mn-lt"/>
              <a:cs typeface="+mn-lt"/>
            </a:endParaRPr>
          </a:p>
          <a:p>
            <a:endParaRPr lang="en-GB" dirty="0">
              <a:cs typeface="Calibri"/>
            </a:endParaRPr>
          </a:p>
        </p:txBody>
      </p:sp>
      <p:sp>
        <p:nvSpPr>
          <p:cNvPr id="4" name="Slide Number Placeholder 3">
            <a:extLst>
              <a:ext uri="{FF2B5EF4-FFF2-40B4-BE49-F238E27FC236}">
                <a16:creationId xmlns:a16="http://schemas.microsoft.com/office/drawing/2014/main" id="{8B0303E9-5137-62CA-CDE2-4ED645EE519D}"/>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8FFFD57-54FA-440A-BE46-EE2F628C3ABA}" type="slidenum">
              <a:rPr lang="en-AU" smtClean="0">
                <a:solidFill>
                  <a:srgbClr val="D4D9EC"/>
                </a:solidFill>
              </a:rPr>
              <a:t>11</a:t>
            </a:fld>
            <a:endParaRPr lang="en-AU">
              <a:solidFill>
                <a:srgbClr val="D4D9EC"/>
              </a:solidFill>
            </a:endParaRPr>
          </a:p>
        </p:txBody>
      </p:sp>
      <p:pic>
        <p:nvPicPr>
          <p:cNvPr id="5" name="Picture 4" descr="A yellow flower with blue text&#10;&#10;Description automatically generated with low confidence">
            <a:extLst>
              <a:ext uri="{FF2B5EF4-FFF2-40B4-BE49-F238E27FC236}">
                <a16:creationId xmlns:a16="http://schemas.microsoft.com/office/drawing/2014/main" id="{056630A6-DBC2-4C55-4E77-1106C682E193}"/>
              </a:ext>
            </a:extLst>
          </p:cNvPr>
          <p:cNvPicPr>
            <a:picLocks noChangeAspect="1"/>
          </p:cNvPicPr>
          <p:nvPr/>
        </p:nvPicPr>
        <p:blipFill>
          <a:blip r:embed="rId5"/>
          <a:stretch>
            <a:fillRect/>
          </a:stretch>
        </p:blipFill>
        <p:spPr>
          <a:xfrm rot="10800000" flipH="1" flipV="1">
            <a:off x="8243888" y="4436139"/>
            <a:ext cx="873842" cy="564486"/>
          </a:xfrm>
          <a:prstGeom prst="rect">
            <a:avLst/>
          </a:prstGeom>
        </p:spPr>
      </p:pic>
      <p:pic>
        <p:nvPicPr>
          <p:cNvPr id="6" name="CCV035_Early Detection_Script 1_v8">
            <a:hlinkClick r:id="" action="ppaction://media"/>
            <a:extLst>
              <a:ext uri="{FF2B5EF4-FFF2-40B4-BE49-F238E27FC236}">
                <a16:creationId xmlns:a16="http://schemas.microsoft.com/office/drawing/2014/main" id="{7B265B2F-C31F-8AA6-CA82-F04FB9A053A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0362" y="669592"/>
            <a:ext cx="7949381" cy="4471527"/>
          </a:xfrm>
          <a:prstGeom prst="rect">
            <a:avLst/>
          </a:prstGeom>
        </p:spPr>
      </p:pic>
    </p:spTree>
    <p:extLst>
      <p:ext uri="{BB962C8B-B14F-4D97-AF65-F5344CB8AC3E}">
        <p14:creationId xmlns:p14="http://schemas.microsoft.com/office/powerpoint/2010/main" val="2670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te Icon 5730268">
            <a:extLst>
              <a:ext uri="{FF2B5EF4-FFF2-40B4-BE49-F238E27FC236}">
                <a16:creationId xmlns:a16="http://schemas.microsoft.com/office/drawing/2014/main" id="{090F0903-DA0F-CE07-4190-9230425E1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10" y="1197583"/>
            <a:ext cx="538163" cy="538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al Icon 117084">
            <a:extLst>
              <a:ext uri="{FF2B5EF4-FFF2-40B4-BE49-F238E27FC236}">
                <a16:creationId xmlns:a16="http://schemas.microsoft.com/office/drawing/2014/main" id="{E3FCFC50-3AED-A538-1474-481568321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81" y="2571751"/>
            <a:ext cx="623114" cy="6231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9609F2-8483-7826-7897-98D909679FE2}"/>
              </a:ext>
            </a:extLst>
          </p:cNvPr>
          <p:cNvSpPr/>
          <p:nvPr/>
        </p:nvSpPr>
        <p:spPr>
          <a:xfrm>
            <a:off x="3497580" y="1099408"/>
            <a:ext cx="5360670" cy="23083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a:ln>
                  <a:noFill/>
                </a:ln>
                <a:solidFill>
                  <a:prstClr val="white"/>
                </a:solidFill>
                <a:effectLst/>
                <a:uLnTx/>
                <a:uFillTx/>
                <a:latin typeface="Calibri" panose="020F0502020204030204"/>
                <a:ea typeface="+mn-ea"/>
                <a:cs typeface="+mn-cs"/>
              </a:rPr>
              <a:t>Paid</a:t>
            </a:r>
          </a:p>
        </p:txBody>
      </p:sp>
      <p:sp>
        <p:nvSpPr>
          <p:cNvPr id="8" name="TextBox 7">
            <a:extLst>
              <a:ext uri="{FF2B5EF4-FFF2-40B4-BE49-F238E27FC236}">
                <a16:creationId xmlns:a16="http://schemas.microsoft.com/office/drawing/2014/main" id="{5C1BA178-0851-54A4-B301-58D3C7A49BE7}"/>
              </a:ext>
            </a:extLst>
          </p:cNvPr>
          <p:cNvSpPr txBox="1"/>
          <p:nvPr/>
        </p:nvSpPr>
        <p:spPr>
          <a:xfrm>
            <a:off x="859754" y="1333402"/>
            <a:ext cx="2329651"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Targeting men 50-74 across VIC</a:t>
            </a:r>
          </a:p>
        </p:txBody>
      </p:sp>
      <p:sp>
        <p:nvSpPr>
          <p:cNvPr id="9" name="TextBox 8">
            <a:extLst>
              <a:ext uri="{FF2B5EF4-FFF2-40B4-BE49-F238E27FC236}">
                <a16:creationId xmlns:a16="http://schemas.microsoft.com/office/drawing/2014/main" id="{EA985596-DF5D-9159-9DF7-5C05FFA5E8E6}"/>
              </a:ext>
            </a:extLst>
          </p:cNvPr>
          <p:cNvSpPr txBox="1"/>
          <p:nvPr/>
        </p:nvSpPr>
        <p:spPr>
          <a:xfrm>
            <a:off x="924093" y="1007409"/>
            <a:ext cx="1900684"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a:ea typeface="+mn-ea"/>
                <a:cs typeface="+mn-cs"/>
              </a:rPr>
              <a:t>Burst 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22</a:t>
            </a:r>
            <a:r>
              <a:rPr kumimoji="0" lang="en-AU"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May to 30</a:t>
            </a:r>
            <a:r>
              <a:rPr kumimoji="0" lang="en-AU"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June</a:t>
            </a:r>
          </a:p>
        </p:txBody>
      </p:sp>
      <p:sp>
        <p:nvSpPr>
          <p:cNvPr id="10" name="TextBox 9">
            <a:extLst>
              <a:ext uri="{FF2B5EF4-FFF2-40B4-BE49-F238E27FC236}">
                <a16:creationId xmlns:a16="http://schemas.microsoft.com/office/drawing/2014/main" id="{0F6D5B4A-D8C6-18DF-843A-3F17CC5628E4}"/>
              </a:ext>
            </a:extLst>
          </p:cNvPr>
          <p:cNvSpPr txBox="1"/>
          <p:nvPr/>
        </p:nvSpPr>
        <p:spPr>
          <a:xfrm>
            <a:off x="801410" y="2420790"/>
            <a:ext cx="2670241"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Encouraging early cancer detection behaviours such as seeing a doctor if you notice any unexplained changes to your body or skin and keeping up to date with cancer screening</a:t>
            </a: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2" name="Picture 8" descr="social media Icon 5726169">
            <a:extLst>
              <a:ext uri="{FF2B5EF4-FFF2-40B4-BE49-F238E27FC236}">
                <a16:creationId xmlns:a16="http://schemas.microsoft.com/office/drawing/2014/main" id="{6E33E96F-BF9A-1D99-8CCC-12E43AB77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768" y="1486345"/>
            <a:ext cx="554429" cy="5544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youtube Icon 897665">
            <a:extLst>
              <a:ext uri="{FF2B5EF4-FFF2-40B4-BE49-F238E27FC236}">
                <a16:creationId xmlns:a16="http://schemas.microsoft.com/office/drawing/2014/main" id="{287651D6-DBDC-2407-AE56-C9320C390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788" y="1259820"/>
            <a:ext cx="866181" cy="8661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lobal Icon 3866776">
            <a:extLst>
              <a:ext uri="{FF2B5EF4-FFF2-40B4-BE49-F238E27FC236}">
                <a16:creationId xmlns:a16="http://schemas.microsoft.com/office/drawing/2014/main" id="{679A264B-EC31-A515-E261-03C6EB80D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7123" y="1409046"/>
            <a:ext cx="554429" cy="554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dio Icon 1157697">
            <a:extLst>
              <a:ext uri="{FF2B5EF4-FFF2-40B4-BE49-F238E27FC236}">
                <a16:creationId xmlns:a16="http://schemas.microsoft.com/office/drawing/2014/main" id="{6932FAF0-5E00-413E-3415-1020C9379C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5012" y="1246776"/>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puter Icon 3398252">
            <a:extLst>
              <a:ext uri="{FF2B5EF4-FFF2-40B4-BE49-F238E27FC236}">
                <a16:creationId xmlns:a16="http://schemas.microsoft.com/office/drawing/2014/main" id="{5BBCEB2A-FED2-0832-DA1F-02AA5506FA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797" y="1421413"/>
            <a:ext cx="554429" cy="5544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w Icon 1693260">
            <a:extLst>
              <a:ext uri="{FF2B5EF4-FFF2-40B4-BE49-F238E27FC236}">
                <a16:creationId xmlns:a16="http://schemas.microsoft.com/office/drawing/2014/main" id="{7480B301-B1DA-8269-BB1D-CA79C52EF8BF}"/>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rot="19657159">
            <a:off x="173259" y="-86842"/>
            <a:ext cx="739926" cy="739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5A649-1A32-BF34-5040-7E7F5118EE09}"/>
              </a:ext>
            </a:extLst>
          </p:cNvPr>
          <p:cNvSpPr txBox="1"/>
          <p:nvPr/>
        </p:nvSpPr>
        <p:spPr>
          <a:xfrm>
            <a:off x="3579658" y="2014481"/>
            <a:ext cx="567483"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alibri" panose="020F0502020204030204"/>
                <a:ea typeface="+mn-ea"/>
                <a:cs typeface="+mn-cs"/>
              </a:rPr>
              <a:t>Radio</a:t>
            </a:r>
          </a:p>
        </p:txBody>
      </p:sp>
      <p:sp>
        <p:nvSpPr>
          <p:cNvPr id="3" name="TextBox 2">
            <a:extLst>
              <a:ext uri="{FF2B5EF4-FFF2-40B4-BE49-F238E27FC236}">
                <a16:creationId xmlns:a16="http://schemas.microsoft.com/office/drawing/2014/main" id="{CC74ACAF-2185-B40E-344E-0371D87CC2C8}"/>
              </a:ext>
            </a:extLst>
          </p:cNvPr>
          <p:cNvSpPr txBox="1"/>
          <p:nvPr/>
        </p:nvSpPr>
        <p:spPr>
          <a:xfrm>
            <a:off x="4311094" y="2026830"/>
            <a:ext cx="926541"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Online Video</a:t>
            </a:r>
          </a:p>
        </p:txBody>
      </p:sp>
      <p:sp>
        <p:nvSpPr>
          <p:cNvPr id="13" name="TextBox 12">
            <a:extLst>
              <a:ext uri="{FF2B5EF4-FFF2-40B4-BE49-F238E27FC236}">
                <a16:creationId xmlns:a16="http://schemas.microsoft.com/office/drawing/2014/main" id="{FCBF5D71-B8D9-47D5-E8E3-FD90E02F05DE}"/>
              </a:ext>
            </a:extLst>
          </p:cNvPr>
          <p:cNvSpPr txBox="1"/>
          <p:nvPr/>
        </p:nvSpPr>
        <p:spPr>
          <a:xfrm>
            <a:off x="5260898" y="2036685"/>
            <a:ext cx="878196"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Social Media</a:t>
            </a:r>
          </a:p>
        </p:txBody>
      </p:sp>
      <p:sp>
        <p:nvSpPr>
          <p:cNvPr id="14" name="TextBox 13">
            <a:extLst>
              <a:ext uri="{FF2B5EF4-FFF2-40B4-BE49-F238E27FC236}">
                <a16:creationId xmlns:a16="http://schemas.microsoft.com/office/drawing/2014/main" id="{6BCE9B88-5759-2EBB-A202-62CA942A3221}"/>
              </a:ext>
            </a:extLst>
          </p:cNvPr>
          <p:cNvSpPr txBox="1"/>
          <p:nvPr/>
        </p:nvSpPr>
        <p:spPr>
          <a:xfrm>
            <a:off x="6250967" y="2030685"/>
            <a:ext cx="97644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Digital Display</a:t>
            </a:r>
          </a:p>
        </p:txBody>
      </p:sp>
      <p:sp>
        <p:nvSpPr>
          <p:cNvPr id="15" name="TextBox 14">
            <a:extLst>
              <a:ext uri="{FF2B5EF4-FFF2-40B4-BE49-F238E27FC236}">
                <a16:creationId xmlns:a16="http://schemas.microsoft.com/office/drawing/2014/main" id="{F40B5CED-50BE-C88B-53F6-C3C46C475EE8}"/>
              </a:ext>
            </a:extLst>
          </p:cNvPr>
          <p:cNvSpPr txBox="1"/>
          <p:nvPr/>
        </p:nvSpPr>
        <p:spPr>
          <a:xfrm>
            <a:off x="8050260" y="2036685"/>
            <a:ext cx="86568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CALD Media</a:t>
            </a:r>
          </a:p>
        </p:txBody>
      </p:sp>
      <p:pic>
        <p:nvPicPr>
          <p:cNvPr id="4100" name="Picture 4" descr="search bar Icon 1073880">
            <a:extLst>
              <a:ext uri="{FF2B5EF4-FFF2-40B4-BE49-F238E27FC236}">
                <a16:creationId xmlns:a16="http://schemas.microsoft.com/office/drawing/2014/main" id="{65CB86E6-45F5-43F0-1F1B-DE060D6375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8871" y="1292521"/>
            <a:ext cx="808092" cy="8080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CB7671A-BBFA-8074-C3B1-3B0CF111D3F0}"/>
              </a:ext>
            </a:extLst>
          </p:cNvPr>
          <p:cNvSpPr txBox="1"/>
          <p:nvPr/>
        </p:nvSpPr>
        <p:spPr>
          <a:xfrm>
            <a:off x="7310708" y="2026830"/>
            <a:ext cx="61265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Search</a:t>
            </a:r>
          </a:p>
        </p:txBody>
      </p:sp>
      <p:pic>
        <p:nvPicPr>
          <p:cNvPr id="17" name="Picture 16" descr="website Icon 5723339">
            <a:extLst>
              <a:ext uri="{FF2B5EF4-FFF2-40B4-BE49-F238E27FC236}">
                <a16:creationId xmlns:a16="http://schemas.microsoft.com/office/drawing/2014/main" id="{94C65C05-0673-382B-37D3-7B31122A64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90040" y="2463958"/>
            <a:ext cx="1107752" cy="11077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email Icon 5724501">
            <a:extLst>
              <a:ext uri="{FF2B5EF4-FFF2-40B4-BE49-F238E27FC236}">
                <a16:creationId xmlns:a16="http://schemas.microsoft.com/office/drawing/2014/main" id="{0A5585B5-07AC-9512-88CC-CA33C3B89E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3401" y="2721338"/>
            <a:ext cx="471386" cy="4713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49379C2-3CDF-42D8-2496-C6794FE273BA}"/>
              </a:ext>
            </a:extLst>
          </p:cNvPr>
          <p:cNvSpPr txBox="1"/>
          <p:nvPr/>
        </p:nvSpPr>
        <p:spPr>
          <a:xfrm>
            <a:off x="6529183" y="2777754"/>
            <a:ext cx="2514805"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alibri" panose="020F0502020204030204"/>
                <a:ea typeface="+mn-ea"/>
                <a:cs typeface="+mn-cs"/>
              </a:rPr>
              <a:t>Stakeholder kit: </a:t>
            </a:r>
            <a:br>
              <a:rPr kumimoji="0" lang="en-AU" sz="105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AU" sz="1050" b="0" i="0" u="sng" strike="noStrike" kern="1200" cap="none" spc="0" normalizeH="0" baseline="0" noProof="0">
                <a:ln>
                  <a:noFill/>
                </a:ln>
                <a:solidFill>
                  <a:prstClr val="black"/>
                </a:solidFill>
                <a:effectLst/>
                <a:uLnTx/>
                <a:uFillTx/>
                <a:latin typeface="Calibri" panose="020F0502020204030204" pitchFamily="34" charset="0"/>
                <a:ea typeface="+mn-ea"/>
                <a:cs typeface="+mn-cs"/>
              </a:rPr>
              <a:t>c</a:t>
            </a:r>
            <a:r>
              <a:rPr kumimoji="0" lang="en-AU" sz="105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hlinkClick r:id="rId14">
                  <a:extLst>
                    <a:ext uri="{A12FA001-AC4F-418D-AE19-62706E023703}">
                      <ahyp:hlinkClr xmlns:ahyp="http://schemas.microsoft.com/office/drawing/2018/hyperlinkcolor" val="tx"/>
                    </a:ext>
                  </a:extLst>
                </a:hlinkClick>
              </a:rPr>
              <a:t>ancervic.org.au/cancer-information/screening/early-detection/stakeholder-toolkit</a:t>
            </a:r>
            <a:endParaRPr kumimoji="0" lang="en-AU"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78FED26-0DF7-FD93-970A-B6A66FB62EC9}"/>
              </a:ext>
            </a:extLst>
          </p:cNvPr>
          <p:cNvPicPr>
            <a:picLocks noChangeAspect="1"/>
          </p:cNvPicPr>
          <p:nvPr/>
        </p:nvPicPr>
        <p:blipFill>
          <a:blip r:embed="rId15"/>
          <a:stretch>
            <a:fillRect/>
          </a:stretch>
        </p:blipFill>
        <p:spPr>
          <a:xfrm>
            <a:off x="243573" y="3598759"/>
            <a:ext cx="1329913" cy="1335614"/>
          </a:xfrm>
          <a:prstGeom prst="rect">
            <a:avLst/>
          </a:prstGeom>
        </p:spPr>
      </p:pic>
      <p:pic>
        <p:nvPicPr>
          <p:cNvPr id="24" name="Picture 23">
            <a:extLst>
              <a:ext uri="{FF2B5EF4-FFF2-40B4-BE49-F238E27FC236}">
                <a16:creationId xmlns:a16="http://schemas.microsoft.com/office/drawing/2014/main" id="{7C9B48EE-3831-8DAB-9EFC-F7BEEB883BF5}"/>
              </a:ext>
            </a:extLst>
          </p:cNvPr>
          <p:cNvPicPr>
            <a:picLocks noChangeAspect="1"/>
          </p:cNvPicPr>
          <p:nvPr/>
        </p:nvPicPr>
        <p:blipFill>
          <a:blip r:embed="rId16"/>
          <a:stretch>
            <a:fillRect/>
          </a:stretch>
        </p:blipFill>
        <p:spPr>
          <a:xfrm>
            <a:off x="1874435" y="3598758"/>
            <a:ext cx="1329914" cy="1339214"/>
          </a:xfrm>
          <a:prstGeom prst="rect">
            <a:avLst/>
          </a:prstGeom>
        </p:spPr>
      </p:pic>
      <p:sp>
        <p:nvSpPr>
          <p:cNvPr id="11" name="TextBox 10">
            <a:extLst>
              <a:ext uri="{FF2B5EF4-FFF2-40B4-BE49-F238E27FC236}">
                <a16:creationId xmlns:a16="http://schemas.microsoft.com/office/drawing/2014/main" id="{050C234E-ECA9-381E-204E-D8B484D67458}"/>
              </a:ext>
            </a:extLst>
          </p:cNvPr>
          <p:cNvSpPr txBox="1"/>
          <p:nvPr/>
        </p:nvSpPr>
        <p:spPr>
          <a:xfrm>
            <a:off x="4135602" y="2745695"/>
            <a:ext cx="1479386" cy="42319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panose="020F0502020204030204"/>
                <a:ea typeface="+mn-ea"/>
                <a:cs typeface="+mn-cs"/>
              </a:rPr>
              <a:t>Website: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Calibri" panose="020F0502020204030204"/>
                <a:ea typeface="+mn-ea"/>
                <a:cs typeface="+mn-cs"/>
                <a:hlinkClick r:id="rId17">
                  <a:extLst>
                    <a:ext uri="{A12FA001-AC4F-418D-AE19-62706E023703}">
                      <ahyp:hlinkClr xmlns:ahyp="http://schemas.microsoft.com/office/drawing/2018/hyperlinkcolor" val="tx"/>
                    </a:ext>
                  </a:extLst>
                </a:hlinkClick>
              </a:rPr>
              <a:t>earlydetection.org.au</a:t>
            </a:r>
            <a:r>
              <a:rPr kumimoji="0" lang="en-AU" sz="11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Rectangle 11">
            <a:extLst>
              <a:ext uri="{FF2B5EF4-FFF2-40B4-BE49-F238E27FC236}">
                <a16:creationId xmlns:a16="http://schemas.microsoft.com/office/drawing/2014/main" id="{72BAD330-4145-86CD-4F28-95D4D146F17A}"/>
              </a:ext>
            </a:extLst>
          </p:cNvPr>
          <p:cNvSpPr/>
          <p:nvPr/>
        </p:nvSpPr>
        <p:spPr>
          <a:xfrm>
            <a:off x="3497580" y="2333120"/>
            <a:ext cx="5360670" cy="23083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a:ln>
                  <a:noFill/>
                </a:ln>
                <a:solidFill>
                  <a:prstClr val="white"/>
                </a:solidFill>
                <a:effectLst/>
                <a:uLnTx/>
                <a:uFillTx/>
                <a:latin typeface="Calibri" panose="020F0502020204030204"/>
                <a:ea typeface="+mn-ea"/>
                <a:cs typeface="+mn-cs"/>
              </a:rPr>
              <a:t>Owned</a:t>
            </a:r>
          </a:p>
        </p:txBody>
      </p:sp>
      <p:sp>
        <p:nvSpPr>
          <p:cNvPr id="21" name="Rectangle 20">
            <a:extLst>
              <a:ext uri="{FF2B5EF4-FFF2-40B4-BE49-F238E27FC236}">
                <a16:creationId xmlns:a16="http://schemas.microsoft.com/office/drawing/2014/main" id="{D65B02CF-3617-65B9-2303-9B38A7D7A897}"/>
              </a:ext>
            </a:extLst>
          </p:cNvPr>
          <p:cNvSpPr/>
          <p:nvPr/>
        </p:nvSpPr>
        <p:spPr>
          <a:xfrm>
            <a:off x="3497580" y="3582254"/>
            <a:ext cx="5360670" cy="23083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a:ln>
                  <a:noFill/>
                </a:ln>
                <a:solidFill>
                  <a:prstClr val="white"/>
                </a:solidFill>
                <a:effectLst/>
                <a:uLnTx/>
                <a:uFillTx/>
                <a:latin typeface="Calibri" panose="020F0502020204030204"/>
                <a:ea typeface="+mn-ea"/>
                <a:cs typeface="+mn-cs"/>
              </a:rPr>
              <a:t>Earned</a:t>
            </a:r>
          </a:p>
        </p:txBody>
      </p:sp>
      <p:pic>
        <p:nvPicPr>
          <p:cNvPr id="23" name="Picture 2" descr="advertising Icon 169007">
            <a:extLst>
              <a:ext uri="{FF2B5EF4-FFF2-40B4-BE49-F238E27FC236}">
                <a16:creationId xmlns:a16="http://schemas.microsoft.com/office/drawing/2014/main" id="{32D8F16E-CBE1-77AD-FEF5-145526722B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79658" y="4034930"/>
            <a:ext cx="567483" cy="5674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peaker Icon 5723304">
            <a:extLst>
              <a:ext uri="{FF2B5EF4-FFF2-40B4-BE49-F238E27FC236}">
                <a16:creationId xmlns:a16="http://schemas.microsoft.com/office/drawing/2014/main" id="{7980BDF9-4BAF-9114-03AA-3886B818F6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7561" y="3872624"/>
            <a:ext cx="892094" cy="89209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DF06261-943E-E2F8-59FF-62CE9527D0F1}"/>
              </a:ext>
            </a:extLst>
          </p:cNvPr>
          <p:cNvSpPr txBox="1"/>
          <p:nvPr/>
        </p:nvSpPr>
        <p:spPr>
          <a:xfrm>
            <a:off x="3779608" y="4180297"/>
            <a:ext cx="243450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alibri" panose="020F0502020204030204"/>
                <a:ea typeface="+mn-ea"/>
                <a:cs typeface="+mn-cs"/>
              </a:rPr>
              <a:t>PR</a:t>
            </a:r>
          </a:p>
        </p:txBody>
      </p:sp>
      <p:sp>
        <p:nvSpPr>
          <p:cNvPr id="27" name="TextBox 26">
            <a:extLst>
              <a:ext uri="{FF2B5EF4-FFF2-40B4-BE49-F238E27FC236}">
                <a16:creationId xmlns:a16="http://schemas.microsoft.com/office/drawing/2014/main" id="{BD393086-97EB-B05C-3E72-A0AFF291798F}"/>
              </a:ext>
            </a:extLst>
          </p:cNvPr>
          <p:cNvSpPr txBox="1"/>
          <p:nvPr/>
        </p:nvSpPr>
        <p:spPr>
          <a:xfrm>
            <a:off x="6465922" y="4233345"/>
            <a:ext cx="2434505"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alibri" panose="020F0502020204030204"/>
                <a:ea typeface="+mn-ea"/>
                <a:cs typeface="+mn-cs"/>
              </a:rPr>
              <a:t>Launch Event</a:t>
            </a:r>
          </a:p>
        </p:txBody>
      </p:sp>
      <p:sp>
        <p:nvSpPr>
          <p:cNvPr id="6" name="TextBox 5">
            <a:extLst>
              <a:ext uri="{FF2B5EF4-FFF2-40B4-BE49-F238E27FC236}">
                <a16:creationId xmlns:a16="http://schemas.microsoft.com/office/drawing/2014/main" id="{2FB126DA-FBB3-F56C-7D86-27A118432806}"/>
              </a:ext>
            </a:extLst>
          </p:cNvPr>
          <p:cNvSpPr txBox="1"/>
          <p:nvPr/>
        </p:nvSpPr>
        <p:spPr>
          <a:xfrm>
            <a:off x="716328" y="1629694"/>
            <a:ext cx="2315444" cy="639070"/>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effectLst/>
                <a:uLnTx/>
                <a:uFillTx/>
                <a:latin typeface="Calibri" panose="020F0502020204030204"/>
                <a:ea typeface="+mn-ea"/>
                <a:cs typeface="+mn-cs"/>
              </a:rPr>
              <a:t>Burst 2</a:t>
            </a:r>
          </a:p>
          <a:p>
            <a:pPr algn="ctr">
              <a:defRPr/>
            </a:pPr>
            <a:r>
              <a:rPr lang="en-AU" sz="1200" dirty="0">
                <a:latin typeface="Calibri" panose="020F0502020204030204"/>
              </a:rPr>
              <a:t> </a:t>
            </a:r>
            <a:r>
              <a:rPr kumimoji="0" lang="en-AU" sz="1200" b="0" i="0" u="none" strike="noStrike" kern="1200" cap="none" spc="0" normalizeH="0" baseline="0" noProof="0" dirty="0">
                <a:ln>
                  <a:noFill/>
                </a:ln>
                <a:effectLst/>
                <a:uLnTx/>
                <a:uFillTx/>
                <a:latin typeface="Calibri" panose="020F0502020204030204"/>
                <a:ea typeface="+mn-ea"/>
                <a:cs typeface="+mn-cs"/>
              </a:rPr>
              <a:t>13</a:t>
            </a:r>
            <a:r>
              <a:rPr kumimoji="0" lang="en-AU" sz="1200" b="0" i="0" u="none" strike="noStrike" kern="1200" cap="none" spc="0" normalizeH="0" baseline="30000" noProof="0" dirty="0">
                <a:ln>
                  <a:noFill/>
                </a:ln>
                <a:effectLst/>
                <a:uLnTx/>
                <a:uFillTx/>
                <a:latin typeface="Calibri" panose="020F0502020204030204"/>
                <a:ea typeface="+mn-ea"/>
                <a:cs typeface="+mn-cs"/>
              </a:rPr>
              <a:t>th</a:t>
            </a:r>
            <a:r>
              <a:rPr kumimoji="0" lang="en-AU" sz="1200" b="0" i="0" u="none" strike="noStrike" kern="1200" cap="none" spc="0" normalizeH="0" baseline="0" noProof="0" dirty="0">
                <a:ln>
                  <a:noFill/>
                </a:ln>
                <a:effectLst/>
                <a:uLnTx/>
                <a:uFillTx/>
                <a:latin typeface="Calibri" panose="020F0502020204030204"/>
                <a:ea typeface="+mn-ea"/>
                <a:cs typeface="+mn-cs"/>
              </a:rPr>
              <a:t> Aug to 9</a:t>
            </a:r>
            <a:r>
              <a:rPr kumimoji="0" lang="en-AU" sz="1200" b="0" i="0" u="none" strike="noStrike" kern="1200" cap="none" spc="0" normalizeH="0" baseline="30000" noProof="0" dirty="0">
                <a:ln>
                  <a:noFill/>
                </a:ln>
                <a:effectLst/>
                <a:uLnTx/>
                <a:uFillTx/>
                <a:latin typeface="Calibri" panose="020F0502020204030204"/>
                <a:ea typeface="+mn-ea"/>
                <a:cs typeface="+mn-cs"/>
              </a:rPr>
              <a:t>th</a:t>
            </a:r>
            <a:r>
              <a:rPr kumimoji="0" lang="en-AU" sz="1200" b="0" i="0" u="none" strike="noStrike" kern="1200" cap="none" spc="0" normalizeH="0" baseline="0" noProof="0" dirty="0">
                <a:ln>
                  <a:noFill/>
                </a:ln>
                <a:effectLst/>
                <a:uLnTx/>
                <a:uFillTx/>
                <a:latin typeface="Calibri" panose="020F0502020204030204"/>
                <a:ea typeface="+mn-ea"/>
                <a:cs typeface="+mn-cs"/>
              </a:rPr>
              <a:t> Sept.</a:t>
            </a:r>
            <a:r>
              <a:rPr lang="en-AU" sz="1200" dirty="0">
                <a:latin typeface="Calibri" panose="020F0502020204030204"/>
              </a:rPr>
              <a:t>.</a:t>
            </a:r>
            <a:endParaRPr lang="en-AU" sz="1200" b="0" i="0" u="none" strike="noStrike" kern="1200" cap="none" spc="0" normalizeH="0" baseline="0" noProof="0" dirty="0">
              <a:ln>
                <a:noFill/>
              </a:ln>
              <a:effectLst/>
              <a:uLnTx/>
              <a:uFillTx/>
              <a:latin typeface="Calibri" panose="020F0502020204030204"/>
              <a:cs typeface="Calibri"/>
            </a:endParaRPr>
          </a:p>
          <a:p>
            <a:pPr algn="ctr">
              <a:defRPr/>
            </a:pPr>
            <a:r>
              <a:rPr lang="en-AU" sz="1200" dirty="0">
                <a:latin typeface="Calibri" panose="020F0502020204030204"/>
              </a:rPr>
              <a:t>Targeting all </a:t>
            </a:r>
            <a:r>
              <a:rPr kumimoji="0" lang="en-AU" sz="1200" b="0" i="0" u="none" strike="noStrike" kern="1200" cap="none" spc="0" normalizeH="0" baseline="0" noProof="0" dirty="0">
                <a:ln>
                  <a:noFill/>
                </a:ln>
                <a:effectLst/>
                <a:uLnTx/>
                <a:uFillTx/>
                <a:latin typeface="Calibri" panose="020F0502020204030204"/>
                <a:ea typeface="+mn-ea"/>
                <a:cs typeface="+mn-cs"/>
              </a:rPr>
              <a:t>35-60 across </a:t>
            </a:r>
            <a:r>
              <a:rPr lang="en-AU" sz="1200" dirty="0">
                <a:latin typeface="Calibri" panose="020F0502020204030204"/>
              </a:rPr>
              <a:t>VIC</a:t>
            </a:r>
            <a:endParaRPr lang="en-AU" sz="1200" b="0" i="0" u="none" strike="noStrike" kern="1200" cap="none" spc="0" normalizeH="0" baseline="0" noProof="0" dirty="0">
              <a:ln>
                <a:noFill/>
              </a:ln>
              <a:effectLst/>
              <a:uLnTx/>
              <a:uFillTx/>
              <a:latin typeface="Calibri" panose="020F0502020204030204"/>
              <a:cs typeface="Calibri"/>
            </a:endParaRPr>
          </a:p>
        </p:txBody>
      </p:sp>
      <p:sp>
        <p:nvSpPr>
          <p:cNvPr id="28" name="TextBox 27">
            <a:extLst>
              <a:ext uri="{FF2B5EF4-FFF2-40B4-BE49-F238E27FC236}">
                <a16:creationId xmlns:a16="http://schemas.microsoft.com/office/drawing/2014/main" id="{182813CB-172A-3156-6E37-2FED03620B56}"/>
              </a:ext>
            </a:extLst>
          </p:cNvPr>
          <p:cNvSpPr txBox="1"/>
          <p:nvPr/>
        </p:nvSpPr>
        <p:spPr>
          <a:xfrm>
            <a:off x="1443317" y="96529"/>
            <a:ext cx="6104965" cy="461665"/>
          </a:xfrm>
          <a:prstGeom prst="rect">
            <a:avLst/>
          </a:prstGeom>
          <a:noFill/>
        </p:spPr>
        <p:txBody>
          <a:bodyPr wrap="square" rtlCol="0">
            <a:spAutoFit/>
          </a:bodyPr>
          <a:lstStyle/>
          <a:p>
            <a:r>
              <a:rPr lang="en-US" sz="2400" i="1" dirty="0">
                <a:solidFill>
                  <a:schemeClr val="bg1"/>
                </a:solidFill>
                <a:latin typeface="+mn-lt"/>
              </a:rPr>
              <a:t>Early Detection Saves Lives </a:t>
            </a:r>
            <a:r>
              <a:rPr lang="en-US" sz="2400" dirty="0">
                <a:solidFill>
                  <a:schemeClr val="bg1"/>
                </a:solidFill>
                <a:latin typeface="+mn-lt"/>
              </a:rPr>
              <a:t>Campaign</a:t>
            </a:r>
            <a:endParaRPr lang="en-AU" sz="2400" dirty="0">
              <a:solidFill>
                <a:schemeClr val="bg1"/>
              </a:solidFill>
              <a:latin typeface="+mn-lt"/>
            </a:endParaRPr>
          </a:p>
        </p:txBody>
      </p:sp>
      <p:pic>
        <p:nvPicPr>
          <p:cNvPr id="29" name="Picture 28" descr="A yellow flower with blue text&#10;&#10;Description automatically generated with low confidence">
            <a:extLst>
              <a:ext uri="{FF2B5EF4-FFF2-40B4-BE49-F238E27FC236}">
                <a16:creationId xmlns:a16="http://schemas.microsoft.com/office/drawing/2014/main" id="{586AA526-6801-2E02-39AD-198858E0C9CB}"/>
              </a:ext>
            </a:extLst>
          </p:cNvPr>
          <p:cNvPicPr>
            <a:picLocks noChangeAspect="1"/>
          </p:cNvPicPr>
          <p:nvPr/>
        </p:nvPicPr>
        <p:blipFill>
          <a:blip r:embed="rId20"/>
          <a:stretch>
            <a:fillRect/>
          </a:stretch>
        </p:blipFill>
        <p:spPr>
          <a:xfrm rot="10800000" flipH="1" flipV="1">
            <a:off x="8243888" y="4436139"/>
            <a:ext cx="873842" cy="564486"/>
          </a:xfrm>
          <a:prstGeom prst="rect">
            <a:avLst/>
          </a:prstGeom>
        </p:spPr>
      </p:pic>
    </p:spTree>
    <p:extLst>
      <p:ext uri="{BB962C8B-B14F-4D97-AF65-F5344CB8AC3E}">
        <p14:creationId xmlns:p14="http://schemas.microsoft.com/office/powerpoint/2010/main" val="1376340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C57C-D138-7642-7D9A-F9141A0E8FE9}"/>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dirty="0">
                <a:solidFill>
                  <a:schemeClr val="bg1"/>
                </a:solidFill>
              </a:rPr>
              <a:t>We need your help</a:t>
            </a:r>
            <a:r>
              <a:rPr lang="en-GB" b="1" dirty="0">
                <a:solidFill>
                  <a:srgbClr val="0F1E64"/>
                </a:solidFill>
                <a:latin typeface="Foco CC App Black"/>
              </a:rPr>
              <a:t>.</a:t>
            </a:r>
          </a:p>
        </p:txBody>
      </p:sp>
      <p:sp>
        <p:nvSpPr>
          <p:cNvPr id="4" name="Slide Number Placeholder 3">
            <a:extLst>
              <a:ext uri="{FF2B5EF4-FFF2-40B4-BE49-F238E27FC236}">
                <a16:creationId xmlns:a16="http://schemas.microsoft.com/office/drawing/2014/main" id="{9F286AF3-7D80-DD12-2764-55978463C1DE}"/>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8FFFD57-54FA-440A-BE46-EE2F628C3ABA}" type="slidenum">
              <a:rPr lang="en-AU" smtClean="0">
                <a:solidFill>
                  <a:srgbClr val="D4D9EC"/>
                </a:solidFill>
              </a:rPr>
              <a:t>13</a:t>
            </a:fld>
            <a:endParaRPr lang="en-AU">
              <a:solidFill>
                <a:srgbClr val="D4D9EC"/>
              </a:solidFill>
            </a:endParaRPr>
          </a:p>
        </p:txBody>
      </p:sp>
      <p:pic>
        <p:nvPicPr>
          <p:cNvPr id="1026" name="Picture 2" descr="Don’t Leave Your Health Up to Luck | Performance Health">
            <a:extLst>
              <a:ext uri="{FF2B5EF4-FFF2-40B4-BE49-F238E27FC236}">
                <a16:creationId xmlns:a16="http://schemas.microsoft.com/office/drawing/2014/main" id="{2B04C684-7672-74D1-9F50-7C6D61E94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565" y="2156543"/>
            <a:ext cx="1647090" cy="119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gaphone PNG">
            <a:extLst>
              <a:ext uri="{FF2B5EF4-FFF2-40B4-BE49-F238E27FC236}">
                <a16:creationId xmlns:a16="http://schemas.microsoft.com/office/drawing/2014/main" id="{1755350F-1227-D51D-DEC3-9E305C373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655" y="1921058"/>
            <a:ext cx="1563781" cy="1523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yellow text on a white background&#10;&#10;Description automatically generated with low confidence">
            <a:extLst>
              <a:ext uri="{FF2B5EF4-FFF2-40B4-BE49-F238E27FC236}">
                <a16:creationId xmlns:a16="http://schemas.microsoft.com/office/drawing/2014/main" id="{90210D96-DBB3-FC3A-BA7B-D6784135F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413" y="1791812"/>
            <a:ext cx="2104484" cy="1924251"/>
          </a:xfrm>
          <a:prstGeom prst="rect">
            <a:avLst/>
          </a:prstGeom>
        </p:spPr>
      </p:pic>
      <p:sp>
        <p:nvSpPr>
          <p:cNvPr id="7" name="TextBox 6">
            <a:extLst>
              <a:ext uri="{FF2B5EF4-FFF2-40B4-BE49-F238E27FC236}">
                <a16:creationId xmlns:a16="http://schemas.microsoft.com/office/drawing/2014/main" id="{2742DF34-B9D9-0305-C860-BEA5CEB30F43}"/>
              </a:ext>
            </a:extLst>
          </p:cNvPr>
          <p:cNvSpPr txBox="1"/>
          <p:nvPr/>
        </p:nvSpPr>
        <p:spPr>
          <a:xfrm>
            <a:off x="4110053" y="3592774"/>
            <a:ext cx="1555844"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013">
                <a:solidFill>
                  <a:srgbClr val="0F1E64"/>
                </a:solidFill>
                <a:latin typeface="Foco CC" panose="020B0504050202020203"/>
              </a:rPr>
              <a:t>1800 627 701</a:t>
            </a:r>
            <a:r>
              <a:rPr lang="en-AU" sz="1013">
                <a:solidFill>
                  <a:srgbClr val="0F1E64"/>
                </a:solidFill>
                <a:latin typeface="Foco CC" panose="020B0504050202020203"/>
                <a:hlinkClick r:id="rId6">
                  <a:extLst>
                    <a:ext uri="{A12FA001-AC4F-418D-AE19-62706E023703}">
                      <ahyp:hlinkClr xmlns:ahyp="http://schemas.microsoft.com/office/drawing/2018/hyperlinkcolor" val="tx"/>
                    </a:ext>
                  </a:extLst>
                </a:hlinkClick>
              </a:rPr>
              <a:t> (ncsr.gov.au)</a:t>
            </a:r>
            <a:endParaRPr lang="en-AU" sz="1013">
              <a:solidFill>
                <a:srgbClr val="0F1E64"/>
              </a:solidFill>
              <a:latin typeface="Foco CC" panose="020B0504050202020203"/>
            </a:endParaRPr>
          </a:p>
        </p:txBody>
      </p:sp>
      <p:sp>
        <p:nvSpPr>
          <p:cNvPr id="8" name="TextBox 7">
            <a:extLst>
              <a:ext uri="{FF2B5EF4-FFF2-40B4-BE49-F238E27FC236}">
                <a16:creationId xmlns:a16="http://schemas.microsoft.com/office/drawing/2014/main" id="{1BB5E313-6C78-7DC8-9695-55B089FDC6D8}"/>
              </a:ext>
            </a:extLst>
          </p:cNvPr>
          <p:cNvSpPr txBox="1"/>
          <p:nvPr/>
        </p:nvSpPr>
        <p:spPr>
          <a:xfrm>
            <a:off x="201011" y="4153686"/>
            <a:ext cx="3794214" cy="6924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dirty="0">
                <a:solidFill>
                  <a:srgbClr val="002060"/>
                </a:solidFill>
                <a:latin typeface="Foco CC Light"/>
                <a:hlinkClick r:id="rId7"/>
              </a:rPr>
              <a:t>Sabine.Ostrowski@cancervic.org.au</a:t>
            </a:r>
            <a:endParaRPr lang="en-AU" sz="900" dirty="0">
              <a:solidFill>
                <a:srgbClr val="002060"/>
              </a:solidFill>
              <a:latin typeface="Foco CC Light"/>
            </a:endParaRPr>
          </a:p>
          <a:p>
            <a:r>
              <a:rPr lang="en-AU" sz="900" dirty="0">
                <a:solidFill>
                  <a:srgbClr val="002060"/>
                </a:solidFill>
                <a:latin typeface="Foco CC Light"/>
                <a:hlinkClick r:id="rId8"/>
              </a:rPr>
              <a:t>www.earlydetection.org.au</a:t>
            </a:r>
            <a:endParaRPr lang="en-AU" sz="900" dirty="0">
              <a:solidFill>
                <a:srgbClr val="002060"/>
              </a:solidFill>
              <a:latin typeface="Foco CC Light"/>
            </a:endParaRPr>
          </a:p>
          <a:p>
            <a:r>
              <a:rPr lang="en-AU" sz="1050" dirty="0">
                <a:hlinkClick r:id="rId9"/>
              </a:rPr>
              <a:t>Requests for access to VCR data - Cancer Council Victoria (cancervic.org.au)</a:t>
            </a:r>
            <a:endParaRPr lang="en-AU" sz="900" dirty="0">
              <a:solidFill>
                <a:srgbClr val="002060"/>
              </a:solidFill>
              <a:latin typeface="Foco CC Light"/>
            </a:endParaRPr>
          </a:p>
        </p:txBody>
      </p:sp>
      <p:pic>
        <p:nvPicPr>
          <p:cNvPr id="5" name="Picture 4" descr="A yellow flower with blue text&#10;&#10;Description automatically generated with low confidence">
            <a:extLst>
              <a:ext uri="{FF2B5EF4-FFF2-40B4-BE49-F238E27FC236}">
                <a16:creationId xmlns:a16="http://schemas.microsoft.com/office/drawing/2014/main" id="{7118294C-36D1-7552-E7E4-364E96176941}"/>
              </a:ext>
            </a:extLst>
          </p:cNvPr>
          <p:cNvPicPr>
            <a:picLocks noChangeAspect="1"/>
          </p:cNvPicPr>
          <p:nvPr/>
        </p:nvPicPr>
        <p:blipFill>
          <a:blip r:embed="rId10"/>
          <a:stretch>
            <a:fillRect/>
          </a:stretch>
        </p:blipFill>
        <p:spPr>
          <a:xfrm rot="10800000" flipH="1" flipV="1">
            <a:off x="8167329" y="4436139"/>
            <a:ext cx="873842" cy="564486"/>
          </a:xfrm>
          <a:prstGeom prst="rect">
            <a:avLst/>
          </a:prstGeom>
        </p:spPr>
      </p:pic>
      <p:sp>
        <p:nvSpPr>
          <p:cNvPr id="10" name="TextBox 9">
            <a:extLst>
              <a:ext uri="{FF2B5EF4-FFF2-40B4-BE49-F238E27FC236}">
                <a16:creationId xmlns:a16="http://schemas.microsoft.com/office/drawing/2014/main" id="{2F8964EC-87BD-6790-C7B8-1A2FBB90E244}"/>
              </a:ext>
            </a:extLst>
          </p:cNvPr>
          <p:cNvSpPr txBox="1"/>
          <p:nvPr/>
        </p:nvSpPr>
        <p:spPr>
          <a:xfrm>
            <a:off x="6185722" y="3592774"/>
            <a:ext cx="3376246" cy="646331"/>
          </a:xfrm>
          <a:prstGeom prst="rect">
            <a:avLst/>
          </a:prstGeom>
          <a:noFill/>
        </p:spPr>
        <p:txBody>
          <a:bodyPr wrap="square">
            <a:spAutoFit/>
          </a:bodyPr>
          <a:lstStyle/>
          <a:p>
            <a:r>
              <a:rPr lang="en-AU" sz="1200" dirty="0">
                <a:solidFill>
                  <a:srgbClr val="002060"/>
                </a:solidFill>
              </a:rPr>
              <a:t>https://www.cancervic.org.au/cancer-information/screening/early-detection/stakeholder-toolkit</a:t>
            </a:r>
          </a:p>
        </p:txBody>
      </p:sp>
    </p:spTree>
    <p:extLst>
      <p:ext uri="{BB962C8B-B14F-4D97-AF65-F5344CB8AC3E}">
        <p14:creationId xmlns:p14="http://schemas.microsoft.com/office/powerpoint/2010/main" val="14407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4A99F-BA1A-211D-6579-44BB53D8749B}"/>
              </a:ext>
            </a:extLst>
          </p:cNvPr>
          <p:cNvPicPr>
            <a:picLocks noChangeAspect="1"/>
          </p:cNvPicPr>
          <p:nvPr/>
        </p:nvPicPr>
        <p:blipFill>
          <a:blip r:embed="rId3"/>
          <a:stretch>
            <a:fillRect/>
          </a:stretch>
        </p:blipFill>
        <p:spPr>
          <a:xfrm>
            <a:off x="2403628" y="2348126"/>
            <a:ext cx="6536740" cy="2205945"/>
          </a:xfrm>
          <a:prstGeom prst="rect">
            <a:avLst/>
          </a:prstGeom>
        </p:spPr>
      </p:pic>
      <p:sp>
        <p:nvSpPr>
          <p:cNvPr id="6" name="TextBox 5">
            <a:extLst>
              <a:ext uri="{FF2B5EF4-FFF2-40B4-BE49-F238E27FC236}">
                <a16:creationId xmlns:a16="http://schemas.microsoft.com/office/drawing/2014/main" id="{0FF0DEF4-25DD-F65B-16BD-4DB711ECB151}"/>
              </a:ext>
            </a:extLst>
          </p:cNvPr>
          <p:cNvSpPr txBox="1"/>
          <p:nvPr/>
        </p:nvSpPr>
        <p:spPr>
          <a:xfrm>
            <a:off x="318815" y="815042"/>
            <a:ext cx="7641182" cy="1177245"/>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Foco CC" panose="020B0504050202020203"/>
              <a:ea typeface="+mn-ea"/>
              <a:cs typeface="+mn-cs"/>
            </a:endParaRPr>
          </a:p>
          <a:p>
            <a:pPr marL="257175" indent="-257175">
              <a:buFont typeface="Arial" panose="020B0604020202020204" pitchFamily="34" charset="0"/>
              <a:buChar char="•"/>
              <a:defRPr/>
            </a:pPr>
            <a:r>
              <a:rPr kumimoji="0" lang="en-US" sz="18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State-wide p</a:t>
            </a:r>
            <a:r>
              <a:rPr lang="en-US" sz="1800" dirty="0" err="1">
                <a:solidFill>
                  <a:srgbClr val="201547"/>
                </a:solidFill>
                <a:latin typeface="Arial" panose="020B0604020202020204" pitchFamily="34" charset="0"/>
                <a:cs typeface="Arial" panose="020B0604020202020204" pitchFamily="34" charset="0"/>
              </a:rPr>
              <a:t>opulation</a:t>
            </a:r>
            <a:r>
              <a:rPr lang="en-US" sz="1800" dirty="0">
                <a:solidFill>
                  <a:srgbClr val="201547"/>
                </a:solidFill>
                <a:latin typeface="Arial" panose="020B0604020202020204" pitchFamily="34" charset="0"/>
                <a:cs typeface="Arial" panose="020B0604020202020204" pitchFamily="34" charset="0"/>
              </a:rPr>
              <a:t>-based registry since 1982</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201547"/>
                </a:solidFill>
                <a:latin typeface="Arial" panose="020B0604020202020204" pitchFamily="34" charset="0"/>
                <a:cs typeface="Arial" panose="020B0604020202020204" pitchFamily="34" charset="0"/>
              </a:rPr>
              <a:t>Receive data under the </a:t>
            </a:r>
            <a:r>
              <a:rPr lang="en-US" sz="1800" i="1" dirty="0">
                <a:solidFill>
                  <a:srgbClr val="201547"/>
                </a:solidFill>
                <a:latin typeface="Arial" panose="020B0604020202020204" pitchFamily="34" charset="0"/>
                <a:cs typeface="Arial" panose="020B0604020202020204" pitchFamily="34" charset="0"/>
              </a:rPr>
              <a:t>Improving Cancer Outcomes Act 2014</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201547"/>
                </a:solidFill>
                <a:latin typeface="Arial" panose="020B0604020202020204" pitchFamily="34" charset="0"/>
                <a:cs typeface="Arial" panose="020B0604020202020204" pitchFamily="34" charset="0"/>
              </a:rPr>
              <a:t>Provides a foundation for measuring and improving cancer outcomes</a:t>
            </a:r>
            <a:endParaRPr lang="en-US" sz="1800" dirty="0">
              <a:solidFill>
                <a:srgbClr val="20154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48C937-D1F5-472C-3426-3DF0FBFE2514}"/>
              </a:ext>
            </a:extLst>
          </p:cNvPr>
          <p:cNvSpPr txBox="1"/>
          <p:nvPr/>
        </p:nvSpPr>
        <p:spPr>
          <a:xfrm>
            <a:off x="440896" y="4400925"/>
            <a:ext cx="6820515" cy="557973"/>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013" dirty="0">
                <a:hlinkClick r:id="rId4"/>
              </a:rPr>
              <a:t>https://www.cancervic.org.au/research/vcr</a:t>
            </a:r>
            <a:endParaRPr lang="en-AU" sz="1013" dirty="0"/>
          </a:p>
          <a:p>
            <a:pPr>
              <a:lnSpc>
                <a:spcPts val="1200"/>
              </a:lnSpc>
            </a:pPr>
            <a:r>
              <a:rPr lang="en-AU" sz="900" b="1" dirty="0">
                <a:solidFill>
                  <a:srgbClr val="0F1E64"/>
                </a:solidFill>
                <a:effectLst/>
                <a:latin typeface="Calibri" panose="020F0502020204030204" pitchFamily="34" charset="0"/>
                <a:ea typeface="Calibri" panose="020F0502020204030204" pitchFamily="34" charset="0"/>
              </a:rPr>
              <a:t>Slides courtesy of A/Prof Luc te Marvelde, </a:t>
            </a:r>
            <a:r>
              <a:rPr lang="en-AU" sz="900" b="1" dirty="0">
                <a:solidFill>
                  <a:srgbClr val="333333"/>
                </a:solidFill>
                <a:effectLst/>
                <a:latin typeface="Calibri" panose="020F0502020204030204" pitchFamily="34" charset="0"/>
                <a:ea typeface="Calibri" panose="020F0502020204030204" pitchFamily="34" charset="0"/>
              </a:rPr>
              <a:t>Head, Data Analytics</a:t>
            </a:r>
            <a:r>
              <a:rPr lang="en-AU" sz="900" dirty="0">
                <a:latin typeface="Calibri" panose="020F0502020204030204" pitchFamily="34" charset="0"/>
                <a:ea typeface="Calibri" panose="020F0502020204030204" pitchFamily="34" charset="0"/>
              </a:rPr>
              <a:t> </a:t>
            </a:r>
            <a:r>
              <a:rPr lang="en-AU" sz="900" b="1" dirty="0">
                <a:solidFill>
                  <a:srgbClr val="333333"/>
                </a:solidFill>
                <a:effectLst/>
                <a:latin typeface="Calibri" panose="020F0502020204030204" pitchFamily="34" charset="0"/>
                <a:ea typeface="Calibri" panose="020F0502020204030204" pitchFamily="34" charset="0"/>
              </a:rPr>
              <a:t>Victorian Cancer Registry,  Luc.teMarvelde@cancervic.org.au</a:t>
            </a:r>
            <a:endParaRPr lang="en-AU" sz="900" dirty="0">
              <a:effectLst/>
              <a:latin typeface="Calibri" panose="020F0502020204030204" pitchFamily="34" charset="0"/>
              <a:ea typeface="Calibri" panose="020F0502020204030204" pitchFamily="34" charset="0"/>
            </a:endParaRPr>
          </a:p>
          <a:p>
            <a:endParaRPr lang="en-AU" sz="1013" dirty="0"/>
          </a:p>
        </p:txBody>
      </p:sp>
      <p:pic>
        <p:nvPicPr>
          <p:cNvPr id="7" name="Picture 6">
            <a:extLst>
              <a:ext uri="{FF2B5EF4-FFF2-40B4-BE49-F238E27FC236}">
                <a16:creationId xmlns:a16="http://schemas.microsoft.com/office/drawing/2014/main" id="{6E37060F-D778-B453-4A46-6444477D851B}"/>
              </a:ext>
            </a:extLst>
          </p:cNvPr>
          <p:cNvPicPr>
            <a:picLocks noChangeAspect="1"/>
          </p:cNvPicPr>
          <p:nvPr/>
        </p:nvPicPr>
        <p:blipFill>
          <a:blip r:embed="rId5"/>
          <a:stretch>
            <a:fillRect/>
          </a:stretch>
        </p:blipFill>
        <p:spPr>
          <a:xfrm>
            <a:off x="663434" y="2348126"/>
            <a:ext cx="1740194" cy="1696960"/>
          </a:xfrm>
          <a:prstGeom prst="rect">
            <a:avLst/>
          </a:prstGeom>
        </p:spPr>
      </p:pic>
      <p:sp>
        <p:nvSpPr>
          <p:cNvPr id="2" name="Title 1">
            <a:extLst>
              <a:ext uri="{FF2B5EF4-FFF2-40B4-BE49-F238E27FC236}">
                <a16:creationId xmlns:a16="http://schemas.microsoft.com/office/drawing/2014/main" id="{5AE695DD-3787-445F-E976-0C141569375C}"/>
              </a:ext>
            </a:extLst>
          </p:cNvPr>
          <p:cNvSpPr>
            <a:spLocks noGrp="1"/>
          </p:cNvSpPr>
          <p:nvPr>
            <p:ph type="title"/>
          </p:nvPr>
        </p:nvSpPr>
        <p:spPr/>
        <p:txBody>
          <a:bodyPr/>
          <a:lstStyle/>
          <a:p>
            <a:r>
              <a:rPr lang="en-US" b="1" dirty="0"/>
              <a:t>Victorian Cancer Registry</a:t>
            </a:r>
            <a:endParaRPr lang="en-AU" b="1" dirty="0"/>
          </a:p>
        </p:txBody>
      </p:sp>
      <p:pic>
        <p:nvPicPr>
          <p:cNvPr id="5" name="Picture 4" descr="A yellow flower with blue text&#10;&#10;Description automatically generated with low confidence">
            <a:extLst>
              <a:ext uri="{FF2B5EF4-FFF2-40B4-BE49-F238E27FC236}">
                <a16:creationId xmlns:a16="http://schemas.microsoft.com/office/drawing/2014/main" id="{93240E82-A027-7B69-E237-F2B98EC8534F}"/>
              </a:ext>
            </a:extLst>
          </p:cNvPr>
          <p:cNvPicPr>
            <a:picLocks noChangeAspect="1"/>
          </p:cNvPicPr>
          <p:nvPr/>
        </p:nvPicPr>
        <p:blipFill>
          <a:blip r:embed="rId6"/>
          <a:stretch>
            <a:fillRect/>
          </a:stretch>
        </p:blipFill>
        <p:spPr>
          <a:xfrm rot="10800000" flipH="1" flipV="1">
            <a:off x="8167329" y="4436139"/>
            <a:ext cx="873842" cy="564486"/>
          </a:xfrm>
          <a:prstGeom prst="rect">
            <a:avLst/>
          </a:prstGeom>
        </p:spPr>
      </p:pic>
    </p:spTree>
    <p:extLst>
      <p:ext uri="{BB962C8B-B14F-4D97-AF65-F5344CB8AC3E}">
        <p14:creationId xmlns:p14="http://schemas.microsoft.com/office/powerpoint/2010/main" val="401002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A6E6D-90CC-F750-5B94-96C71531796B}"/>
              </a:ext>
            </a:extLst>
          </p:cNvPr>
          <p:cNvSpPr txBox="1"/>
          <p:nvPr/>
        </p:nvSpPr>
        <p:spPr>
          <a:xfrm>
            <a:off x="371191" y="1181961"/>
            <a:ext cx="3863789" cy="3300904"/>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There were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7% fewer cancer diagnoses in Victoria in 2020 than expected</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There were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4.3% fewer cancer diagnoses in Victoria in 2021 than expected</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There remain approximately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3,800 fewer diagnoses than expected</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 at the end of 2021.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The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greatest decline</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 was in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bowel, prostate </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and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blood cancers </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and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melanoma</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 These accounted for </a:t>
            </a:r>
            <a:r>
              <a:rPr kumimoji="0" lang="en-US" sz="1500" b="1"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76% of all missed diagnoses</a:t>
            </a:r>
            <a:r>
              <a:rPr kumimoji="0" lang="en-US" sz="1500" b="0" i="0" u="none" strike="noStrike" kern="1200" cap="none" spc="0" normalizeH="0" baseline="0" noProof="0" dirty="0">
                <a:ln>
                  <a:noFill/>
                </a:ln>
                <a:solidFill>
                  <a:srgbClr val="201547"/>
                </a:solidFill>
                <a:effectLst/>
                <a:uLnTx/>
                <a:uFillTx/>
                <a:latin typeface="Arial" panose="020B0604020202020204" pitchFamily="34" charset="0"/>
                <a:cs typeface="Arial" panose="020B0604020202020204" pitchFamily="34" charset="0"/>
              </a:rPr>
              <a:t> in 2020 and 2021.</a:t>
            </a:r>
          </a:p>
        </p:txBody>
      </p:sp>
      <p:pic>
        <p:nvPicPr>
          <p:cNvPr id="2" name="Picture 2" descr="Chart&#10;&#10;Description automatically generated">
            <a:extLst>
              <a:ext uri="{FF2B5EF4-FFF2-40B4-BE49-F238E27FC236}">
                <a16:creationId xmlns:a16="http://schemas.microsoft.com/office/drawing/2014/main" id="{3B5EE357-349D-EC81-3396-8809B7A0BE55}"/>
              </a:ext>
            </a:extLst>
          </p:cNvPr>
          <p:cNvPicPr>
            <a:picLocks noChangeAspect="1"/>
          </p:cNvPicPr>
          <p:nvPr/>
        </p:nvPicPr>
        <p:blipFill>
          <a:blip r:embed="rId3"/>
          <a:stretch>
            <a:fillRect/>
          </a:stretch>
        </p:blipFill>
        <p:spPr>
          <a:xfrm>
            <a:off x="4571999" y="984020"/>
            <a:ext cx="3863789" cy="3604493"/>
          </a:xfrm>
          <a:prstGeom prst="rect">
            <a:avLst/>
          </a:prstGeom>
        </p:spPr>
      </p:pic>
      <p:sp>
        <p:nvSpPr>
          <p:cNvPr id="8" name="TextBox 7">
            <a:extLst>
              <a:ext uri="{FF2B5EF4-FFF2-40B4-BE49-F238E27FC236}">
                <a16:creationId xmlns:a16="http://schemas.microsoft.com/office/drawing/2014/main" id="{3E3607CD-2B38-4ECE-A682-B630CC252E39}"/>
              </a:ext>
            </a:extLst>
          </p:cNvPr>
          <p:cNvSpPr txBox="1"/>
          <p:nvPr/>
        </p:nvSpPr>
        <p:spPr>
          <a:xfrm>
            <a:off x="6047525" y="621069"/>
            <a:ext cx="2218979" cy="2308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lumMod val="50000"/>
                  </a:prstClr>
                </a:solidFill>
                <a:effectLst/>
                <a:uLnTx/>
                <a:uFillTx/>
                <a:latin typeface="Calibri" panose="020F0502020204030204"/>
                <a:ea typeface="Calibri"/>
                <a:cs typeface="Calibri"/>
              </a:rPr>
              <a:t>Estimated decline in diagnoses</a:t>
            </a:r>
          </a:p>
        </p:txBody>
      </p:sp>
      <p:cxnSp>
        <p:nvCxnSpPr>
          <p:cNvPr id="9" name="Straight Arrow Connector 8">
            <a:extLst>
              <a:ext uri="{FF2B5EF4-FFF2-40B4-BE49-F238E27FC236}">
                <a16:creationId xmlns:a16="http://schemas.microsoft.com/office/drawing/2014/main" id="{9FD121E5-152F-EBC1-8FBC-CCC8A3E8D931}"/>
              </a:ext>
            </a:extLst>
          </p:cNvPr>
          <p:cNvCxnSpPr>
            <a:cxnSpLocks/>
          </p:cNvCxnSpPr>
          <p:nvPr/>
        </p:nvCxnSpPr>
        <p:spPr>
          <a:xfrm flipH="1">
            <a:off x="6398933" y="984020"/>
            <a:ext cx="1806685"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13B1598B-7620-C081-BE54-8355F7C419FA}"/>
              </a:ext>
            </a:extLst>
          </p:cNvPr>
          <p:cNvSpPr txBox="1"/>
          <p:nvPr/>
        </p:nvSpPr>
        <p:spPr>
          <a:xfrm>
            <a:off x="371191" y="4780587"/>
            <a:ext cx="3652307"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Source: Victorian Cancer Registry,. Cancer in Victoria 2021</a:t>
            </a:r>
          </a:p>
        </p:txBody>
      </p:sp>
      <p:pic>
        <p:nvPicPr>
          <p:cNvPr id="10" name="Picture 9" descr="A yellow flower with blue text&#10;&#10;Description automatically generated with low confidence">
            <a:extLst>
              <a:ext uri="{FF2B5EF4-FFF2-40B4-BE49-F238E27FC236}">
                <a16:creationId xmlns:a16="http://schemas.microsoft.com/office/drawing/2014/main" id="{D11A4010-1F98-2419-B66F-E6575641B652}"/>
              </a:ext>
            </a:extLst>
          </p:cNvPr>
          <p:cNvPicPr>
            <a:picLocks noChangeAspect="1"/>
          </p:cNvPicPr>
          <p:nvPr/>
        </p:nvPicPr>
        <p:blipFill>
          <a:blip r:embed="rId4"/>
          <a:stretch>
            <a:fillRect/>
          </a:stretch>
        </p:blipFill>
        <p:spPr>
          <a:xfrm rot="10800000" flipH="1" flipV="1">
            <a:off x="8167329" y="4542759"/>
            <a:ext cx="873842" cy="564486"/>
          </a:xfrm>
          <a:prstGeom prst="rect">
            <a:avLst/>
          </a:prstGeom>
        </p:spPr>
      </p:pic>
      <p:sp>
        <p:nvSpPr>
          <p:cNvPr id="12" name="Title 1">
            <a:extLst>
              <a:ext uri="{FF2B5EF4-FFF2-40B4-BE49-F238E27FC236}">
                <a16:creationId xmlns:a16="http://schemas.microsoft.com/office/drawing/2014/main" id="{6F8BF9C9-AAC6-2F4B-5B3A-03CA1E9BC564}"/>
              </a:ext>
            </a:extLst>
          </p:cNvPr>
          <p:cNvSpPr txBox="1">
            <a:spLocks/>
          </p:cNvSpPr>
          <p:nvPr/>
        </p:nvSpPr>
        <p:spPr>
          <a:xfrm>
            <a:off x="371190" y="199150"/>
            <a:ext cx="8772809" cy="437120"/>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AU" sz="2400" b="1" i="0" u="none" strike="noStrike" kern="1200" cap="none" spc="7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Fewer</a:t>
            </a:r>
            <a:r>
              <a:rPr kumimoji="0" lang="en-AU" sz="2400" b="1" i="0" u="none" strike="noStrike" kern="1200" cap="none" spc="75" normalizeH="0" baseline="0" noProof="0" dirty="0">
                <a:ln>
                  <a:noFill/>
                </a:ln>
                <a:solidFill>
                  <a:srgbClr val="0F1E64"/>
                </a:solidFill>
                <a:effectLst/>
                <a:uLnTx/>
                <a:uFillTx/>
                <a:latin typeface="Arial" panose="020B0604020202020204" pitchFamily="34" charset="0"/>
                <a:ea typeface="+mj-ea"/>
                <a:cs typeface="Arial" panose="020B0604020202020204" pitchFamily="34" charset="0"/>
              </a:rPr>
              <a:t> </a:t>
            </a:r>
            <a:r>
              <a:rPr kumimoji="0" lang="en-AU" sz="2400" b="1" i="0" u="none" strike="noStrike" kern="1200" cap="none" spc="7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diagnoses than expected</a:t>
            </a:r>
          </a:p>
        </p:txBody>
      </p:sp>
    </p:spTree>
    <p:extLst>
      <p:ext uri="{BB962C8B-B14F-4D97-AF65-F5344CB8AC3E}">
        <p14:creationId xmlns:p14="http://schemas.microsoft.com/office/powerpoint/2010/main" val="84322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7A0939-6F3B-B13F-12C8-038257F01557}"/>
              </a:ext>
            </a:extLst>
          </p:cNvPr>
          <p:cNvSpPr txBox="1"/>
          <p:nvPr/>
        </p:nvSpPr>
        <p:spPr>
          <a:xfrm>
            <a:off x="1" y="13983"/>
            <a:ext cx="2294964"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Victorian Cancer Registry 2023</a:t>
            </a:r>
          </a:p>
        </p:txBody>
      </p:sp>
      <p:sp>
        <p:nvSpPr>
          <p:cNvPr id="2" name="Title 1">
            <a:extLst>
              <a:ext uri="{FF2B5EF4-FFF2-40B4-BE49-F238E27FC236}">
                <a16:creationId xmlns:a16="http://schemas.microsoft.com/office/drawing/2014/main" id="{62575862-322C-FD31-8915-215000A56A5B}"/>
              </a:ext>
            </a:extLst>
          </p:cNvPr>
          <p:cNvSpPr txBox="1">
            <a:spLocks/>
          </p:cNvSpPr>
          <p:nvPr/>
        </p:nvSpPr>
        <p:spPr>
          <a:xfrm>
            <a:off x="335280" y="199150"/>
            <a:ext cx="8808720" cy="437120"/>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AU" sz="2400" b="1" i="0" u="none" strike="noStrike" kern="1200" cap="none" spc="75" normalizeH="0" baseline="0" noProof="0" dirty="0">
                <a:ln>
                  <a:noFill/>
                </a:ln>
                <a:solidFill>
                  <a:schemeClr val="bg1"/>
                </a:solidFill>
                <a:effectLst/>
                <a:uLnTx/>
                <a:uFillTx/>
                <a:ea typeface="+mj-ea"/>
                <a:cs typeface="+mj-cs"/>
              </a:rPr>
              <a:t>Fewer</a:t>
            </a:r>
            <a:r>
              <a:rPr kumimoji="0" lang="en-AU" sz="2400" b="1" i="0" u="none" strike="noStrike" kern="1200" cap="none" spc="75" normalizeH="0" baseline="0" noProof="0" dirty="0">
                <a:ln>
                  <a:noFill/>
                </a:ln>
                <a:solidFill>
                  <a:srgbClr val="0F1E64"/>
                </a:solidFill>
                <a:effectLst/>
                <a:uLnTx/>
                <a:uFillTx/>
                <a:ea typeface="+mj-ea"/>
                <a:cs typeface="+mj-cs"/>
              </a:rPr>
              <a:t> </a:t>
            </a:r>
            <a:r>
              <a:rPr kumimoji="0" lang="en-AU" sz="2400" b="1" i="0" u="none" strike="noStrike" kern="1200" cap="none" spc="75" normalizeH="0" baseline="0" noProof="0" dirty="0">
                <a:ln>
                  <a:noFill/>
                </a:ln>
                <a:solidFill>
                  <a:schemeClr val="bg1"/>
                </a:solidFill>
                <a:effectLst/>
                <a:uLnTx/>
                <a:uFillTx/>
                <a:ea typeface="+mj-ea"/>
                <a:cs typeface="+mj-cs"/>
              </a:rPr>
              <a:t>diagnoses than expected</a:t>
            </a:r>
          </a:p>
        </p:txBody>
      </p:sp>
      <p:sp>
        <p:nvSpPr>
          <p:cNvPr id="3" name="AutoShape 2">
            <a:extLst>
              <a:ext uri="{FF2B5EF4-FFF2-40B4-BE49-F238E27FC236}">
                <a16:creationId xmlns:a16="http://schemas.microsoft.com/office/drawing/2014/main" id="{49987916-BDC9-92B9-E4B5-C47F8619D096}"/>
              </a:ext>
            </a:extLst>
          </p:cNvPr>
          <p:cNvSpPr>
            <a:spLocks noChangeAspect="1" noChangeArrowheads="1"/>
          </p:cNvSpPr>
          <p:nvPr/>
        </p:nvSpPr>
        <p:spPr bwMode="auto">
          <a:xfrm>
            <a:off x="4457700" y="591723"/>
            <a:ext cx="2094328" cy="20943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AU" sz="1013"/>
          </a:p>
        </p:txBody>
      </p:sp>
      <p:sp>
        <p:nvSpPr>
          <p:cNvPr id="12" name="TextBox 11">
            <a:extLst>
              <a:ext uri="{FF2B5EF4-FFF2-40B4-BE49-F238E27FC236}">
                <a16:creationId xmlns:a16="http://schemas.microsoft.com/office/drawing/2014/main" id="{E20813BC-C6AD-AF7F-FA00-712787172A40}"/>
              </a:ext>
            </a:extLst>
          </p:cNvPr>
          <p:cNvSpPr txBox="1"/>
          <p:nvPr/>
        </p:nvSpPr>
        <p:spPr>
          <a:xfrm>
            <a:off x="-52214" y="4644427"/>
            <a:ext cx="9143999"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825" i="1" dirty="0">
                <a:solidFill>
                  <a:schemeClr val="bg1">
                    <a:lumMod val="65000"/>
                  </a:schemeClr>
                </a:solidFill>
              </a:rPr>
              <a:t>Analyses on malignant incidence cases, excluding DCOs; Bars represent 95% confidence intervals; Adjusted for changes in the Victorian population (ABS: Estimated Residential Population by quarter)</a:t>
            </a:r>
          </a:p>
        </p:txBody>
      </p:sp>
      <p:pic>
        <p:nvPicPr>
          <p:cNvPr id="18" name="Picture 17" descr="A picture containing text, screenshot, parallel, line&#10;&#10;Description automatically generated">
            <a:extLst>
              <a:ext uri="{FF2B5EF4-FFF2-40B4-BE49-F238E27FC236}">
                <a16:creationId xmlns:a16="http://schemas.microsoft.com/office/drawing/2014/main" id="{AFB7A312-770D-6E3A-ADF9-360AB9002FAD}"/>
              </a:ext>
            </a:extLst>
          </p:cNvPr>
          <p:cNvPicPr>
            <a:picLocks noChangeAspect="1"/>
          </p:cNvPicPr>
          <p:nvPr/>
        </p:nvPicPr>
        <p:blipFill rotWithShape="1">
          <a:blip r:embed="rId3">
            <a:extLst>
              <a:ext uri="{28A0092B-C50C-407E-A947-70E740481C1C}">
                <a14:useLocalDpi xmlns:a14="http://schemas.microsoft.com/office/drawing/2010/main" val="0"/>
              </a:ext>
            </a:extLst>
          </a:blip>
          <a:srcRect r="5894"/>
          <a:stretch/>
        </p:blipFill>
        <p:spPr>
          <a:xfrm>
            <a:off x="182817" y="1236257"/>
            <a:ext cx="5303584" cy="3393324"/>
          </a:xfrm>
          <a:prstGeom prst="rect">
            <a:avLst/>
          </a:prstGeom>
        </p:spPr>
      </p:pic>
      <p:sp>
        <p:nvSpPr>
          <p:cNvPr id="5" name="TextBox 4">
            <a:extLst>
              <a:ext uri="{FF2B5EF4-FFF2-40B4-BE49-F238E27FC236}">
                <a16:creationId xmlns:a16="http://schemas.microsoft.com/office/drawing/2014/main" id="{F431A659-EFFD-7772-5C26-D04B164E3B33}"/>
              </a:ext>
            </a:extLst>
          </p:cNvPr>
          <p:cNvSpPr txBox="1"/>
          <p:nvPr/>
        </p:nvSpPr>
        <p:spPr>
          <a:xfrm>
            <a:off x="5784283" y="1028843"/>
            <a:ext cx="3307502" cy="6463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dirty="0">
                <a:solidFill>
                  <a:srgbClr val="0F1E64"/>
                </a:solidFill>
              </a:rPr>
              <a:t>2022 Q1 and Q2 new cancer diagnoses processed</a:t>
            </a:r>
          </a:p>
        </p:txBody>
      </p:sp>
      <p:sp>
        <p:nvSpPr>
          <p:cNvPr id="13" name="TextBox 12">
            <a:extLst>
              <a:ext uri="{FF2B5EF4-FFF2-40B4-BE49-F238E27FC236}">
                <a16:creationId xmlns:a16="http://schemas.microsoft.com/office/drawing/2014/main" id="{881AF976-0482-1190-5D59-6BB5B0C98704}"/>
              </a:ext>
            </a:extLst>
          </p:cNvPr>
          <p:cNvSpPr txBox="1"/>
          <p:nvPr/>
        </p:nvSpPr>
        <p:spPr>
          <a:xfrm>
            <a:off x="815953" y="982518"/>
            <a:ext cx="2347199"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500" b="1" dirty="0">
                <a:solidFill>
                  <a:srgbClr val="0F1E64"/>
                </a:solidFill>
                <a:latin typeface="Foco CC" panose="020B0504050202020203"/>
              </a:rPr>
              <a:t>All cancer types combined</a:t>
            </a:r>
            <a:endParaRPr lang="en-AU" sz="1050" b="1" dirty="0"/>
          </a:p>
        </p:txBody>
      </p:sp>
      <p:sp>
        <p:nvSpPr>
          <p:cNvPr id="15" name="TextBox 14">
            <a:extLst>
              <a:ext uri="{FF2B5EF4-FFF2-40B4-BE49-F238E27FC236}">
                <a16:creationId xmlns:a16="http://schemas.microsoft.com/office/drawing/2014/main" id="{3984A039-2980-81D3-85C2-4C03E669EBE3}"/>
              </a:ext>
            </a:extLst>
          </p:cNvPr>
          <p:cNvSpPr txBox="1"/>
          <p:nvPr/>
        </p:nvSpPr>
        <p:spPr>
          <a:xfrm>
            <a:off x="5784283" y="2044663"/>
            <a:ext cx="2974127" cy="6463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dirty="0">
                <a:solidFill>
                  <a:srgbClr val="0F1E64"/>
                </a:solidFill>
              </a:rPr>
              <a:t>Reduction in diagnoses in Q1 and Q2 of 2022</a:t>
            </a:r>
          </a:p>
        </p:txBody>
      </p:sp>
      <p:cxnSp>
        <p:nvCxnSpPr>
          <p:cNvPr id="20" name="Straight Connector 19">
            <a:extLst>
              <a:ext uri="{FF2B5EF4-FFF2-40B4-BE49-F238E27FC236}">
                <a16:creationId xmlns:a16="http://schemas.microsoft.com/office/drawing/2014/main" id="{5D2914A1-33E8-56B8-18AE-8391D294EAEF}"/>
              </a:ext>
            </a:extLst>
          </p:cNvPr>
          <p:cNvCxnSpPr/>
          <p:nvPr/>
        </p:nvCxnSpPr>
        <p:spPr>
          <a:xfrm>
            <a:off x="553303" y="4606698"/>
            <a:ext cx="4476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055076-41A3-8F48-45EE-9B1E8BB647D4}"/>
              </a:ext>
            </a:extLst>
          </p:cNvPr>
          <p:cNvSpPr txBox="1"/>
          <p:nvPr/>
        </p:nvSpPr>
        <p:spPr>
          <a:xfrm>
            <a:off x="1073129" y="4445116"/>
            <a:ext cx="2090022"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500" dirty="0">
                <a:solidFill>
                  <a:srgbClr val="0F1E64"/>
                </a:solidFill>
                <a:latin typeface="Foco CC" panose="020B0504050202020203"/>
              </a:rPr>
              <a:t>Average rate 2016-2019</a:t>
            </a:r>
            <a:endParaRPr lang="en-AU" sz="1050" dirty="0"/>
          </a:p>
        </p:txBody>
      </p:sp>
      <p:sp>
        <p:nvSpPr>
          <p:cNvPr id="6" name="TextBox 5">
            <a:extLst>
              <a:ext uri="{FF2B5EF4-FFF2-40B4-BE49-F238E27FC236}">
                <a16:creationId xmlns:a16="http://schemas.microsoft.com/office/drawing/2014/main" id="{712F6DFD-0EF2-6345-CC75-EEF35A845894}"/>
              </a:ext>
            </a:extLst>
          </p:cNvPr>
          <p:cNvSpPr txBox="1"/>
          <p:nvPr/>
        </p:nvSpPr>
        <p:spPr>
          <a:xfrm>
            <a:off x="1702649" y="4238080"/>
            <a:ext cx="324802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Year of cancer diagnosis</a:t>
            </a:r>
            <a:endParaRPr lang="en-AU" sz="1013" dirty="0"/>
          </a:p>
        </p:txBody>
      </p:sp>
      <p:pic>
        <p:nvPicPr>
          <p:cNvPr id="10" name="Picture 9" descr="A yellow flower with blue text&#10;&#10;Description automatically generated with low confidence">
            <a:extLst>
              <a:ext uri="{FF2B5EF4-FFF2-40B4-BE49-F238E27FC236}">
                <a16:creationId xmlns:a16="http://schemas.microsoft.com/office/drawing/2014/main" id="{197920C8-7CB6-27CF-ACBD-D28DC2EC05E4}"/>
              </a:ext>
            </a:extLst>
          </p:cNvPr>
          <p:cNvPicPr>
            <a:picLocks noChangeAspect="1"/>
          </p:cNvPicPr>
          <p:nvPr/>
        </p:nvPicPr>
        <p:blipFill>
          <a:blip r:embed="rId4"/>
          <a:stretch>
            <a:fillRect/>
          </a:stretch>
        </p:blipFill>
        <p:spPr>
          <a:xfrm rot="10800000" flipH="1" flipV="1">
            <a:off x="8243887" y="4164516"/>
            <a:ext cx="797283" cy="515030"/>
          </a:xfrm>
          <a:prstGeom prst="rect">
            <a:avLst/>
          </a:prstGeom>
        </p:spPr>
      </p:pic>
    </p:spTree>
    <p:extLst>
      <p:ext uri="{BB962C8B-B14F-4D97-AF65-F5344CB8AC3E}">
        <p14:creationId xmlns:p14="http://schemas.microsoft.com/office/powerpoint/2010/main" val="36543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7A0939-6F3B-B13F-12C8-038257F01557}"/>
              </a:ext>
            </a:extLst>
          </p:cNvPr>
          <p:cNvSpPr txBox="1"/>
          <p:nvPr/>
        </p:nvSpPr>
        <p:spPr>
          <a:xfrm>
            <a:off x="0" y="13983"/>
            <a:ext cx="2214281"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Victorian Cancer Registry 2023</a:t>
            </a:r>
          </a:p>
        </p:txBody>
      </p:sp>
      <p:sp>
        <p:nvSpPr>
          <p:cNvPr id="2" name="Title 1">
            <a:extLst>
              <a:ext uri="{FF2B5EF4-FFF2-40B4-BE49-F238E27FC236}">
                <a16:creationId xmlns:a16="http://schemas.microsoft.com/office/drawing/2014/main" id="{62575862-322C-FD31-8915-215000A56A5B}"/>
              </a:ext>
            </a:extLst>
          </p:cNvPr>
          <p:cNvSpPr txBox="1">
            <a:spLocks/>
          </p:cNvSpPr>
          <p:nvPr/>
        </p:nvSpPr>
        <p:spPr>
          <a:xfrm>
            <a:off x="426720" y="199150"/>
            <a:ext cx="8717280" cy="437120"/>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80000"/>
              </a:lnSpc>
              <a:spcBef>
                <a:spcPct val="0"/>
              </a:spcBef>
              <a:spcAft>
                <a:spcPct val="0"/>
              </a:spcAft>
              <a:buClrTx/>
              <a:buSzTx/>
              <a:buFontTx/>
              <a:buNone/>
              <a:tabLst/>
              <a:defRPr/>
            </a:pPr>
            <a:r>
              <a:rPr lang="en-AU" sz="2400" b="1" dirty="0">
                <a:solidFill>
                  <a:schemeClr val="bg1"/>
                </a:solidFill>
                <a:latin typeface="Arial" panose="020B0604020202020204" pitchFamily="34" charset="0"/>
                <a:cs typeface="Arial" panose="020B0604020202020204" pitchFamily="34" charset="0"/>
              </a:rPr>
              <a:t>Low number of new diagnoses in 2022?</a:t>
            </a:r>
            <a:endParaRPr kumimoji="0" lang="en-AU" sz="2400" b="1" i="0" u="none" strike="noStrike" kern="1200" cap="none" spc="7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3" name="AutoShape 2">
            <a:extLst>
              <a:ext uri="{FF2B5EF4-FFF2-40B4-BE49-F238E27FC236}">
                <a16:creationId xmlns:a16="http://schemas.microsoft.com/office/drawing/2014/main" id="{49987916-BDC9-92B9-E4B5-C47F8619D096}"/>
              </a:ext>
            </a:extLst>
          </p:cNvPr>
          <p:cNvSpPr>
            <a:spLocks noChangeAspect="1" noChangeArrowheads="1"/>
          </p:cNvSpPr>
          <p:nvPr/>
        </p:nvSpPr>
        <p:spPr bwMode="auto">
          <a:xfrm>
            <a:off x="4457700" y="591723"/>
            <a:ext cx="2094328" cy="20943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AU" sz="1013"/>
          </a:p>
        </p:txBody>
      </p:sp>
      <p:sp>
        <p:nvSpPr>
          <p:cNvPr id="12" name="TextBox 11">
            <a:extLst>
              <a:ext uri="{FF2B5EF4-FFF2-40B4-BE49-F238E27FC236}">
                <a16:creationId xmlns:a16="http://schemas.microsoft.com/office/drawing/2014/main" id="{E20813BC-C6AD-AF7F-FA00-712787172A40}"/>
              </a:ext>
            </a:extLst>
          </p:cNvPr>
          <p:cNvSpPr txBox="1"/>
          <p:nvPr/>
        </p:nvSpPr>
        <p:spPr>
          <a:xfrm>
            <a:off x="1" y="4938576"/>
            <a:ext cx="9143999" cy="21929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825" i="1">
                <a:solidFill>
                  <a:schemeClr val="bg1">
                    <a:lumMod val="65000"/>
                  </a:schemeClr>
                </a:solidFill>
              </a:rPr>
              <a:t>Analyses on incidence cases, excluding DCOs; Bars represent 95% confidence intervals; Adjusted for changes in the Victorian population (ABS: Estimated Residential Population by quarter)</a:t>
            </a:r>
          </a:p>
        </p:txBody>
      </p:sp>
      <p:pic>
        <p:nvPicPr>
          <p:cNvPr id="18" name="Picture 17" descr="A picture containing text, screenshot, parallel, line&#10;&#10;Description automatically generated">
            <a:extLst>
              <a:ext uri="{FF2B5EF4-FFF2-40B4-BE49-F238E27FC236}">
                <a16:creationId xmlns:a16="http://schemas.microsoft.com/office/drawing/2014/main" id="{AFB7A312-770D-6E3A-ADF9-360AB9002FAD}"/>
              </a:ext>
            </a:extLst>
          </p:cNvPr>
          <p:cNvPicPr>
            <a:picLocks noChangeAspect="1"/>
          </p:cNvPicPr>
          <p:nvPr/>
        </p:nvPicPr>
        <p:blipFill rotWithShape="1">
          <a:blip r:embed="rId3">
            <a:extLst>
              <a:ext uri="{28A0092B-C50C-407E-A947-70E740481C1C}">
                <a14:useLocalDpi xmlns:a14="http://schemas.microsoft.com/office/drawing/2010/main" val="0"/>
              </a:ext>
            </a:extLst>
          </a:blip>
          <a:srcRect r="5894"/>
          <a:stretch/>
        </p:blipFill>
        <p:spPr>
          <a:xfrm>
            <a:off x="1524868" y="2840254"/>
            <a:ext cx="2960308" cy="1894056"/>
          </a:xfrm>
          <a:prstGeom prst="rect">
            <a:avLst/>
          </a:prstGeom>
        </p:spPr>
      </p:pic>
      <p:pic>
        <p:nvPicPr>
          <p:cNvPr id="19" name="Picture 18">
            <a:extLst>
              <a:ext uri="{FF2B5EF4-FFF2-40B4-BE49-F238E27FC236}">
                <a16:creationId xmlns:a16="http://schemas.microsoft.com/office/drawing/2014/main" id="{3B10E4A4-6672-E99A-9075-70F99FB46728}"/>
              </a:ext>
            </a:extLst>
          </p:cNvPr>
          <p:cNvPicPr>
            <a:picLocks noChangeAspect="1"/>
          </p:cNvPicPr>
          <p:nvPr/>
        </p:nvPicPr>
        <p:blipFill rotWithShape="1">
          <a:blip r:embed="rId4"/>
          <a:srcRect t="34059"/>
          <a:stretch/>
        </p:blipFill>
        <p:spPr>
          <a:xfrm>
            <a:off x="278143" y="864702"/>
            <a:ext cx="5453758" cy="1371858"/>
          </a:xfrm>
          <a:prstGeom prst="rect">
            <a:avLst/>
          </a:prstGeom>
        </p:spPr>
      </p:pic>
      <p:cxnSp>
        <p:nvCxnSpPr>
          <p:cNvPr id="23" name="Straight Connector 22">
            <a:extLst>
              <a:ext uri="{FF2B5EF4-FFF2-40B4-BE49-F238E27FC236}">
                <a16:creationId xmlns:a16="http://schemas.microsoft.com/office/drawing/2014/main" id="{67167461-EDB0-C51D-66CA-54081D9B5A17}"/>
              </a:ext>
            </a:extLst>
          </p:cNvPr>
          <p:cNvCxnSpPr/>
          <p:nvPr/>
        </p:nvCxnSpPr>
        <p:spPr>
          <a:xfrm>
            <a:off x="1103243" y="2236279"/>
            <a:ext cx="0" cy="328004"/>
          </a:xfrm>
          <a:prstGeom prst="line">
            <a:avLst/>
          </a:prstGeom>
          <a:ln w="7620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A397B3-4550-1F3E-08C6-20B3CAB069C0}"/>
              </a:ext>
            </a:extLst>
          </p:cNvPr>
          <p:cNvCxnSpPr/>
          <p:nvPr/>
        </p:nvCxnSpPr>
        <p:spPr>
          <a:xfrm>
            <a:off x="3542137" y="2584882"/>
            <a:ext cx="0" cy="3280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1AF976-0482-1190-5D59-6BB5B0C98704}"/>
              </a:ext>
            </a:extLst>
          </p:cNvPr>
          <p:cNvSpPr txBox="1"/>
          <p:nvPr/>
        </p:nvSpPr>
        <p:spPr>
          <a:xfrm>
            <a:off x="1151842" y="2625336"/>
            <a:ext cx="2283336"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050">
                <a:solidFill>
                  <a:srgbClr val="0F1E64"/>
                </a:solidFill>
                <a:latin typeface="Foco CC" panose="020B0504050202020203"/>
              </a:rPr>
              <a:t>All cancer types combined</a:t>
            </a:r>
            <a:endParaRPr lang="en-AU" sz="788"/>
          </a:p>
        </p:txBody>
      </p:sp>
      <p:cxnSp>
        <p:nvCxnSpPr>
          <p:cNvPr id="25" name="Straight Connector 24">
            <a:extLst>
              <a:ext uri="{FF2B5EF4-FFF2-40B4-BE49-F238E27FC236}">
                <a16:creationId xmlns:a16="http://schemas.microsoft.com/office/drawing/2014/main" id="{3A9520F5-490C-5401-E53A-A4BCBA82D5F2}"/>
              </a:ext>
            </a:extLst>
          </p:cNvPr>
          <p:cNvCxnSpPr>
            <a:cxnSpLocks/>
          </p:cNvCxnSpPr>
          <p:nvPr/>
        </p:nvCxnSpPr>
        <p:spPr>
          <a:xfrm>
            <a:off x="1075135" y="2564283"/>
            <a:ext cx="24949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DD6D0-4C89-B6BD-F4E5-355795947B16}"/>
              </a:ext>
            </a:extLst>
          </p:cNvPr>
          <p:cNvCxnSpPr/>
          <p:nvPr/>
        </p:nvCxnSpPr>
        <p:spPr>
          <a:xfrm>
            <a:off x="4319020" y="2583097"/>
            <a:ext cx="0" cy="3280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A39793-83EB-ABEA-9424-EF60B879FDC1}"/>
              </a:ext>
            </a:extLst>
          </p:cNvPr>
          <p:cNvCxnSpPr/>
          <p:nvPr/>
        </p:nvCxnSpPr>
        <p:spPr>
          <a:xfrm>
            <a:off x="3710015" y="2236279"/>
            <a:ext cx="0" cy="328004"/>
          </a:xfrm>
          <a:prstGeom prst="line">
            <a:avLst/>
          </a:prstGeom>
          <a:ln w="7620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1C93AF-9DFC-16DE-49C4-9621BAD555C8}"/>
              </a:ext>
            </a:extLst>
          </p:cNvPr>
          <p:cNvCxnSpPr>
            <a:cxnSpLocks/>
          </p:cNvCxnSpPr>
          <p:nvPr/>
        </p:nvCxnSpPr>
        <p:spPr>
          <a:xfrm>
            <a:off x="3682604" y="2556816"/>
            <a:ext cx="6649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06BC062-7D60-70AB-81B1-F58C50C9B763}"/>
              </a:ext>
            </a:extLst>
          </p:cNvPr>
          <p:cNvSpPr txBox="1"/>
          <p:nvPr/>
        </p:nvSpPr>
        <p:spPr>
          <a:xfrm>
            <a:off x="5922788" y="3871407"/>
            <a:ext cx="2960308"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dirty="0">
                <a:solidFill>
                  <a:srgbClr val="0F1E64"/>
                </a:solidFill>
              </a:rPr>
              <a:t>Late notifications ~1% &gt;1yr</a:t>
            </a:r>
          </a:p>
        </p:txBody>
      </p:sp>
      <p:sp>
        <p:nvSpPr>
          <p:cNvPr id="38" name="TextBox 37">
            <a:extLst>
              <a:ext uri="{FF2B5EF4-FFF2-40B4-BE49-F238E27FC236}">
                <a16:creationId xmlns:a16="http://schemas.microsoft.com/office/drawing/2014/main" id="{EB3E529F-31C8-555B-68DE-4D51CA44058C}"/>
              </a:ext>
            </a:extLst>
          </p:cNvPr>
          <p:cNvSpPr txBox="1"/>
          <p:nvPr/>
        </p:nvSpPr>
        <p:spPr>
          <a:xfrm>
            <a:off x="5932433" y="2236280"/>
            <a:ext cx="2960308" cy="1477328"/>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dirty="0">
                <a:solidFill>
                  <a:srgbClr val="0F1E64"/>
                </a:solidFill>
              </a:rPr>
              <a:t>Death certificate data was removed from the analyses because it has not yet been incorporated into the Q1 and Q2 2022 data</a:t>
            </a:r>
          </a:p>
        </p:txBody>
      </p:sp>
      <p:sp>
        <p:nvSpPr>
          <p:cNvPr id="40" name="TextBox 39">
            <a:extLst>
              <a:ext uri="{FF2B5EF4-FFF2-40B4-BE49-F238E27FC236}">
                <a16:creationId xmlns:a16="http://schemas.microsoft.com/office/drawing/2014/main" id="{1268A65D-FC2A-5159-7557-D7F9604DFC02}"/>
              </a:ext>
            </a:extLst>
          </p:cNvPr>
          <p:cNvSpPr txBox="1"/>
          <p:nvPr/>
        </p:nvSpPr>
        <p:spPr>
          <a:xfrm>
            <a:off x="729066" y="883137"/>
            <a:ext cx="2908507" cy="553998"/>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500">
                <a:solidFill>
                  <a:srgbClr val="0F1E64"/>
                </a:solidFill>
                <a:latin typeface="Foco CC" panose="020B0504050202020203"/>
              </a:rPr>
              <a:t>Daily number of new COVID-19 diagnoses in Victoria</a:t>
            </a:r>
          </a:p>
        </p:txBody>
      </p:sp>
      <p:sp>
        <p:nvSpPr>
          <p:cNvPr id="5" name="TextBox 4">
            <a:extLst>
              <a:ext uri="{FF2B5EF4-FFF2-40B4-BE49-F238E27FC236}">
                <a16:creationId xmlns:a16="http://schemas.microsoft.com/office/drawing/2014/main" id="{F665A673-A54B-5043-D693-A52FFC45B4D2}"/>
              </a:ext>
            </a:extLst>
          </p:cNvPr>
          <p:cNvSpPr txBox="1"/>
          <p:nvPr/>
        </p:nvSpPr>
        <p:spPr>
          <a:xfrm>
            <a:off x="5932433" y="896133"/>
            <a:ext cx="3303450" cy="923330"/>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dirty="0">
                <a:solidFill>
                  <a:srgbClr val="0F1E64"/>
                </a:solidFill>
                <a:latin typeface="Arial" panose="020B0604020202020204" pitchFamily="34" charset="0"/>
                <a:cs typeface="Arial" panose="020B0604020202020204" pitchFamily="34" charset="0"/>
              </a:rPr>
              <a:t>Reduction in diagnoses in 2022 coincides with the rapid increase in COVID cases</a:t>
            </a:r>
          </a:p>
        </p:txBody>
      </p:sp>
      <p:sp>
        <p:nvSpPr>
          <p:cNvPr id="4" name="Slide Number Placeholder 3">
            <a:extLst>
              <a:ext uri="{FF2B5EF4-FFF2-40B4-BE49-F238E27FC236}">
                <a16:creationId xmlns:a16="http://schemas.microsoft.com/office/drawing/2014/main" id="{683838C5-923B-23D1-6E65-0621DC0C24F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8FFFD57-54FA-440A-BE46-EE2F628C3ABA}" type="slidenum">
              <a:rPr lang="en-AU" smtClean="0">
                <a:solidFill>
                  <a:srgbClr val="D4D9EC"/>
                </a:solidFill>
              </a:rPr>
              <a:t>5</a:t>
            </a:fld>
            <a:endParaRPr lang="en-AU">
              <a:solidFill>
                <a:srgbClr val="D4D9EC"/>
              </a:solidFill>
            </a:endParaRPr>
          </a:p>
        </p:txBody>
      </p:sp>
      <p:sp>
        <p:nvSpPr>
          <p:cNvPr id="6" name="TextBox 5">
            <a:extLst>
              <a:ext uri="{FF2B5EF4-FFF2-40B4-BE49-F238E27FC236}">
                <a16:creationId xmlns:a16="http://schemas.microsoft.com/office/drawing/2014/main" id="{B7B355EA-39C1-D78B-E8D2-7A51AD9EFAFE}"/>
              </a:ext>
            </a:extLst>
          </p:cNvPr>
          <p:cNvSpPr txBox="1"/>
          <p:nvPr/>
        </p:nvSpPr>
        <p:spPr>
          <a:xfrm>
            <a:off x="1521674" y="4695311"/>
            <a:ext cx="324802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Year of cancer diagnosis</a:t>
            </a:r>
            <a:endParaRPr lang="en-AU" sz="1013" dirty="0"/>
          </a:p>
        </p:txBody>
      </p:sp>
      <p:pic>
        <p:nvPicPr>
          <p:cNvPr id="10" name="Picture 9" descr="A yellow flower with blue text&#10;&#10;Description automatically generated with low confidence">
            <a:extLst>
              <a:ext uri="{FF2B5EF4-FFF2-40B4-BE49-F238E27FC236}">
                <a16:creationId xmlns:a16="http://schemas.microsoft.com/office/drawing/2014/main" id="{A2039BBC-1471-7994-EDCE-E42CC00B3824}"/>
              </a:ext>
            </a:extLst>
          </p:cNvPr>
          <p:cNvPicPr>
            <a:picLocks noChangeAspect="1"/>
          </p:cNvPicPr>
          <p:nvPr/>
        </p:nvPicPr>
        <p:blipFill>
          <a:blip r:embed="rId5"/>
          <a:stretch>
            <a:fillRect/>
          </a:stretch>
        </p:blipFill>
        <p:spPr>
          <a:xfrm rot="10800000" flipH="1" flipV="1">
            <a:off x="8167329" y="4436139"/>
            <a:ext cx="873842" cy="564486"/>
          </a:xfrm>
          <a:prstGeom prst="rect">
            <a:avLst/>
          </a:prstGeom>
        </p:spPr>
      </p:pic>
    </p:spTree>
    <p:extLst>
      <p:ext uri="{BB962C8B-B14F-4D97-AF65-F5344CB8AC3E}">
        <p14:creationId xmlns:p14="http://schemas.microsoft.com/office/powerpoint/2010/main" val="39927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7A0939-6F3B-B13F-12C8-038257F01557}"/>
              </a:ext>
            </a:extLst>
          </p:cNvPr>
          <p:cNvSpPr txBox="1"/>
          <p:nvPr/>
        </p:nvSpPr>
        <p:spPr>
          <a:xfrm>
            <a:off x="0" y="13983"/>
            <a:ext cx="2327563"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Victorian Cancer Registry 2023</a:t>
            </a:r>
          </a:p>
        </p:txBody>
      </p:sp>
      <p:sp>
        <p:nvSpPr>
          <p:cNvPr id="2" name="Title 1">
            <a:extLst>
              <a:ext uri="{FF2B5EF4-FFF2-40B4-BE49-F238E27FC236}">
                <a16:creationId xmlns:a16="http://schemas.microsoft.com/office/drawing/2014/main" id="{62575862-322C-FD31-8915-215000A56A5B}"/>
              </a:ext>
            </a:extLst>
          </p:cNvPr>
          <p:cNvSpPr txBox="1">
            <a:spLocks/>
          </p:cNvSpPr>
          <p:nvPr/>
        </p:nvSpPr>
        <p:spPr>
          <a:xfrm>
            <a:off x="426720" y="199150"/>
            <a:ext cx="8717280" cy="789898"/>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defTabSz="685800" rtl="0" eaLnBrk="1" fontAlgn="base" latinLnBrk="0" hangingPunct="1">
              <a:lnSpc>
                <a:spcPct val="80000"/>
              </a:lnSpc>
              <a:spcBef>
                <a:spcPct val="0"/>
              </a:spcBef>
              <a:spcAft>
                <a:spcPct val="0"/>
              </a:spcAft>
              <a:buClrTx/>
              <a:buSzTx/>
              <a:buFontTx/>
              <a:buNone/>
              <a:tabLst/>
              <a:defRPr/>
            </a:pPr>
            <a:r>
              <a:rPr kumimoji="0" lang="en-AU" sz="2400" b="1" i="0" u="none" strike="noStrike" kern="1200" cap="none" spc="75" normalizeH="0" baseline="0" noProof="0" dirty="0">
                <a:ln>
                  <a:noFill/>
                </a:ln>
                <a:solidFill>
                  <a:schemeClr val="bg1"/>
                </a:solidFill>
                <a:effectLst/>
                <a:uLnTx/>
                <a:uFillTx/>
                <a:ea typeface="+mj-ea"/>
                <a:cs typeface="+mj-cs"/>
              </a:rPr>
              <a:t>Fewer diagnoses than expected</a:t>
            </a:r>
            <a:endParaRPr lang="en-US" sz="2400" dirty="0">
              <a:solidFill>
                <a:schemeClr val="bg1"/>
              </a:solidFill>
              <a:ea typeface="+mj-ea"/>
              <a:cs typeface="+mj-cs"/>
            </a:endParaRPr>
          </a:p>
        </p:txBody>
      </p:sp>
      <p:sp>
        <p:nvSpPr>
          <p:cNvPr id="3" name="AutoShape 2">
            <a:extLst>
              <a:ext uri="{FF2B5EF4-FFF2-40B4-BE49-F238E27FC236}">
                <a16:creationId xmlns:a16="http://schemas.microsoft.com/office/drawing/2014/main" id="{49987916-BDC9-92B9-E4B5-C47F8619D096}"/>
              </a:ext>
            </a:extLst>
          </p:cNvPr>
          <p:cNvSpPr>
            <a:spLocks noChangeAspect="1" noChangeArrowheads="1"/>
          </p:cNvSpPr>
          <p:nvPr/>
        </p:nvSpPr>
        <p:spPr bwMode="auto">
          <a:xfrm>
            <a:off x="4457700" y="591723"/>
            <a:ext cx="2094328" cy="20943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AU" sz="1013"/>
          </a:p>
        </p:txBody>
      </p:sp>
      <p:sp>
        <p:nvSpPr>
          <p:cNvPr id="25" name="TextBox 24">
            <a:extLst>
              <a:ext uri="{FF2B5EF4-FFF2-40B4-BE49-F238E27FC236}">
                <a16:creationId xmlns:a16="http://schemas.microsoft.com/office/drawing/2014/main" id="{13B338E3-9FB8-4EB9-9B6C-4C0EB0B75817}"/>
              </a:ext>
            </a:extLst>
          </p:cNvPr>
          <p:cNvSpPr txBox="1"/>
          <p:nvPr/>
        </p:nvSpPr>
        <p:spPr>
          <a:xfrm>
            <a:off x="14683" y="4745001"/>
            <a:ext cx="620139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Analyses on incidence cases, excluding DCOs; Bars represent 95% confidence intervals</a:t>
            </a:r>
          </a:p>
          <a:p>
            <a:r>
              <a:rPr lang="en-AU" sz="900" i="1" dirty="0">
                <a:solidFill>
                  <a:schemeClr val="bg1">
                    <a:lumMod val="65000"/>
                  </a:schemeClr>
                </a:solidFill>
              </a:rPr>
              <a:t>Adjusted for changes in the population (ABS: Estimated Residential Population)</a:t>
            </a:r>
          </a:p>
        </p:txBody>
      </p:sp>
      <p:pic>
        <p:nvPicPr>
          <p:cNvPr id="30" name="Picture 29" descr="A picture containing text, screenshot, line, parallel&#10;&#10;Description automatically generated">
            <a:extLst>
              <a:ext uri="{FF2B5EF4-FFF2-40B4-BE49-F238E27FC236}">
                <a16:creationId xmlns:a16="http://schemas.microsoft.com/office/drawing/2014/main" id="{AEE5ECD8-AC66-C7E5-44FA-42C7DD837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9" y="1299005"/>
            <a:ext cx="5612562" cy="3364686"/>
          </a:xfrm>
          <a:prstGeom prst="rect">
            <a:avLst/>
          </a:prstGeom>
        </p:spPr>
      </p:pic>
      <p:cxnSp>
        <p:nvCxnSpPr>
          <p:cNvPr id="8" name="Straight Connector 7">
            <a:extLst>
              <a:ext uri="{FF2B5EF4-FFF2-40B4-BE49-F238E27FC236}">
                <a16:creationId xmlns:a16="http://schemas.microsoft.com/office/drawing/2014/main" id="{AB7F7792-3FB6-4030-93B1-84E8C80E491D}"/>
              </a:ext>
            </a:extLst>
          </p:cNvPr>
          <p:cNvCxnSpPr/>
          <p:nvPr/>
        </p:nvCxnSpPr>
        <p:spPr>
          <a:xfrm>
            <a:off x="5195648" y="4706150"/>
            <a:ext cx="4476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767895-6A44-37D3-CAF7-A5D5228953B7}"/>
              </a:ext>
            </a:extLst>
          </p:cNvPr>
          <p:cNvSpPr txBox="1"/>
          <p:nvPr/>
        </p:nvSpPr>
        <p:spPr>
          <a:xfrm>
            <a:off x="5592564" y="4544568"/>
            <a:ext cx="2090022" cy="3231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500">
                <a:solidFill>
                  <a:srgbClr val="0F1E64"/>
                </a:solidFill>
                <a:latin typeface="Foco CC" panose="020B0504050202020203"/>
              </a:rPr>
              <a:t>Average rate 2016-2019</a:t>
            </a:r>
            <a:endParaRPr lang="en-AU" sz="1050"/>
          </a:p>
        </p:txBody>
      </p:sp>
      <p:sp>
        <p:nvSpPr>
          <p:cNvPr id="18" name="TextBox 17">
            <a:extLst>
              <a:ext uri="{FF2B5EF4-FFF2-40B4-BE49-F238E27FC236}">
                <a16:creationId xmlns:a16="http://schemas.microsoft.com/office/drawing/2014/main" id="{66633A15-4E32-106A-290E-1EA4D3B9E699}"/>
              </a:ext>
            </a:extLst>
          </p:cNvPr>
          <p:cNvSpPr txBox="1"/>
          <p:nvPr/>
        </p:nvSpPr>
        <p:spPr>
          <a:xfrm>
            <a:off x="2806016" y="919990"/>
            <a:ext cx="2566220" cy="57708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2100" b="1" dirty="0">
                <a:solidFill>
                  <a:srgbClr val="0F1E64"/>
                </a:solidFill>
              </a:rPr>
              <a:t>Colorectal cancer</a:t>
            </a:r>
          </a:p>
          <a:p>
            <a:pPr algn="ctr"/>
            <a:r>
              <a:rPr lang="en-AU" sz="1050" dirty="0">
                <a:solidFill>
                  <a:srgbClr val="0F1E64"/>
                </a:solidFill>
              </a:rPr>
              <a:t>Males and females combined</a:t>
            </a:r>
            <a:endParaRPr lang="en-AU" sz="788" dirty="0"/>
          </a:p>
        </p:txBody>
      </p:sp>
      <p:sp>
        <p:nvSpPr>
          <p:cNvPr id="5" name="Slide Number Placeholder 4">
            <a:extLst>
              <a:ext uri="{FF2B5EF4-FFF2-40B4-BE49-F238E27FC236}">
                <a16:creationId xmlns:a16="http://schemas.microsoft.com/office/drawing/2014/main" id="{ED8C3816-5924-80B6-043A-3B12BAD47725}"/>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8FFFD57-54FA-440A-BE46-EE2F628C3ABA}" type="slidenum">
              <a:rPr lang="en-AU" smtClean="0">
                <a:solidFill>
                  <a:srgbClr val="D4D9EC"/>
                </a:solidFill>
              </a:rPr>
              <a:t>6</a:t>
            </a:fld>
            <a:endParaRPr lang="en-AU">
              <a:solidFill>
                <a:srgbClr val="D4D9EC"/>
              </a:solidFill>
            </a:endParaRPr>
          </a:p>
        </p:txBody>
      </p:sp>
      <p:sp>
        <p:nvSpPr>
          <p:cNvPr id="6" name="TextBox 5">
            <a:extLst>
              <a:ext uri="{FF2B5EF4-FFF2-40B4-BE49-F238E27FC236}">
                <a16:creationId xmlns:a16="http://schemas.microsoft.com/office/drawing/2014/main" id="{7C737263-D512-4056-5B73-40D9C65995E8}"/>
              </a:ext>
            </a:extLst>
          </p:cNvPr>
          <p:cNvSpPr txBox="1"/>
          <p:nvPr/>
        </p:nvSpPr>
        <p:spPr>
          <a:xfrm>
            <a:off x="1025013" y="4407655"/>
            <a:ext cx="4299155"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Year of cancer diagnosis</a:t>
            </a:r>
            <a:endParaRPr lang="en-AU" sz="1013" dirty="0"/>
          </a:p>
        </p:txBody>
      </p:sp>
      <p:sp>
        <p:nvSpPr>
          <p:cNvPr id="10" name="TextBox 9">
            <a:extLst>
              <a:ext uri="{FF2B5EF4-FFF2-40B4-BE49-F238E27FC236}">
                <a16:creationId xmlns:a16="http://schemas.microsoft.com/office/drawing/2014/main" id="{5C67B01C-9C2E-9123-A707-E89A74424C73}"/>
              </a:ext>
            </a:extLst>
          </p:cNvPr>
          <p:cNvSpPr txBox="1"/>
          <p:nvPr/>
        </p:nvSpPr>
        <p:spPr>
          <a:xfrm>
            <a:off x="5897294" y="1959186"/>
            <a:ext cx="3143877" cy="156966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600" dirty="0">
                <a:solidFill>
                  <a:srgbClr val="201547"/>
                </a:solidFill>
              </a:rPr>
              <a:t>Many undiagnosed cancers, including colorectal cancers</a:t>
            </a:r>
          </a:p>
          <a:p>
            <a:pPr marL="214313" indent="-214313">
              <a:buFont typeface="Arial" panose="020B0604020202020204" pitchFamily="34" charset="0"/>
              <a:buChar char="•"/>
            </a:pPr>
            <a:endParaRPr lang="en-US" sz="1600" dirty="0">
              <a:solidFill>
                <a:srgbClr val="201547"/>
              </a:solidFill>
            </a:endParaRPr>
          </a:p>
          <a:p>
            <a:pPr marL="214313" indent="-214313">
              <a:buFont typeface="Arial" panose="020B0604020202020204" pitchFamily="34" charset="0"/>
              <a:buChar char="•"/>
            </a:pPr>
            <a:r>
              <a:rPr lang="en-US" sz="1600" dirty="0">
                <a:solidFill>
                  <a:srgbClr val="201547"/>
                </a:solidFill>
              </a:rPr>
              <a:t>Potential for more advanced disease when eventually diagnosed</a:t>
            </a:r>
            <a:endParaRPr lang="en-AU" sz="1600" dirty="0">
              <a:solidFill>
                <a:srgbClr val="201547"/>
              </a:solidFill>
            </a:endParaRPr>
          </a:p>
        </p:txBody>
      </p:sp>
      <p:pic>
        <p:nvPicPr>
          <p:cNvPr id="14" name="Picture 13" descr="A yellow flower with blue text&#10;&#10;Description automatically generated with low confidence">
            <a:extLst>
              <a:ext uri="{FF2B5EF4-FFF2-40B4-BE49-F238E27FC236}">
                <a16:creationId xmlns:a16="http://schemas.microsoft.com/office/drawing/2014/main" id="{612ADCA2-EB2C-C89F-C13B-809DA3751581}"/>
              </a:ext>
            </a:extLst>
          </p:cNvPr>
          <p:cNvPicPr>
            <a:picLocks noChangeAspect="1"/>
          </p:cNvPicPr>
          <p:nvPr/>
        </p:nvPicPr>
        <p:blipFill>
          <a:blip r:embed="rId4"/>
          <a:stretch>
            <a:fillRect/>
          </a:stretch>
        </p:blipFill>
        <p:spPr>
          <a:xfrm rot="10800000" flipH="1" flipV="1">
            <a:off x="8243888" y="4487487"/>
            <a:ext cx="797283" cy="515030"/>
          </a:xfrm>
          <a:prstGeom prst="rect">
            <a:avLst/>
          </a:prstGeom>
        </p:spPr>
      </p:pic>
    </p:spTree>
    <p:extLst>
      <p:ext uri="{BB962C8B-B14F-4D97-AF65-F5344CB8AC3E}">
        <p14:creationId xmlns:p14="http://schemas.microsoft.com/office/powerpoint/2010/main" val="372734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26126A-1365-9C08-78F1-E2105F1D1D3B}"/>
              </a:ext>
            </a:extLst>
          </p:cNvPr>
          <p:cNvPicPr>
            <a:picLocks noChangeAspect="1"/>
          </p:cNvPicPr>
          <p:nvPr/>
        </p:nvPicPr>
        <p:blipFill>
          <a:blip r:embed="rId3"/>
          <a:stretch>
            <a:fillRect/>
          </a:stretch>
        </p:blipFill>
        <p:spPr>
          <a:xfrm>
            <a:off x="196245" y="1210759"/>
            <a:ext cx="5883911" cy="3497285"/>
          </a:xfrm>
          <a:prstGeom prst="rect">
            <a:avLst/>
          </a:prstGeom>
        </p:spPr>
      </p:pic>
      <p:sp>
        <p:nvSpPr>
          <p:cNvPr id="5" name="TextBox 4">
            <a:extLst>
              <a:ext uri="{FF2B5EF4-FFF2-40B4-BE49-F238E27FC236}">
                <a16:creationId xmlns:a16="http://schemas.microsoft.com/office/drawing/2014/main" id="{45DD8046-A06F-CE0E-7D7F-31F549F98382}"/>
              </a:ext>
            </a:extLst>
          </p:cNvPr>
          <p:cNvSpPr txBox="1"/>
          <p:nvPr/>
        </p:nvSpPr>
        <p:spPr>
          <a:xfrm>
            <a:off x="175077" y="868339"/>
            <a:ext cx="8581512"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dirty="0">
                <a:solidFill>
                  <a:srgbClr val="0F1E64"/>
                </a:solidFill>
              </a:rPr>
              <a:t>Survival following a diagnosis of </a:t>
            </a:r>
            <a:r>
              <a:rPr lang="en-AU" sz="1800" b="1" dirty="0">
                <a:solidFill>
                  <a:srgbClr val="0F1E64"/>
                </a:solidFill>
              </a:rPr>
              <a:t>colon</a:t>
            </a:r>
            <a:r>
              <a:rPr lang="en-AU" sz="1800" dirty="0">
                <a:solidFill>
                  <a:srgbClr val="0F1E64"/>
                </a:solidFill>
              </a:rPr>
              <a:t> cancer (2012-2021), by stage at diagnosis</a:t>
            </a:r>
          </a:p>
        </p:txBody>
      </p:sp>
      <p:sp>
        <p:nvSpPr>
          <p:cNvPr id="6" name="TextBox 5">
            <a:extLst>
              <a:ext uri="{FF2B5EF4-FFF2-40B4-BE49-F238E27FC236}">
                <a16:creationId xmlns:a16="http://schemas.microsoft.com/office/drawing/2014/main" id="{2F5C233D-2B3F-8FB6-D037-20CBF6F87899}"/>
              </a:ext>
            </a:extLst>
          </p:cNvPr>
          <p:cNvSpPr txBox="1"/>
          <p:nvPr/>
        </p:nvSpPr>
        <p:spPr>
          <a:xfrm>
            <a:off x="1" y="13983"/>
            <a:ext cx="2272144"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Victorian Cancer Registry 2023</a:t>
            </a:r>
          </a:p>
        </p:txBody>
      </p:sp>
      <p:sp>
        <p:nvSpPr>
          <p:cNvPr id="7" name="TextBox 6">
            <a:extLst>
              <a:ext uri="{FF2B5EF4-FFF2-40B4-BE49-F238E27FC236}">
                <a16:creationId xmlns:a16="http://schemas.microsoft.com/office/drawing/2014/main" id="{C0450242-9D67-18C0-31D5-5F7D279D3A17}"/>
              </a:ext>
            </a:extLst>
          </p:cNvPr>
          <p:cNvSpPr txBox="1"/>
          <p:nvPr/>
        </p:nvSpPr>
        <p:spPr>
          <a:xfrm>
            <a:off x="6122489" y="1228111"/>
            <a:ext cx="1800831"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b="1" u="sng">
                <a:solidFill>
                  <a:srgbClr val="0F1E64"/>
                </a:solidFill>
                <a:latin typeface="Foco CC" panose="020B0504050202020203"/>
              </a:rPr>
              <a:t>5-year survival </a:t>
            </a:r>
            <a:r>
              <a:rPr lang="en-AU" sz="1050" b="1">
                <a:solidFill>
                  <a:schemeClr val="bg1">
                    <a:lumMod val="65000"/>
                  </a:schemeClr>
                </a:solidFill>
                <a:latin typeface="Foco CC" panose="020B0504050202020203"/>
              </a:rPr>
              <a:t>(95% CI)</a:t>
            </a:r>
            <a:endParaRPr lang="en-AU" sz="1013" b="1">
              <a:solidFill>
                <a:schemeClr val="bg1">
                  <a:lumMod val="65000"/>
                </a:schemeClr>
              </a:solidFill>
              <a:latin typeface="Foco CC" panose="020B0504050202020203"/>
            </a:endParaRPr>
          </a:p>
        </p:txBody>
      </p:sp>
      <p:sp>
        <p:nvSpPr>
          <p:cNvPr id="8" name="TextBox 7">
            <a:extLst>
              <a:ext uri="{FF2B5EF4-FFF2-40B4-BE49-F238E27FC236}">
                <a16:creationId xmlns:a16="http://schemas.microsoft.com/office/drawing/2014/main" id="{42571C0A-D7D0-232F-8A93-7F93CDDDC91C}"/>
              </a:ext>
            </a:extLst>
          </p:cNvPr>
          <p:cNvSpPr txBox="1"/>
          <p:nvPr/>
        </p:nvSpPr>
        <p:spPr>
          <a:xfrm>
            <a:off x="6045693" y="1544924"/>
            <a:ext cx="1877627"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200">
                <a:latin typeface="Foco CC" panose="020B0504050202020203"/>
              </a:rPr>
              <a:t>Stage I  </a:t>
            </a:r>
            <a:r>
              <a:rPr lang="en-AU" sz="1200" b="1">
                <a:solidFill>
                  <a:srgbClr val="0F1E64"/>
                </a:solidFill>
                <a:latin typeface="Foco CC" panose="020B0504050202020203"/>
              </a:rPr>
              <a:t>	85%</a:t>
            </a:r>
            <a:r>
              <a:rPr lang="en-AU" sz="1013">
                <a:latin typeface="Foco CC" panose="020B0504050202020203"/>
              </a:rPr>
              <a:t> </a:t>
            </a:r>
            <a:r>
              <a:rPr lang="en-AU" sz="1050">
                <a:solidFill>
                  <a:schemeClr val="bg1">
                    <a:lumMod val="65000"/>
                  </a:schemeClr>
                </a:solidFill>
                <a:latin typeface="Foco CC" panose="020B0504050202020203"/>
              </a:rPr>
              <a:t>(84-86)</a:t>
            </a:r>
            <a:endParaRPr lang="en-AU" sz="1013">
              <a:solidFill>
                <a:schemeClr val="bg1">
                  <a:lumMod val="65000"/>
                </a:schemeClr>
              </a:solidFill>
              <a:latin typeface="Foco CC" panose="020B0504050202020203"/>
            </a:endParaRPr>
          </a:p>
        </p:txBody>
      </p:sp>
      <p:sp>
        <p:nvSpPr>
          <p:cNvPr id="9" name="TextBox 8">
            <a:extLst>
              <a:ext uri="{FF2B5EF4-FFF2-40B4-BE49-F238E27FC236}">
                <a16:creationId xmlns:a16="http://schemas.microsoft.com/office/drawing/2014/main" id="{131F2E58-9BE8-914F-E539-3FA5AD9DDB69}"/>
              </a:ext>
            </a:extLst>
          </p:cNvPr>
          <p:cNvSpPr txBox="1"/>
          <p:nvPr/>
        </p:nvSpPr>
        <p:spPr>
          <a:xfrm>
            <a:off x="6045692" y="1831804"/>
            <a:ext cx="1877627"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200">
                <a:solidFill>
                  <a:srgbClr val="FF0000"/>
                </a:solidFill>
                <a:latin typeface="Foco CC" panose="020B0504050202020203"/>
              </a:rPr>
              <a:t>Stage II  </a:t>
            </a:r>
            <a:r>
              <a:rPr lang="en-AU" sz="1013">
                <a:latin typeface="Foco CC" panose="020B0504050202020203"/>
              </a:rPr>
              <a:t>	</a:t>
            </a:r>
            <a:r>
              <a:rPr lang="en-AU" sz="1200" b="1">
                <a:solidFill>
                  <a:srgbClr val="0F1E64"/>
                </a:solidFill>
                <a:latin typeface="Foco CC" panose="020B0504050202020203"/>
              </a:rPr>
              <a:t>76% </a:t>
            </a:r>
            <a:r>
              <a:rPr lang="en-AU" sz="1050">
                <a:solidFill>
                  <a:schemeClr val="bg1">
                    <a:lumMod val="65000"/>
                  </a:schemeClr>
                </a:solidFill>
                <a:latin typeface="Foco CC" panose="020B0504050202020203"/>
              </a:rPr>
              <a:t>(75-77)</a:t>
            </a:r>
            <a:endParaRPr lang="en-AU" sz="1013">
              <a:solidFill>
                <a:schemeClr val="bg1">
                  <a:lumMod val="65000"/>
                </a:schemeClr>
              </a:solidFill>
              <a:latin typeface="Foco CC" panose="020B0504050202020203"/>
            </a:endParaRPr>
          </a:p>
        </p:txBody>
      </p:sp>
      <p:sp>
        <p:nvSpPr>
          <p:cNvPr id="10" name="TextBox 9">
            <a:extLst>
              <a:ext uri="{FF2B5EF4-FFF2-40B4-BE49-F238E27FC236}">
                <a16:creationId xmlns:a16="http://schemas.microsoft.com/office/drawing/2014/main" id="{7136C22A-8CC0-CE41-46B1-0E132184344F}"/>
              </a:ext>
            </a:extLst>
          </p:cNvPr>
          <p:cNvSpPr txBox="1"/>
          <p:nvPr/>
        </p:nvSpPr>
        <p:spPr>
          <a:xfrm>
            <a:off x="6045692" y="2187128"/>
            <a:ext cx="1877627"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200">
                <a:solidFill>
                  <a:srgbClr val="00B050"/>
                </a:solidFill>
                <a:latin typeface="Foco CC" panose="020B0504050202020203"/>
              </a:rPr>
              <a:t>Stage III  </a:t>
            </a:r>
            <a:r>
              <a:rPr lang="en-AU" sz="1013">
                <a:latin typeface="Foco CC" panose="020B0504050202020203"/>
              </a:rPr>
              <a:t>	</a:t>
            </a:r>
            <a:r>
              <a:rPr lang="en-AU" sz="1200" b="1">
                <a:solidFill>
                  <a:srgbClr val="0F1E64"/>
                </a:solidFill>
                <a:latin typeface="Foco CC" panose="020B0504050202020203"/>
              </a:rPr>
              <a:t>62%</a:t>
            </a:r>
            <a:r>
              <a:rPr lang="en-AU" sz="1013">
                <a:latin typeface="Foco CC" panose="020B0504050202020203"/>
              </a:rPr>
              <a:t> </a:t>
            </a:r>
            <a:r>
              <a:rPr lang="en-AU" sz="1050">
                <a:solidFill>
                  <a:schemeClr val="bg1">
                    <a:lumMod val="65000"/>
                  </a:schemeClr>
                </a:solidFill>
                <a:latin typeface="Foco CC" panose="020B0504050202020203"/>
              </a:rPr>
              <a:t>(61-64)</a:t>
            </a:r>
            <a:endParaRPr lang="en-AU" sz="1013">
              <a:solidFill>
                <a:schemeClr val="bg1">
                  <a:lumMod val="65000"/>
                </a:schemeClr>
              </a:solidFill>
              <a:latin typeface="Foco CC" panose="020B0504050202020203"/>
            </a:endParaRPr>
          </a:p>
        </p:txBody>
      </p:sp>
      <p:sp>
        <p:nvSpPr>
          <p:cNvPr id="11" name="TextBox 10">
            <a:extLst>
              <a:ext uri="{FF2B5EF4-FFF2-40B4-BE49-F238E27FC236}">
                <a16:creationId xmlns:a16="http://schemas.microsoft.com/office/drawing/2014/main" id="{E16DB20F-834E-EDC7-06D6-F141D2B861ED}"/>
              </a:ext>
            </a:extLst>
          </p:cNvPr>
          <p:cNvSpPr txBox="1"/>
          <p:nvPr/>
        </p:nvSpPr>
        <p:spPr>
          <a:xfrm>
            <a:off x="6045691" y="3522975"/>
            <a:ext cx="1877627"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200">
                <a:solidFill>
                  <a:srgbClr val="00B0F0"/>
                </a:solidFill>
                <a:latin typeface="Foco CC" panose="020B0504050202020203"/>
              </a:rPr>
              <a:t>Stage IV  </a:t>
            </a:r>
            <a:r>
              <a:rPr lang="en-AU" sz="1013">
                <a:latin typeface="Foco CC" panose="020B0504050202020203"/>
              </a:rPr>
              <a:t>	</a:t>
            </a:r>
            <a:r>
              <a:rPr lang="en-AU" sz="1200" b="1">
                <a:solidFill>
                  <a:srgbClr val="0F1E64"/>
                </a:solidFill>
                <a:latin typeface="Foco CC" panose="020B0504050202020203"/>
              </a:rPr>
              <a:t>13%</a:t>
            </a:r>
            <a:r>
              <a:rPr lang="en-AU" sz="1013">
                <a:latin typeface="Foco CC" panose="020B0504050202020203"/>
              </a:rPr>
              <a:t> </a:t>
            </a:r>
            <a:r>
              <a:rPr lang="en-AU" sz="1050">
                <a:solidFill>
                  <a:schemeClr val="bg1">
                    <a:lumMod val="65000"/>
                  </a:schemeClr>
                </a:solidFill>
                <a:latin typeface="Foco CC" panose="020B0504050202020203"/>
              </a:rPr>
              <a:t>(12-15)</a:t>
            </a:r>
            <a:endParaRPr lang="en-AU" sz="1013">
              <a:solidFill>
                <a:schemeClr val="bg1">
                  <a:lumMod val="65000"/>
                </a:schemeClr>
              </a:solidFill>
              <a:latin typeface="Foco CC" panose="020B0504050202020203"/>
            </a:endParaRPr>
          </a:p>
        </p:txBody>
      </p:sp>
      <p:sp>
        <p:nvSpPr>
          <p:cNvPr id="12" name="TextBox 11">
            <a:extLst>
              <a:ext uri="{FF2B5EF4-FFF2-40B4-BE49-F238E27FC236}">
                <a16:creationId xmlns:a16="http://schemas.microsoft.com/office/drawing/2014/main" id="{A47965CA-E46F-A97E-A3E5-12D69F4C73BB}"/>
              </a:ext>
            </a:extLst>
          </p:cNvPr>
          <p:cNvSpPr txBox="1"/>
          <p:nvPr/>
        </p:nvSpPr>
        <p:spPr>
          <a:xfrm>
            <a:off x="-1" y="4630853"/>
            <a:ext cx="7638473"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900" i="1" dirty="0">
                <a:solidFill>
                  <a:schemeClr val="bg1">
                    <a:lumMod val="65000"/>
                  </a:schemeClr>
                </a:solidFill>
              </a:rPr>
              <a:t>Survival = Absolute survival; CI = confidence interval</a:t>
            </a:r>
          </a:p>
          <a:p>
            <a:r>
              <a:rPr lang="en-AU" sz="900" i="1" dirty="0">
                <a:solidFill>
                  <a:schemeClr val="bg1">
                    <a:lumMod val="65000"/>
                  </a:schemeClr>
                </a:solidFill>
              </a:rPr>
              <a:t>n=23,760 cases, excluding cases with missing stage (n=3,227), excluding cancer of the appendix</a:t>
            </a:r>
          </a:p>
        </p:txBody>
      </p:sp>
      <p:sp>
        <p:nvSpPr>
          <p:cNvPr id="13" name="Title 1">
            <a:extLst>
              <a:ext uri="{FF2B5EF4-FFF2-40B4-BE49-F238E27FC236}">
                <a16:creationId xmlns:a16="http://schemas.microsoft.com/office/drawing/2014/main" id="{8B24C5E1-8251-A1FB-C062-8E86FB53D26D}"/>
              </a:ext>
            </a:extLst>
          </p:cNvPr>
          <p:cNvSpPr txBox="1">
            <a:spLocks/>
          </p:cNvSpPr>
          <p:nvPr/>
        </p:nvSpPr>
        <p:spPr>
          <a:xfrm>
            <a:off x="375919" y="196441"/>
            <a:ext cx="8768081" cy="437120"/>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defTabSz="685800" rtl="0" eaLnBrk="1" fontAlgn="base" latinLnBrk="0" hangingPunct="1">
              <a:lnSpc>
                <a:spcPct val="80000"/>
              </a:lnSpc>
              <a:spcBef>
                <a:spcPct val="0"/>
              </a:spcBef>
              <a:spcAft>
                <a:spcPct val="0"/>
              </a:spcAft>
              <a:buClrTx/>
              <a:buSzTx/>
              <a:buFontTx/>
              <a:buNone/>
              <a:tabLst/>
              <a:defRPr/>
            </a:pPr>
            <a:r>
              <a:rPr kumimoji="0" lang="en-AU" sz="2400" b="1" i="0" u="none" strike="noStrike" kern="1200" cap="none" spc="75" normalizeH="0" baseline="0" noProof="0" dirty="0">
                <a:ln>
                  <a:noFill/>
                </a:ln>
                <a:solidFill>
                  <a:schemeClr val="bg1"/>
                </a:solidFill>
                <a:effectLst/>
                <a:uLnTx/>
                <a:uFillTx/>
                <a:ea typeface="+mj-ea"/>
                <a:cs typeface="+mj-cs"/>
              </a:rPr>
              <a:t>Early detection </a:t>
            </a:r>
            <a:r>
              <a:rPr lang="en-AU" sz="2400" b="1" dirty="0">
                <a:solidFill>
                  <a:schemeClr val="bg1"/>
                </a:solidFill>
              </a:rPr>
              <a:t>saves</a:t>
            </a:r>
            <a:r>
              <a:rPr kumimoji="0" lang="en-AU" sz="2400" b="1" i="0" u="none" strike="noStrike" kern="1200" cap="none" spc="75" normalizeH="0" baseline="0" noProof="0" dirty="0">
                <a:ln>
                  <a:noFill/>
                </a:ln>
                <a:solidFill>
                  <a:schemeClr val="bg1"/>
                </a:solidFill>
                <a:effectLst/>
                <a:uLnTx/>
                <a:uFillTx/>
                <a:ea typeface="+mj-ea"/>
                <a:cs typeface="+mj-cs"/>
              </a:rPr>
              <a:t> lives</a:t>
            </a:r>
          </a:p>
        </p:txBody>
      </p:sp>
      <p:pic>
        <p:nvPicPr>
          <p:cNvPr id="15" name="Picture 14" descr="A yellow flower with blue text&#10;&#10;Description automatically generated with low confidence">
            <a:extLst>
              <a:ext uri="{FF2B5EF4-FFF2-40B4-BE49-F238E27FC236}">
                <a16:creationId xmlns:a16="http://schemas.microsoft.com/office/drawing/2014/main" id="{D700D90D-8B71-239B-8587-7319EC4CCE84}"/>
              </a:ext>
            </a:extLst>
          </p:cNvPr>
          <p:cNvPicPr>
            <a:picLocks noChangeAspect="1"/>
          </p:cNvPicPr>
          <p:nvPr/>
        </p:nvPicPr>
        <p:blipFill>
          <a:blip r:embed="rId4"/>
          <a:stretch>
            <a:fillRect/>
          </a:stretch>
        </p:blipFill>
        <p:spPr>
          <a:xfrm rot="10800000" flipH="1" flipV="1">
            <a:off x="8243888" y="4487487"/>
            <a:ext cx="797283" cy="515030"/>
          </a:xfrm>
          <a:prstGeom prst="rect">
            <a:avLst/>
          </a:prstGeom>
        </p:spPr>
      </p:pic>
    </p:spTree>
    <p:extLst>
      <p:ext uri="{BB962C8B-B14F-4D97-AF65-F5344CB8AC3E}">
        <p14:creationId xmlns:p14="http://schemas.microsoft.com/office/powerpoint/2010/main" val="227570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9C739ED-B0C5-6550-3655-5A6E29770678}"/>
              </a:ext>
            </a:extLst>
          </p:cNvPr>
          <p:cNvPicPr>
            <a:picLocks noGrp="1" noChangeAspect="1"/>
          </p:cNvPicPr>
          <p:nvPr>
            <p:ph idx="1"/>
          </p:nvPr>
        </p:nvPicPr>
        <p:blipFill>
          <a:blip r:embed="rId3"/>
          <a:stretch>
            <a:fillRect/>
          </a:stretch>
        </p:blipFill>
        <p:spPr>
          <a:xfrm>
            <a:off x="367517" y="1161564"/>
            <a:ext cx="4562475" cy="3438525"/>
          </a:xfrm>
        </p:spPr>
      </p:pic>
      <p:sp>
        <p:nvSpPr>
          <p:cNvPr id="2" name="Title 1">
            <a:extLst>
              <a:ext uri="{FF2B5EF4-FFF2-40B4-BE49-F238E27FC236}">
                <a16:creationId xmlns:a16="http://schemas.microsoft.com/office/drawing/2014/main" id="{F8294490-2B96-CBC9-4BAD-32814EF2BEF2}"/>
              </a:ext>
            </a:extLst>
          </p:cNvPr>
          <p:cNvSpPr>
            <a:spLocks noGrp="1"/>
          </p:cNvSpPr>
          <p:nvPr>
            <p:ph type="title"/>
          </p:nvPr>
        </p:nvSpPr>
        <p:spPr>
          <a:xfrm>
            <a:off x="254578" y="123551"/>
            <a:ext cx="7199313" cy="809625"/>
          </a:xfrm>
        </p:spPr>
        <p:txBody>
          <a:bodyPr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2400" b="1" dirty="0">
                <a:solidFill>
                  <a:schemeClr val="bg2"/>
                </a:solidFill>
              </a:rPr>
              <a:t>The challenge</a:t>
            </a:r>
          </a:p>
        </p:txBody>
      </p:sp>
      <p:sp>
        <p:nvSpPr>
          <p:cNvPr id="8" name="TextBox 7">
            <a:extLst>
              <a:ext uri="{FF2B5EF4-FFF2-40B4-BE49-F238E27FC236}">
                <a16:creationId xmlns:a16="http://schemas.microsoft.com/office/drawing/2014/main" id="{FE05EACC-4C76-D0E1-E2C8-27B3F877746C}"/>
              </a:ext>
            </a:extLst>
          </p:cNvPr>
          <p:cNvSpPr txBox="1"/>
          <p:nvPr/>
        </p:nvSpPr>
        <p:spPr>
          <a:xfrm>
            <a:off x="1089245" y="2737793"/>
            <a:ext cx="3133013"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r>
              <a:rPr lang="en-US" sz="1800" b="1" i="1" dirty="0">
                <a:solidFill>
                  <a:schemeClr val="tx2"/>
                </a:solidFill>
              </a:rPr>
              <a:t>~3800 missed cancers</a:t>
            </a:r>
            <a:r>
              <a:rPr lang="en-US" sz="600" dirty="0">
                <a:solidFill>
                  <a:schemeClr val="tx2"/>
                </a:solidFill>
              </a:rPr>
              <a:t>(1)</a:t>
            </a:r>
          </a:p>
        </p:txBody>
      </p:sp>
      <p:cxnSp>
        <p:nvCxnSpPr>
          <p:cNvPr id="12" name="Straight Arrow Connector 11">
            <a:extLst>
              <a:ext uri="{FF2B5EF4-FFF2-40B4-BE49-F238E27FC236}">
                <a16:creationId xmlns:a16="http://schemas.microsoft.com/office/drawing/2014/main" id="{F0EBFE87-4D47-928E-8FE5-94A3ED891B23}"/>
              </a:ext>
            </a:extLst>
          </p:cNvPr>
          <p:cNvCxnSpPr>
            <a:cxnSpLocks/>
          </p:cNvCxnSpPr>
          <p:nvPr/>
        </p:nvCxnSpPr>
        <p:spPr>
          <a:xfrm flipV="1">
            <a:off x="3729038" y="1241821"/>
            <a:ext cx="1350572" cy="1514462"/>
          </a:xfrm>
          <a:prstGeom prst="straightConnector1">
            <a:avLst/>
          </a:prstGeom>
          <a:ln>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2083" name="Straight Arrow Connector 2082">
            <a:extLst>
              <a:ext uri="{FF2B5EF4-FFF2-40B4-BE49-F238E27FC236}">
                <a16:creationId xmlns:a16="http://schemas.microsoft.com/office/drawing/2014/main" id="{CC5DD90B-97EB-21BD-2912-0DCCA4221994}"/>
              </a:ext>
            </a:extLst>
          </p:cNvPr>
          <p:cNvCxnSpPr>
            <a:cxnSpLocks/>
          </p:cNvCxnSpPr>
          <p:nvPr/>
        </p:nvCxnSpPr>
        <p:spPr>
          <a:xfrm flipV="1">
            <a:off x="3758267" y="1878549"/>
            <a:ext cx="1767095" cy="1022290"/>
          </a:xfrm>
          <a:prstGeom prst="straightConnector1">
            <a:avLst/>
          </a:prstGeom>
          <a:ln>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2095" name="Straight Arrow Connector 2094">
            <a:extLst>
              <a:ext uri="{FF2B5EF4-FFF2-40B4-BE49-F238E27FC236}">
                <a16:creationId xmlns:a16="http://schemas.microsoft.com/office/drawing/2014/main" id="{D93E0DA9-E910-8023-0D41-9F0BD456F5EB}"/>
              </a:ext>
            </a:extLst>
          </p:cNvPr>
          <p:cNvCxnSpPr>
            <a:cxnSpLocks/>
          </p:cNvCxnSpPr>
          <p:nvPr/>
        </p:nvCxnSpPr>
        <p:spPr>
          <a:xfrm>
            <a:off x="3758267" y="3032535"/>
            <a:ext cx="1767095" cy="639710"/>
          </a:xfrm>
          <a:prstGeom prst="straightConnector1">
            <a:avLst/>
          </a:prstGeom>
          <a:ln>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CE284C47-A1EA-600F-E746-7B4233992A71}"/>
              </a:ext>
            </a:extLst>
          </p:cNvPr>
          <p:cNvPicPr>
            <a:picLocks noChangeAspect="1"/>
          </p:cNvPicPr>
          <p:nvPr/>
        </p:nvPicPr>
        <p:blipFill>
          <a:blip r:embed="rId4"/>
          <a:stretch>
            <a:fillRect/>
          </a:stretch>
        </p:blipFill>
        <p:spPr>
          <a:xfrm>
            <a:off x="5610442" y="3409245"/>
            <a:ext cx="673211" cy="665953"/>
          </a:xfrm>
          <a:prstGeom prst="rect">
            <a:avLst/>
          </a:prstGeom>
          <a:ln>
            <a:solidFill>
              <a:srgbClr val="0F1E64"/>
            </a:solidFill>
          </a:ln>
        </p:spPr>
      </p:pic>
      <p:sp>
        <p:nvSpPr>
          <p:cNvPr id="9" name="TextBox 8">
            <a:extLst>
              <a:ext uri="{FF2B5EF4-FFF2-40B4-BE49-F238E27FC236}">
                <a16:creationId xmlns:a16="http://schemas.microsoft.com/office/drawing/2014/main" id="{1A35D63B-0E36-53F9-23D5-0A3007B07C57}"/>
              </a:ext>
            </a:extLst>
          </p:cNvPr>
          <p:cNvSpPr txBox="1"/>
          <p:nvPr/>
        </p:nvSpPr>
        <p:spPr>
          <a:xfrm>
            <a:off x="6384241" y="2580690"/>
            <a:ext cx="2102553"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a:solidFill>
                  <a:srgbClr val="0F1E64"/>
                </a:solidFill>
              </a:rPr>
              <a:t>Relatively evenly impacted </a:t>
            </a:r>
            <a:r>
              <a:rPr lang="en-AU" sz="600">
                <a:solidFill>
                  <a:srgbClr val="0F1E64"/>
                </a:solidFill>
              </a:rPr>
              <a:t>(1)</a:t>
            </a:r>
          </a:p>
        </p:txBody>
      </p:sp>
      <p:sp>
        <p:nvSpPr>
          <p:cNvPr id="13" name="Arrow: Down 12">
            <a:extLst>
              <a:ext uri="{FF2B5EF4-FFF2-40B4-BE49-F238E27FC236}">
                <a16:creationId xmlns:a16="http://schemas.microsoft.com/office/drawing/2014/main" id="{BB52C57E-EA84-C8BA-7319-B7A8667752DE}"/>
              </a:ext>
            </a:extLst>
          </p:cNvPr>
          <p:cNvSpPr/>
          <p:nvPr/>
        </p:nvSpPr>
        <p:spPr>
          <a:xfrm>
            <a:off x="4956256" y="663046"/>
            <a:ext cx="477982" cy="578775"/>
          </a:xfrm>
          <a:prstGeom prst="downArrow">
            <a:avLst/>
          </a:prstGeom>
          <a:solidFill>
            <a:srgbClr val="0F1E64"/>
          </a:solidFill>
          <a:ln>
            <a:solidFill>
              <a:srgbClr val="0F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p>
        </p:txBody>
      </p:sp>
      <p:sp>
        <p:nvSpPr>
          <p:cNvPr id="15" name="TextBox 14">
            <a:extLst>
              <a:ext uri="{FF2B5EF4-FFF2-40B4-BE49-F238E27FC236}">
                <a16:creationId xmlns:a16="http://schemas.microsoft.com/office/drawing/2014/main" id="{009EAA54-B517-2480-2EDD-0CC6952070E1}"/>
              </a:ext>
            </a:extLst>
          </p:cNvPr>
          <p:cNvSpPr txBox="1"/>
          <p:nvPr/>
        </p:nvSpPr>
        <p:spPr>
          <a:xfrm>
            <a:off x="5481431" y="703100"/>
            <a:ext cx="2288312"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dirty="0">
                <a:solidFill>
                  <a:srgbClr val="0F1E64"/>
                </a:solidFill>
              </a:rPr>
              <a:t>Participation rates across all 3 cancer screening programs</a:t>
            </a:r>
            <a:r>
              <a:rPr lang="en-AU" sz="1200" dirty="0">
                <a:solidFill>
                  <a:srgbClr val="0F1E64"/>
                </a:solidFill>
                <a:latin typeface="Foco CC Black" panose="020B0504050202020203"/>
              </a:rPr>
              <a:t> </a:t>
            </a:r>
            <a:r>
              <a:rPr lang="en-AU" sz="600" dirty="0">
                <a:solidFill>
                  <a:srgbClr val="0F1E64"/>
                </a:solidFill>
                <a:latin typeface="Foco CC Black" panose="020B0504050202020203"/>
              </a:rPr>
              <a:t>(2)</a:t>
            </a:r>
          </a:p>
        </p:txBody>
      </p:sp>
      <p:sp>
        <p:nvSpPr>
          <p:cNvPr id="17" name="TextBox 16">
            <a:extLst>
              <a:ext uri="{FF2B5EF4-FFF2-40B4-BE49-F238E27FC236}">
                <a16:creationId xmlns:a16="http://schemas.microsoft.com/office/drawing/2014/main" id="{666C0265-D92E-AED2-3D1A-A706EEF1697C}"/>
              </a:ext>
            </a:extLst>
          </p:cNvPr>
          <p:cNvSpPr txBox="1"/>
          <p:nvPr/>
        </p:nvSpPr>
        <p:spPr>
          <a:xfrm>
            <a:off x="254578" y="4411453"/>
            <a:ext cx="4572000" cy="530915"/>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FontTx/>
              <a:buAutoNum type="arabicParenBoth"/>
            </a:pPr>
            <a:r>
              <a:rPr lang="en-AU" sz="600">
                <a:solidFill>
                  <a:srgbClr val="002060"/>
                </a:solidFill>
                <a:latin typeface="Foco CC Black" panose="020B0504050202020203"/>
              </a:rPr>
              <a:t> Cancer in Victoria, VCR, 2021</a:t>
            </a:r>
          </a:p>
          <a:p>
            <a:pPr>
              <a:buAutoNum type="arabicParenBoth"/>
            </a:pPr>
            <a:r>
              <a:rPr lang="en-AU" sz="600" b="0" i="0">
                <a:solidFill>
                  <a:srgbClr val="0F1E64"/>
                </a:solidFill>
                <a:effectLst/>
                <a:latin typeface="WordVisi_MSFontService"/>
              </a:rPr>
              <a:t> AIHW Cancer Screening Programs Quarterly Data 2022</a:t>
            </a:r>
            <a:endParaRPr lang="en-AU" sz="600">
              <a:solidFill>
                <a:srgbClr val="0F1E64"/>
              </a:solidFill>
              <a:latin typeface="Foco CC Black" panose="020B0504050202020203"/>
            </a:endParaRPr>
          </a:p>
          <a:p>
            <a:pPr>
              <a:buFontTx/>
              <a:buAutoNum type="arabicParenBoth"/>
            </a:pPr>
            <a:r>
              <a:rPr lang="en-AU" sz="600">
                <a:solidFill>
                  <a:srgbClr val="002060"/>
                </a:solidFill>
                <a:latin typeface="Foco CC Black" panose="020B0504050202020203"/>
              </a:rPr>
              <a:t> Behavioural Insights Report, CCV, 2021</a:t>
            </a:r>
          </a:p>
          <a:p>
            <a:endParaRPr lang="en-AU" sz="600">
              <a:solidFill>
                <a:srgbClr val="002060"/>
              </a:solidFill>
              <a:latin typeface="Foco CC Black" panose="020B0504050202020203"/>
            </a:endParaRPr>
          </a:p>
          <a:p>
            <a:endParaRPr lang="en-AU" sz="600">
              <a:solidFill>
                <a:srgbClr val="0F1E64"/>
              </a:solidFill>
              <a:latin typeface="Foco CC Black" panose="020B0504050202020203"/>
            </a:endParaRPr>
          </a:p>
        </p:txBody>
      </p:sp>
      <p:pic>
        <p:nvPicPr>
          <p:cNvPr id="20" name="Graphic 19" descr="Man with solid fill">
            <a:extLst>
              <a:ext uri="{FF2B5EF4-FFF2-40B4-BE49-F238E27FC236}">
                <a16:creationId xmlns:a16="http://schemas.microsoft.com/office/drawing/2014/main" id="{A470508C-04E1-9646-6055-3A143765FF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1445" y="2457939"/>
            <a:ext cx="578775" cy="578775"/>
          </a:xfrm>
          <a:prstGeom prst="rect">
            <a:avLst/>
          </a:prstGeom>
        </p:spPr>
      </p:pic>
      <p:pic>
        <p:nvPicPr>
          <p:cNvPr id="22" name="Graphic 21" descr="Woman with solid fill">
            <a:extLst>
              <a:ext uri="{FF2B5EF4-FFF2-40B4-BE49-F238E27FC236}">
                <a16:creationId xmlns:a16="http://schemas.microsoft.com/office/drawing/2014/main" id="{49043E68-D7E5-A347-A844-804775E880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3391" y="2471885"/>
            <a:ext cx="578775" cy="578775"/>
          </a:xfrm>
          <a:prstGeom prst="rect">
            <a:avLst/>
          </a:prstGeom>
        </p:spPr>
      </p:pic>
      <p:sp>
        <p:nvSpPr>
          <p:cNvPr id="23" name="TextBox 22">
            <a:extLst>
              <a:ext uri="{FF2B5EF4-FFF2-40B4-BE49-F238E27FC236}">
                <a16:creationId xmlns:a16="http://schemas.microsoft.com/office/drawing/2014/main" id="{9B675779-83B9-4FCF-0397-33BB2875CEA5}"/>
              </a:ext>
            </a:extLst>
          </p:cNvPr>
          <p:cNvSpPr txBox="1"/>
          <p:nvPr/>
        </p:nvSpPr>
        <p:spPr>
          <a:xfrm>
            <a:off x="6380700" y="3601234"/>
            <a:ext cx="1823605"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013"/>
              <a:t> </a:t>
            </a:r>
            <a:r>
              <a:rPr lang="en-AU" sz="1200">
                <a:solidFill>
                  <a:srgbClr val="0F1E64"/>
                </a:solidFill>
              </a:rPr>
              <a:t>Vic wide, all SEIFA </a:t>
            </a:r>
            <a:r>
              <a:rPr lang="en-AU" sz="600">
                <a:solidFill>
                  <a:srgbClr val="0F1E64"/>
                </a:solidFill>
              </a:rPr>
              <a:t>(1)</a:t>
            </a:r>
          </a:p>
        </p:txBody>
      </p:sp>
      <p:sp>
        <p:nvSpPr>
          <p:cNvPr id="29" name="TextBox 28">
            <a:extLst>
              <a:ext uri="{FF2B5EF4-FFF2-40B4-BE49-F238E27FC236}">
                <a16:creationId xmlns:a16="http://schemas.microsoft.com/office/drawing/2014/main" id="{976B7B62-D320-074D-5676-7B425265EBC7}"/>
              </a:ext>
            </a:extLst>
          </p:cNvPr>
          <p:cNvSpPr txBox="1"/>
          <p:nvPr/>
        </p:nvSpPr>
        <p:spPr>
          <a:xfrm>
            <a:off x="6294518" y="1524147"/>
            <a:ext cx="2628392"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a:solidFill>
                  <a:srgbClr val="0F1E64"/>
                </a:solidFill>
              </a:rPr>
              <a:t>Melanoma, bowel, breast, blood and prostate cancer diagnoses </a:t>
            </a:r>
            <a:r>
              <a:rPr lang="en-AU" sz="600">
                <a:solidFill>
                  <a:srgbClr val="0F1E64"/>
                </a:solidFill>
              </a:rPr>
              <a:t>(1)</a:t>
            </a:r>
          </a:p>
        </p:txBody>
      </p:sp>
      <p:sp>
        <p:nvSpPr>
          <p:cNvPr id="2051" name="TextBox 2050">
            <a:extLst>
              <a:ext uri="{FF2B5EF4-FFF2-40B4-BE49-F238E27FC236}">
                <a16:creationId xmlns:a16="http://schemas.microsoft.com/office/drawing/2014/main" id="{5D6CD8C0-2CDA-399A-AB51-5F8C600256CA}"/>
              </a:ext>
            </a:extLst>
          </p:cNvPr>
          <p:cNvSpPr txBox="1"/>
          <p:nvPr/>
        </p:nvSpPr>
        <p:spPr>
          <a:xfrm>
            <a:off x="5378677" y="4400845"/>
            <a:ext cx="2493818"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350">
                <a:solidFill>
                  <a:srgbClr val="0F1E64"/>
                </a:solidFill>
                <a:latin typeface="Foco CC Black" panose="020B0504050202020203"/>
              </a:rPr>
              <a:t>        Health seeking behaviours </a:t>
            </a:r>
            <a:r>
              <a:rPr lang="en-AU" sz="600">
                <a:solidFill>
                  <a:srgbClr val="0F1E64"/>
                </a:solidFill>
                <a:latin typeface="Foco CC Black" panose="020B0504050202020203"/>
              </a:rPr>
              <a:t>(3)</a:t>
            </a:r>
            <a:endParaRPr lang="en-AU" sz="600"/>
          </a:p>
        </p:txBody>
      </p:sp>
      <p:sp>
        <p:nvSpPr>
          <p:cNvPr id="2052" name="Isosceles Triangle 2051">
            <a:extLst>
              <a:ext uri="{FF2B5EF4-FFF2-40B4-BE49-F238E27FC236}">
                <a16:creationId xmlns:a16="http://schemas.microsoft.com/office/drawing/2014/main" id="{6CF72890-9CE9-45E9-B2F5-433769C1C537}"/>
              </a:ext>
            </a:extLst>
          </p:cNvPr>
          <p:cNvSpPr/>
          <p:nvPr/>
        </p:nvSpPr>
        <p:spPr>
          <a:xfrm>
            <a:off x="5237697" y="4346425"/>
            <a:ext cx="313150" cy="276999"/>
          </a:xfrm>
          <a:prstGeom prst="triangle">
            <a:avLst/>
          </a:prstGeom>
          <a:solidFill>
            <a:srgbClr val="0F1E64"/>
          </a:solidFill>
          <a:ln>
            <a:solidFill>
              <a:srgbClr val="0F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p>
        </p:txBody>
      </p:sp>
      <p:cxnSp>
        <p:nvCxnSpPr>
          <p:cNvPr id="2053" name="Straight Arrow Connector 2052">
            <a:extLst>
              <a:ext uri="{FF2B5EF4-FFF2-40B4-BE49-F238E27FC236}">
                <a16:creationId xmlns:a16="http://schemas.microsoft.com/office/drawing/2014/main" id="{259BC055-B986-BCDB-E95F-AE336766C143}"/>
              </a:ext>
            </a:extLst>
          </p:cNvPr>
          <p:cNvCxnSpPr>
            <a:cxnSpLocks/>
          </p:cNvCxnSpPr>
          <p:nvPr/>
        </p:nvCxnSpPr>
        <p:spPr>
          <a:xfrm>
            <a:off x="3673187" y="3124792"/>
            <a:ext cx="1614684" cy="1274984"/>
          </a:xfrm>
          <a:prstGeom prst="straightConnector1">
            <a:avLst/>
          </a:prstGeom>
          <a:ln>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2056" name="Straight Arrow Connector 2055">
            <a:extLst>
              <a:ext uri="{FF2B5EF4-FFF2-40B4-BE49-F238E27FC236}">
                <a16:creationId xmlns:a16="http://schemas.microsoft.com/office/drawing/2014/main" id="{8E716645-6213-659E-1BC2-0059CCA11382}"/>
              </a:ext>
            </a:extLst>
          </p:cNvPr>
          <p:cNvCxnSpPr>
            <a:cxnSpLocks/>
          </p:cNvCxnSpPr>
          <p:nvPr/>
        </p:nvCxnSpPr>
        <p:spPr>
          <a:xfrm flipV="1">
            <a:off x="3763260" y="2827176"/>
            <a:ext cx="1767095" cy="141066"/>
          </a:xfrm>
          <a:prstGeom prst="straightConnector1">
            <a:avLst/>
          </a:prstGeom>
          <a:ln>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 name="Arrow: Down 6">
            <a:extLst>
              <a:ext uri="{FF2B5EF4-FFF2-40B4-BE49-F238E27FC236}">
                <a16:creationId xmlns:a16="http://schemas.microsoft.com/office/drawing/2014/main" id="{7AA4E14F-263A-F16E-90B2-8C867144C0BA}"/>
              </a:ext>
            </a:extLst>
          </p:cNvPr>
          <p:cNvSpPr/>
          <p:nvPr/>
        </p:nvSpPr>
        <p:spPr>
          <a:xfrm>
            <a:off x="5609707" y="1522910"/>
            <a:ext cx="477982" cy="578775"/>
          </a:xfrm>
          <a:prstGeom prst="downArrow">
            <a:avLst/>
          </a:prstGeom>
          <a:solidFill>
            <a:srgbClr val="0F1E64"/>
          </a:solidFill>
          <a:ln>
            <a:solidFill>
              <a:srgbClr val="0F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p>
        </p:txBody>
      </p:sp>
      <p:pic>
        <p:nvPicPr>
          <p:cNvPr id="14" name="Picture 13" descr="A yellow flower with blue text&#10;&#10;Description automatically generated with low confidence">
            <a:extLst>
              <a:ext uri="{FF2B5EF4-FFF2-40B4-BE49-F238E27FC236}">
                <a16:creationId xmlns:a16="http://schemas.microsoft.com/office/drawing/2014/main" id="{4E3A3B64-4CAD-D45A-7FC3-1ECD6D248671}"/>
              </a:ext>
            </a:extLst>
          </p:cNvPr>
          <p:cNvPicPr>
            <a:picLocks noChangeAspect="1"/>
          </p:cNvPicPr>
          <p:nvPr/>
        </p:nvPicPr>
        <p:blipFill>
          <a:blip r:embed="rId9"/>
          <a:stretch>
            <a:fillRect/>
          </a:stretch>
        </p:blipFill>
        <p:spPr>
          <a:xfrm rot="10800000" flipH="1" flipV="1">
            <a:off x="8156620" y="4268643"/>
            <a:ext cx="873842" cy="564486"/>
          </a:xfrm>
          <a:prstGeom prst="rect">
            <a:avLst/>
          </a:prstGeom>
        </p:spPr>
      </p:pic>
    </p:spTree>
    <p:extLst>
      <p:ext uri="{BB962C8B-B14F-4D97-AF65-F5344CB8AC3E}">
        <p14:creationId xmlns:p14="http://schemas.microsoft.com/office/powerpoint/2010/main" val="27114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23" grpId="0"/>
      <p:bldP spid="29" grpId="0"/>
      <p:bldP spid="2051" grpId="0"/>
      <p:bldP spid="205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5F2025-6E8C-D606-0C45-9549B6A7B1E7}"/>
              </a:ext>
            </a:extLst>
          </p:cNvPr>
          <p:cNvSpPr/>
          <p:nvPr/>
        </p:nvSpPr>
        <p:spPr>
          <a:xfrm>
            <a:off x="387595" y="998339"/>
            <a:ext cx="1628775" cy="1107281"/>
          </a:xfrm>
          <a:prstGeom prst="rect">
            <a:avLst/>
          </a:prstGeom>
          <a:solidFill>
            <a:srgbClr val="0F1E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b="1" dirty="0">
                <a:solidFill>
                  <a:schemeClr val="bg1"/>
                </a:solidFill>
                <a:cs typeface="Calibri"/>
              </a:rPr>
              <a:t>Aim</a:t>
            </a:r>
          </a:p>
        </p:txBody>
      </p:sp>
      <p:sp>
        <p:nvSpPr>
          <p:cNvPr id="2" name="Title 1">
            <a:extLst>
              <a:ext uri="{FF2B5EF4-FFF2-40B4-BE49-F238E27FC236}">
                <a16:creationId xmlns:a16="http://schemas.microsoft.com/office/drawing/2014/main" id="{0114BAFF-BFDC-4B89-B4C4-CA3FBCE2FB3A}"/>
              </a:ext>
            </a:extLst>
          </p:cNvPr>
          <p:cNvSpPr>
            <a:spLocks noGrp="1"/>
          </p:cNvSpPr>
          <p:nvPr>
            <p:ph type="title"/>
          </p:nvPr>
        </p:nvSpPr>
        <p:spPr>
          <a:xfrm>
            <a:off x="364637" y="95845"/>
            <a:ext cx="7199313" cy="80962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2400" b="1" dirty="0">
                <a:solidFill>
                  <a:schemeClr val="bg2"/>
                </a:solidFill>
                <a:cs typeface="Arial" panose="020B0604020202020204" pitchFamily="34" charset="0"/>
              </a:rPr>
              <a:t>The mission   </a:t>
            </a:r>
            <a:r>
              <a:rPr lang="en-AU" sz="2400" b="1" dirty="0">
                <a:solidFill>
                  <a:srgbClr val="0F1E64"/>
                </a:solidFill>
              </a:rPr>
              <a:t>	</a:t>
            </a:r>
            <a:r>
              <a:rPr lang="en-AU" b="1" dirty="0">
                <a:solidFill>
                  <a:srgbClr val="0F1E64"/>
                </a:solidFill>
                <a:latin typeface="Foco CC App Black" panose="020B0A04050202020203"/>
              </a:rPr>
              <a:t>							</a:t>
            </a:r>
            <a:br>
              <a:rPr lang="en-AU" sz="1650" dirty="0">
                <a:solidFill>
                  <a:srgbClr val="0F1E64"/>
                </a:solidFill>
                <a:latin typeface="Foco CC Black" panose="020B0504050202020203"/>
                <a:cs typeface="Calibri"/>
              </a:rPr>
            </a:br>
            <a:endParaRPr lang="en-AU" sz="1650" b="1" dirty="0">
              <a:solidFill>
                <a:srgbClr val="0F1E64"/>
              </a:solidFill>
              <a:latin typeface="Foco CC App Black" panose="020B0A04050202020203"/>
            </a:endParaRPr>
          </a:p>
        </p:txBody>
      </p:sp>
      <p:sp>
        <p:nvSpPr>
          <p:cNvPr id="6" name="Rectangle: Rounded Corners 5">
            <a:extLst>
              <a:ext uri="{FF2B5EF4-FFF2-40B4-BE49-F238E27FC236}">
                <a16:creationId xmlns:a16="http://schemas.microsoft.com/office/drawing/2014/main" id="{9DEE8D7B-DC2C-9360-7E8A-73E92351F4C2}"/>
              </a:ext>
            </a:extLst>
          </p:cNvPr>
          <p:cNvSpPr/>
          <p:nvPr/>
        </p:nvSpPr>
        <p:spPr>
          <a:xfrm>
            <a:off x="2164556" y="998339"/>
            <a:ext cx="6143625" cy="11072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800">
              <a:solidFill>
                <a:srgbClr val="0F1E64"/>
              </a:solidFill>
              <a:latin typeface="Foco CC Black" panose="020B0504050202020203"/>
              <a:cs typeface="Calibri"/>
            </a:endParaRPr>
          </a:p>
        </p:txBody>
      </p:sp>
      <p:sp>
        <p:nvSpPr>
          <p:cNvPr id="7" name="Rectangle: Rounded Corners 6">
            <a:extLst>
              <a:ext uri="{FF2B5EF4-FFF2-40B4-BE49-F238E27FC236}">
                <a16:creationId xmlns:a16="http://schemas.microsoft.com/office/drawing/2014/main" id="{E3ED979A-4EFC-9A2B-3DE6-C7B66D076469}"/>
              </a:ext>
            </a:extLst>
          </p:cNvPr>
          <p:cNvSpPr/>
          <p:nvPr/>
        </p:nvSpPr>
        <p:spPr>
          <a:xfrm>
            <a:off x="2164556" y="2198489"/>
            <a:ext cx="6143625" cy="11072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dirty="0">
                <a:solidFill>
                  <a:srgbClr val="002060"/>
                </a:solidFill>
                <a:cs typeface="Calibri"/>
              </a:rPr>
              <a:t>All Victorians aged 35-74</a:t>
            </a:r>
          </a:p>
        </p:txBody>
      </p:sp>
      <p:sp>
        <p:nvSpPr>
          <p:cNvPr id="8" name="Rectangle: Rounded Corners 7">
            <a:extLst>
              <a:ext uri="{FF2B5EF4-FFF2-40B4-BE49-F238E27FC236}">
                <a16:creationId xmlns:a16="http://schemas.microsoft.com/office/drawing/2014/main" id="{65BA6D81-E1A3-F466-1E82-B0B948741D91}"/>
              </a:ext>
            </a:extLst>
          </p:cNvPr>
          <p:cNvSpPr/>
          <p:nvPr/>
        </p:nvSpPr>
        <p:spPr>
          <a:xfrm>
            <a:off x="2164556" y="3398638"/>
            <a:ext cx="6143625" cy="11072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dirty="0">
                <a:solidFill>
                  <a:srgbClr val="002060"/>
                </a:solidFill>
                <a:cs typeface="Calibri"/>
              </a:rPr>
              <a:t>Clinicians and healthcare workers</a:t>
            </a:r>
          </a:p>
        </p:txBody>
      </p:sp>
      <p:sp>
        <p:nvSpPr>
          <p:cNvPr id="10" name="Rectangle 9">
            <a:extLst>
              <a:ext uri="{FF2B5EF4-FFF2-40B4-BE49-F238E27FC236}">
                <a16:creationId xmlns:a16="http://schemas.microsoft.com/office/drawing/2014/main" id="{037C980A-B95D-7C1D-EE81-456D077E70B2}"/>
              </a:ext>
            </a:extLst>
          </p:cNvPr>
          <p:cNvSpPr/>
          <p:nvPr/>
        </p:nvSpPr>
        <p:spPr>
          <a:xfrm>
            <a:off x="387595" y="2198488"/>
            <a:ext cx="1628775" cy="1107281"/>
          </a:xfrm>
          <a:prstGeom prst="rect">
            <a:avLst/>
          </a:prstGeom>
          <a:solidFill>
            <a:srgbClr val="0F1E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b="1" dirty="0">
                <a:solidFill>
                  <a:schemeClr val="bg1"/>
                </a:solidFill>
                <a:cs typeface="Calibri"/>
              </a:rPr>
              <a:t>Primary Audiences</a:t>
            </a:r>
          </a:p>
        </p:txBody>
      </p:sp>
      <p:sp>
        <p:nvSpPr>
          <p:cNvPr id="13" name="Rectangle 12">
            <a:extLst>
              <a:ext uri="{FF2B5EF4-FFF2-40B4-BE49-F238E27FC236}">
                <a16:creationId xmlns:a16="http://schemas.microsoft.com/office/drawing/2014/main" id="{BF65DF39-DB87-A886-A0C2-EBB60FB1F40F}"/>
              </a:ext>
            </a:extLst>
          </p:cNvPr>
          <p:cNvSpPr/>
          <p:nvPr/>
        </p:nvSpPr>
        <p:spPr>
          <a:xfrm>
            <a:off x="387595" y="3398638"/>
            <a:ext cx="1628775" cy="1107281"/>
          </a:xfrm>
          <a:prstGeom prst="rect">
            <a:avLst/>
          </a:prstGeom>
          <a:solidFill>
            <a:srgbClr val="0F1E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b="1" dirty="0">
                <a:solidFill>
                  <a:schemeClr val="bg1"/>
                </a:solidFill>
                <a:cs typeface="Calibri"/>
              </a:rPr>
              <a:t>Secondary Audiences</a:t>
            </a:r>
          </a:p>
        </p:txBody>
      </p:sp>
      <p:sp>
        <p:nvSpPr>
          <p:cNvPr id="17" name="TextBox 16">
            <a:extLst>
              <a:ext uri="{FF2B5EF4-FFF2-40B4-BE49-F238E27FC236}">
                <a16:creationId xmlns:a16="http://schemas.microsoft.com/office/drawing/2014/main" id="{2FC7DD7C-DAD2-7DF9-B0B3-FC39DE6F986A}"/>
              </a:ext>
            </a:extLst>
          </p:cNvPr>
          <p:cNvSpPr txBox="1"/>
          <p:nvPr/>
        </p:nvSpPr>
        <p:spPr>
          <a:xfrm>
            <a:off x="2309704" y="1101855"/>
            <a:ext cx="6262796" cy="120032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AU" sz="1800" dirty="0">
                <a:solidFill>
                  <a:srgbClr val="0F1E64"/>
                </a:solidFill>
                <a:cs typeface="Calibri"/>
              </a:rPr>
              <a:t>Increase awareness of and participation in early detection health behaviours, attending health checks and participation in cancer screening to ensure cancer diagnosis is </a:t>
            </a:r>
            <a:r>
              <a:rPr lang="en-AU" sz="1800" i="1" dirty="0">
                <a:solidFill>
                  <a:srgbClr val="0F1E64"/>
                </a:solidFill>
                <a:cs typeface="Calibri"/>
              </a:rPr>
              <a:t>at its earliest stage</a:t>
            </a:r>
          </a:p>
        </p:txBody>
      </p:sp>
      <p:pic>
        <p:nvPicPr>
          <p:cNvPr id="4" name="Picture 3" descr="A yellow flower with blue text&#10;&#10;Description automatically generated with low confidence">
            <a:extLst>
              <a:ext uri="{FF2B5EF4-FFF2-40B4-BE49-F238E27FC236}">
                <a16:creationId xmlns:a16="http://schemas.microsoft.com/office/drawing/2014/main" id="{6F8DBD9B-7A8C-EEAA-1F21-AEC9948B0970}"/>
              </a:ext>
            </a:extLst>
          </p:cNvPr>
          <p:cNvPicPr>
            <a:picLocks noChangeAspect="1"/>
          </p:cNvPicPr>
          <p:nvPr/>
        </p:nvPicPr>
        <p:blipFill>
          <a:blip r:embed="rId3"/>
          <a:stretch>
            <a:fillRect/>
          </a:stretch>
        </p:blipFill>
        <p:spPr>
          <a:xfrm rot="10800000" flipH="1" flipV="1">
            <a:off x="8135579" y="4390825"/>
            <a:ext cx="873842" cy="564486"/>
          </a:xfrm>
          <a:prstGeom prst="rect">
            <a:avLst/>
          </a:prstGeom>
        </p:spPr>
      </p:pic>
    </p:spTree>
    <p:extLst>
      <p:ext uri="{BB962C8B-B14F-4D97-AF65-F5344CB8AC3E}">
        <p14:creationId xmlns:p14="http://schemas.microsoft.com/office/powerpoint/2010/main" val="1647130806"/>
      </p:ext>
    </p:extLst>
  </p:cSld>
  <p:clrMapOvr>
    <a:masterClrMapping/>
  </p:clrMapOvr>
</p:sld>
</file>

<file path=ppt/theme/theme1.xml><?xml version="1.0" encoding="utf-8"?>
<a:theme xmlns:a="http://schemas.openxmlformats.org/drawingml/2006/main" name="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 navy 16x9 presentation" id="{312240A0-3964-F146-A3AA-9400C51E8E33}" vid="{E9F1A43C-0529-7049-8811-9078062534B5}"/>
    </a:ext>
  </a:extLst>
</a:theme>
</file>

<file path=ppt/theme/theme2.xml><?xml version="1.0" encoding="utf-8"?>
<a:theme xmlns:a="http://schemas.openxmlformats.org/drawingml/2006/main" name="CC_PPT_template-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V_PP_update_16x9" id="{71F14C2B-8E6E-4428-A5DE-BD68E12D2814}" vid="{3015B422-134A-46C4-9A47-C30287DA670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V_PP_update_16x9" id="{71F14C2B-8E6E-4428-A5DE-BD68E12D2814}" vid="{CDE0882B-C2C8-42E8-AA67-6CB14C1F52F8}"/>
    </a:ext>
  </a:ext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V_PP_update_16x9" id="{71F14C2B-8E6E-4428-A5DE-BD68E12D2814}" vid="{15A59B47-0E6C-49D7-84F2-D02CB3A8DD5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3a6e35b-1a0d-4b26-8059-9d7fbfec19c3" xsi:nil="true"/>
    <lcf76f155ced4ddcb4097134ff3c332f xmlns="7f7db093-26fa-4a4d-b7ba-a7de4e106676">
      <Terms xmlns="http://schemas.microsoft.com/office/infopath/2007/PartnerControls"/>
    </lcf76f155ced4ddcb4097134ff3c332f>
    <_dlc_DocId xmlns="63a6e35b-1a0d-4b26-8059-9d7fbfec19c3">EDEYZVM3SA3E-416886924-58197</_dlc_DocId>
    <_dlc_DocIdUrl xmlns="63a6e35b-1a0d-4b26-8059-9d7fbfec19c3">
      <Url>https://onegp.sharepoint.com/sites/doclib/_layouts/15/DocIdRedir.aspx?ID=EDEYZVM3SA3E-416886924-58197</Url>
      <Description>EDEYZVM3SA3E-416886924-58197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34EC1B70594941AAB0EE9491458F55" ma:contentTypeVersion="16" ma:contentTypeDescription="Create a new document." ma:contentTypeScope="" ma:versionID="292dc0d54a4e612a96793017b7e68768">
  <xsd:schema xmlns:xsd="http://www.w3.org/2001/XMLSchema" xmlns:xs="http://www.w3.org/2001/XMLSchema" xmlns:p="http://schemas.microsoft.com/office/2006/metadata/properties" xmlns:ns2="63a6e35b-1a0d-4b26-8059-9d7fbfec19c3" xmlns:ns3="7f7db093-26fa-4a4d-b7ba-a7de4e106676" targetNamespace="http://schemas.microsoft.com/office/2006/metadata/properties" ma:root="true" ma:fieldsID="023b9b7aff511c8762c937b06481a341" ns2:_="" ns3:_="">
    <xsd:import namespace="63a6e35b-1a0d-4b26-8059-9d7fbfec19c3"/>
    <xsd:import namespace="7f7db093-26fa-4a4d-b7ba-a7de4e10667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6e35b-1a0d-4b26-8059-9d7fbfec19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951c630d-cd73-4986-91fd-ef9bb3ff8aca}" ma:internalName="TaxCatchAll" ma:showField="CatchAllData" ma:web="63a6e35b-1a0d-4b26-8059-9d7fbfec19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7db093-26fa-4a4d-b7ba-a7de4e106676"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87ee064-f347-41df-91ce-b1c94adcd2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B37F858-72B8-4F06-BCD7-9277FC64C9F3}">
  <ds:schemaRefs>
    <ds:schemaRef ds:uri="http://schemas.microsoft.com/office/2006/metadata/properties"/>
    <ds:schemaRef ds:uri="2fd516b9-533a-4c39-aa95-d1ccfc9bb0d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ce0f2b5-5be5-4508-bce9-d7011ece0659"/>
    <ds:schemaRef ds:uri="http://purl.org/dc/elements/1.1/"/>
    <ds:schemaRef ds:uri="a0a1cdb3-76af-40bd-93b0-f7d150250ba2"/>
    <ds:schemaRef ds:uri="http://www.w3.org/XML/1998/namespace"/>
    <ds:schemaRef ds:uri="http://purl.org/dc/dcmitype/"/>
    <ds:schemaRef ds:uri="63a6e35b-1a0d-4b26-8059-9d7fbfec19c3"/>
    <ds:schemaRef ds:uri="7f7db093-26fa-4a4d-b7ba-a7de4e106676"/>
  </ds:schemaRefs>
</ds:datastoreItem>
</file>

<file path=customXml/itemProps2.xml><?xml version="1.0" encoding="utf-8"?>
<ds:datastoreItem xmlns:ds="http://schemas.openxmlformats.org/officeDocument/2006/customXml" ds:itemID="{C8E9476A-01B6-4C74-9D77-CB030C31AF18}">
  <ds:schemaRefs>
    <ds:schemaRef ds:uri="http://schemas.microsoft.com/sharepoint/v3/contenttype/forms"/>
  </ds:schemaRefs>
</ds:datastoreItem>
</file>

<file path=customXml/itemProps3.xml><?xml version="1.0" encoding="utf-8"?>
<ds:datastoreItem xmlns:ds="http://schemas.openxmlformats.org/officeDocument/2006/customXml" ds:itemID="{1B8A25E3-B300-4447-9308-2648E5108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a6e35b-1a0d-4b26-8059-9d7fbfec19c3"/>
    <ds:schemaRef ds:uri="7f7db093-26fa-4a4d-b7ba-a7de4e1066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25FF909-2E4C-44D6-93AD-6C79F1C1E04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DH navy 16x9 presentation</Template>
  <TotalTime>265</TotalTime>
  <Words>2250</Words>
  <Application>Microsoft Office PowerPoint</Application>
  <PresentationFormat>On-screen Show (16:9)</PresentationFormat>
  <Paragraphs>203</Paragraphs>
  <Slides>13</Slides>
  <Notes>12</Notes>
  <HiddenSlides>0</HiddenSlides>
  <MMClips>1</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Body</vt:lpstr>
      <vt:lpstr>CC_PPT_template-16x9</vt:lpstr>
      <vt:lpstr>2_Custom Design</vt:lpstr>
      <vt:lpstr>7_Custom Design</vt:lpstr>
      <vt:lpstr>Addressing the Impact of COVID on Cancer Diagnoses</vt:lpstr>
      <vt:lpstr>Victorian Cancer Registry</vt:lpstr>
      <vt:lpstr>PowerPoint Presentation</vt:lpstr>
      <vt:lpstr>PowerPoint Presentation</vt:lpstr>
      <vt:lpstr>PowerPoint Presentation</vt:lpstr>
      <vt:lpstr>PowerPoint Presentation</vt:lpstr>
      <vt:lpstr>PowerPoint Presentation</vt:lpstr>
      <vt:lpstr>The challenge</vt:lpstr>
      <vt:lpstr>The mission            </vt:lpstr>
      <vt:lpstr>The campaign</vt:lpstr>
      <vt:lpstr>Campaign Creative</vt:lpstr>
      <vt:lpstr>PowerPoint Presentation</vt:lpstr>
      <vt:lpstr>We need your help.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Group A Streptococcal Disease (iGAS) update</dc:title>
  <dc:subject/>
  <dc:creator>Sheena McGowan (Health)</dc:creator>
  <cp:keywords/>
  <dc:description/>
  <cp:lastModifiedBy>Rachael Loomes (Health)</cp:lastModifiedBy>
  <cp:revision>17</cp:revision>
  <dcterms:created xsi:type="dcterms:W3CDTF">2023-04-21T06:21:49Z</dcterms:created>
  <dcterms:modified xsi:type="dcterms:W3CDTF">2023-06-22T23:35:17Z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version">
    <vt:lpwstr>v5 160322021</vt:lpwstr>
  </property>
  <property fmtid="{D5CDD505-2E9C-101B-9397-08002B2CF9AE}" pid="4" name="ContentTypeId">
    <vt:lpwstr>0x010100B134EC1B70594941AAB0EE9491458F55</vt:lpwstr>
  </property>
  <property fmtid="{D5CDD505-2E9C-101B-9397-08002B2CF9AE}" pid="5" name="MediaServiceImageTags">
    <vt:lpwstr/>
  </property>
  <property fmtid="{D5CDD505-2E9C-101B-9397-08002B2CF9AE}" pid="6" name="MSIP_Label_43e64453-338c-4f93-8a4d-0039a0a41f2a_Enabled">
    <vt:lpwstr>true</vt:lpwstr>
  </property>
  <property fmtid="{D5CDD505-2E9C-101B-9397-08002B2CF9AE}" pid="7" name="MSIP_Label_43e64453-338c-4f93-8a4d-0039a0a41f2a_SetDate">
    <vt:lpwstr>2023-06-20T03:30:58Z</vt:lpwstr>
  </property>
  <property fmtid="{D5CDD505-2E9C-101B-9397-08002B2CF9AE}" pid="8" name="MSIP_Label_43e64453-338c-4f93-8a4d-0039a0a41f2a_Method">
    <vt:lpwstr>Privileged</vt:lpwstr>
  </property>
  <property fmtid="{D5CDD505-2E9C-101B-9397-08002B2CF9AE}" pid="9" name="MSIP_Label_43e64453-338c-4f93-8a4d-0039a0a41f2a_Name">
    <vt:lpwstr>43e64453-338c-4f93-8a4d-0039a0a41f2a</vt:lpwstr>
  </property>
  <property fmtid="{D5CDD505-2E9C-101B-9397-08002B2CF9AE}" pid="10" name="MSIP_Label_43e64453-338c-4f93-8a4d-0039a0a41f2a_SiteId">
    <vt:lpwstr>c0e0601f-0fac-449c-9c88-a104c4eb9f28</vt:lpwstr>
  </property>
  <property fmtid="{D5CDD505-2E9C-101B-9397-08002B2CF9AE}" pid="11" name="MSIP_Label_43e64453-338c-4f93-8a4d-0039a0a41f2a_ActionId">
    <vt:lpwstr>3a03a5d7-bd37-4151-b1a2-2f395d130b91</vt:lpwstr>
  </property>
  <property fmtid="{D5CDD505-2E9C-101B-9397-08002B2CF9AE}" pid="12" name="MSIP_Label_43e64453-338c-4f93-8a4d-0039a0a41f2a_ContentBits">
    <vt:lpwstr>2</vt:lpwstr>
  </property>
  <property fmtid="{D5CDD505-2E9C-101B-9397-08002B2CF9AE}" pid="13" name="_dlc_DocIdItemGuid">
    <vt:lpwstr>7a387dd6-c840-45eb-997e-eefa9c758eba</vt:lpwstr>
  </property>
</Properties>
</file>