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2"/>
  </p:notesMasterIdLst>
  <p:sldIdLst>
    <p:sldId id="272" r:id="rId6"/>
    <p:sldId id="319" r:id="rId7"/>
    <p:sldId id="339" r:id="rId8"/>
    <p:sldId id="303" r:id="rId9"/>
    <p:sldId id="304" r:id="rId10"/>
    <p:sldId id="305" r:id="rId11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201547"/>
    <a:srgbClr val="AF272F"/>
    <a:srgbClr val="53565A"/>
    <a:srgbClr val="87189D"/>
    <a:srgbClr val="D50032"/>
    <a:srgbClr val="007B4B"/>
    <a:srgbClr val="DA372E"/>
    <a:srgbClr val="00895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3792" autoAdjust="0"/>
  </p:normalViewPr>
  <p:slideViewPr>
    <p:cSldViewPr snapToGrid="0" snapToObjects="1">
      <p:cViewPr varScale="1">
        <p:scale>
          <a:sx n="88" d="100"/>
          <a:sy n="88" d="100"/>
        </p:scale>
        <p:origin x="49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59CEB-304F-40F3-B0F7-26DF3CC463B2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ECDED38-198D-4E90-8ACE-70FC23DED03C}" type="pres">
      <dgm:prSet presAssocID="{DED59CEB-304F-40F3-B0F7-26DF3CC463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BD676CF-8609-4600-8716-1136BFA8FF01}" type="presOf" srcId="{DED59CEB-304F-40F3-B0F7-26DF3CC463B2}" destId="{FECDED38-198D-4E90-8ACE-70FC23DED03C}" srcOrd="0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22/06/2023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  <a:p>
            <a:pPr marL="171450" indent="-171450">
              <a:buFontTx/>
              <a:buChar char="-"/>
            </a:pPr>
            <a:r>
              <a:rPr lang="en-AU" dirty="0"/>
              <a:t>Some epi on cancer and its burden on the Victorian community (incidence, mortality and survival)</a:t>
            </a:r>
          </a:p>
          <a:p>
            <a:pPr marL="171450" indent="-171450">
              <a:buFontTx/>
              <a:buChar char="-"/>
            </a:pPr>
            <a:r>
              <a:rPr lang="en-AU" dirty="0"/>
              <a:t>Policy context for Improving Cancer Outcomes in Victoria</a:t>
            </a:r>
          </a:p>
          <a:p>
            <a:pPr marL="171450" indent="-171450">
              <a:buFontTx/>
              <a:buChar char="-"/>
            </a:pPr>
            <a:r>
              <a:rPr lang="en-AU" dirty="0"/>
              <a:t>Saving lives / moderating the negative impacts of cancer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Screening saves lives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Early detection saves lives</a:t>
            </a:r>
          </a:p>
          <a:p>
            <a:pPr marL="171450" indent="-171450">
              <a:buFontTx/>
              <a:buChar char="-"/>
            </a:pPr>
            <a:r>
              <a:rPr lang="en-AU" dirty="0"/>
              <a:t>Resources to improve outcomes – based on the Optimal Care Pathways incl. specific resources to support those in general practice.</a:t>
            </a:r>
          </a:p>
          <a:p>
            <a:pPr marL="628650" lvl="1" indent="-171450">
              <a:buFontTx/>
              <a:buChar char="-"/>
            </a:pPr>
            <a:endParaRPr lang="en-AU" dirty="0"/>
          </a:p>
          <a:p>
            <a:pPr marL="628650" lvl="1" indent="-171450">
              <a:buFontTx/>
              <a:buChar char="-"/>
            </a:pPr>
            <a:endParaRPr lang="en-AU" dirty="0"/>
          </a:p>
          <a:p>
            <a:pPr marL="628650" lvl="1" indent="-171450">
              <a:buFontTx/>
              <a:buChar char="-"/>
            </a:pPr>
            <a:endParaRPr lang="en-AU" dirty="0"/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070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F6A2F-CCF2-45CB-AA84-0F0933194810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090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New VCP under development – for delivery ~ Sept/Aug 2024</a:t>
            </a:r>
          </a:p>
          <a:p>
            <a:r>
              <a:rPr lang="en-AU" dirty="0"/>
              <a:t>Nationally an inaugural Aust Cancer Plan is expected to be released in the very near future</a:t>
            </a:r>
          </a:p>
          <a:p>
            <a:endParaRPr lang="en-AU" dirty="0"/>
          </a:p>
          <a:p>
            <a:r>
              <a:rPr lang="en-AU" dirty="0"/>
              <a:t>Intent of these plans in to outline/describe goals, strategic intent of policy and support all players across cancer control to contribute their efforts to the strategic intent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F6A2F-CCF2-45CB-AA84-0F0933194810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8424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Of course you all know this…..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8240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probably also know this……that the stage of the cancer at diagnosis makes a significant difference to outcomes</a:t>
            </a:r>
          </a:p>
          <a:p>
            <a:endParaRPr lang="en-AU" dirty="0"/>
          </a:p>
          <a:p>
            <a:r>
              <a:rPr lang="en-AU" dirty="0"/>
              <a:t>Diagnosing cancer as early as possible makes all the difference </a:t>
            </a:r>
            <a:r>
              <a:rPr lang="en-AU" dirty="0" err="1"/>
              <a:t>wrt</a:t>
            </a:r>
            <a:r>
              <a:rPr lang="en-AU" dirty="0"/>
              <a:t> 5-year survival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2598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has been a lot of work undertaken over the past decade to create resources to guide the delivery of optimal care for those diagnosed with cancer</a:t>
            </a:r>
          </a:p>
          <a:p>
            <a:endParaRPr lang="en-AU" dirty="0"/>
          </a:p>
          <a:p>
            <a:r>
              <a:rPr lang="en-AU" dirty="0"/>
              <a:t>These follow the pathway from prevention through to survival, living with advanced disease and/or EOL</a:t>
            </a:r>
          </a:p>
          <a:p>
            <a:endParaRPr lang="en-AU" dirty="0"/>
          </a:p>
          <a:p>
            <a:r>
              <a:rPr lang="en-AU" dirty="0"/>
              <a:t>They have been developed based on best evidence and consensus opinion and are freely available via the CCV website</a:t>
            </a:r>
          </a:p>
          <a:p>
            <a:endParaRPr lang="en-AU" dirty="0"/>
          </a:p>
          <a:p>
            <a:r>
              <a:rPr lang="en-AU" dirty="0"/>
              <a:t>Along with the full guides – there have been associated Quick Reference Guides, a Web App </a:t>
            </a:r>
          </a:p>
          <a:p>
            <a:endParaRPr lang="en-AU" dirty="0"/>
          </a:p>
          <a:p>
            <a:r>
              <a:rPr lang="en-AU" dirty="0"/>
              <a:t>Plus specifically to support GPs, the OCPs have been incorporated into </a:t>
            </a:r>
            <a:r>
              <a:rPr lang="en-AU" dirty="0" err="1"/>
              <a:t>HealthPathways</a:t>
            </a:r>
            <a:r>
              <a:rPr lang="en-AU" dirty="0"/>
              <a:t> and in collaboration with Uni </a:t>
            </a:r>
            <a:r>
              <a:rPr lang="en-AU" dirty="0" err="1"/>
              <a:t>Melb</a:t>
            </a:r>
            <a:r>
              <a:rPr lang="en-AU" dirty="0"/>
              <a:t> a series of </a:t>
            </a:r>
            <a:r>
              <a:rPr lang="en-AU" dirty="0" err="1"/>
              <a:t>iPaced</a:t>
            </a:r>
            <a:r>
              <a:rPr lang="en-AU" dirty="0"/>
              <a:t> tools have been produced – these provide </a:t>
            </a:r>
            <a:r>
              <a:rPr lang="en-AU" dirty="0" err="1"/>
              <a:t>eg</a:t>
            </a:r>
            <a:r>
              <a:rPr lang="en-AU" dirty="0"/>
              <a:t> demographic risk profiles and a risk assessment tool to assist with determining if a cancer diagnosis is likely.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8969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cancervic.org.au/get-support/for-health-professionals/optimal-care-pathway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82" y="896393"/>
            <a:ext cx="8060290" cy="1107258"/>
          </a:xfrm>
        </p:spPr>
        <p:txBody>
          <a:bodyPr/>
          <a:lstStyle/>
          <a:p>
            <a:r>
              <a:rPr lang="en-AU" sz="3600" dirty="0"/>
              <a:t>Context and policy settings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82" y="2255764"/>
            <a:ext cx="7390836" cy="9715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dirty="0"/>
              <a:t>Adj Professor Kathryn Whitfield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dirty="0"/>
              <a:t>A/Executive Director Community Based Health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dirty="0"/>
              <a:t>Department of Health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CD08-D21C-4CDF-846E-406E6A20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496809" cy="809625"/>
          </a:xfrm>
        </p:spPr>
        <p:txBody>
          <a:bodyPr/>
          <a:lstStyle/>
          <a:p>
            <a:r>
              <a:rPr lang="en-US" dirty="0"/>
              <a:t>Cancer burden – approx. 1 in 3 Victorians will develop a cancer by the age of 75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A084C6-CA28-4A19-9DCB-46279489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166" y="1112838"/>
            <a:ext cx="6592074" cy="3641098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110EFF-F090-4CCC-A65C-5E83BC95CD03}"/>
              </a:ext>
            </a:extLst>
          </p:cNvPr>
          <p:cNvGrpSpPr/>
          <p:nvPr/>
        </p:nvGrpSpPr>
        <p:grpSpPr>
          <a:xfrm>
            <a:off x="5000637" y="3595108"/>
            <a:ext cx="1658049" cy="814013"/>
            <a:chOff x="315094" y="2777"/>
            <a:chExt cx="2484719" cy="14908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29928A-7E1E-4A36-AFCB-C158E38B8BF6}"/>
                </a:ext>
              </a:extLst>
            </p:cNvPr>
            <p:cNvSpPr/>
            <p:nvPr/>
          </p:nvSpPr>
          <p:spPr>
            <a:xfrm>
              <a:off x="315094" y="2777"/>
              <a:ext cx="2484719" cy="1490831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1FF2F7-35C7-48A8-95DA-26AC0A64E08B}"/>
                </a:ext>
              </a:extLst>
            </p:cNvPr>
            <p:cNvSpPr txBox="1"/>
            <p:nvPr/>
          </p:nvSpPr>
          <p:spPr>
            <a:xfrm>
              <a:off x="315094" y="2777"/>
              <a:ext cx="2484719" cy="14908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en-US" sz="1100" b="1" dirty="0">
                  <a:ea typeface="ＭＳ Ｐゴシック" pitchFamily="34" charset="-128"/>
                </a:rPr>
                <a:t>Cancer is the greatest single cause of death in Victoria (~30%)</a:t>
              </a:r>
              <a:endParaRPr lang="en-AU" sz="11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C4C645-5B9E-4F39-92C8-15DBDBC2D207}"/>
              </a:ext>
            </a:extLst>
          </p:cNvPr>
          <p:cNvGrpSpPr/>
          <p:nvPr/>
        </p:nvGrpSpPr>
        <p:grpSpPr>
          <a:xfrm>
            <a:off x="2507901" y="3638509"/>
            <a:ext cx="1739686" cy="814013"/>
            <a:chOff x="2771551" y="2777"/>
            <a:chExt cx="2761454" cy="1490831"/>
          </a:xfrm>
          <a:solidFill>
            <a:srgbClr val="0070C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FCF6E7-16F1-445F-BDB1-D73F78D907BF}"/>
                </a:ext>
              </a:extLst>
            </p:cNvPr>
            <p:cNvSpPr/>
            <p:nvPr/>
          </p:nvSpPr>
          <p:spPr>
            <a:xfrm>
              <a:off x="3048286" y="2777"/>
              <a:ext cx="2484719" cy="1490831"/>
            </a:xfrm>
            <a:prstGeom prst="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406283"/>
                <a:satOff val="-2110"/>
                <a:lumOff val="-343"/>
                <a:alphaOff val="0"/>
              </a:schemeClr>
            </a:fillRef>
            <a:effectRef idx="1">
              <a:schemeClr val="accent3">
                <a:hueOff val="1406283"/>
                <a:satOff val="-2110"/>
                <a:lumOff val="-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8C9613-C48C-4F50-BF87-CF307DB3BE3B}"/>
                </a:ext>
              </a:extLst>
            </p:cNvPr>
            <p:cNvSpPr txBox="1"/>
            <p:nvPr/>
          </p:nvSpPr>
          <p:spPr>
            <a:xfrm>
              <a:off x="2771551" y="2777"/>
              <a:ext cx="2761454" cy="14908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en-US" sz="1100" b="1" dirty="0">
                  <a:ea typeface="ＭＳ Ｐゴシック" pitchFamily="34" charset="-128"/>
                </a:rPr>
                <a:t>36,974 Victorians diagnosed with cancer</a:t>
              </a:r>
              <a:endParaRPr lang="en-AU" sz="11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06AE1E-9609-44FF-82AA-9A380F858AA9}"/>
              </a:ext>
            </a:extLst>
          </p:cNvPr>
          <p:cNvGrpSpPr/>
          <p:nvPr/>
        </p:nvGrpSpPr>
        <p:grpSpPr>
          <a:xfrm>
            <a:off x="7142786" y="3570377"/>
            <a:ext cx="1593501" cy="814013"/>
            <a:chOff x="5781477" y="2777"/>
            <a:chExt cx="2484719" cy="14908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D6E17-BE42-46AA-B302-4337797D5C14}"/>
                </a:ext>
              </a:extLst>
            </p:cNvPr>
            <p:cNvSpPr/>
            <p:nvPr/>
          </p:nvSpPr>
          <p:spPr>
            <a:xfrm>
              <a:off x="5781477" y="2777"/>
              <a:ext cx="2484719" cy="1490831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1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E1E493-8369-4548-B80D-645C34289D51}"/>
                </a:ext>
              </a:extLst>
            </p:cNvPr>
            <p:cNvSpPr txBox="1"/>
            <p:nvPr/>
          </p:nvSpPr>
          <p:spPr>
            <a:xfrm>
              <a:off x="5781477" y="2777"/>
              <a:ext cx="2484719" cy="1490831"/>
            </a:xfrm>
            <a:prstGeom prst="rect">
              <a:avLst/>
            </a:prstGeom>
            <a:solidFill>
              <a:srgbClr val="E6AF00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en-US" sz="1100" b="1" dirty="0">
                  <a:ea typeface="ＭＳ Ｐゴシック" pitchFamily="34" charset="-128"/>
                </a:rPr>
                <a:t>11,581 Victorians died of cancer</a:t>
              </a:r>
              <a:endParaRPr lang="en-AU" sz="11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AE4030-D6D4-4CC3-8A8A-CEBFA1729CCF}"/>
              </a:ext>
            </a:extLst>
          </p:cNvPr>
          <p:cNvGrpSpPr/>
          <p:nvPr/>
        </p:nvGrpSpPr>
        <p:grpSpPr>
          <a:xfrm>
            <a:off x="655636" y="3650090"/>
            <a:ext cx="1739686" cy="814013"/>
            <a:chOff x="315094" y="1733195"/>
            <a:chExt cx="2830783" cy="1490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52A568-5A38-4C56-84AB-F62ECE790C71}"/>
                </a:ext>
              </a:extLst>
            </p:cNvPr>
            <p:cNvSpPr/>
            <p:nvPr/>
          </p:nvSpPr>
          <p:spPr>
            <a:xfrm>
              <a:off x="315094" y="1733195"/>
              <a:ext cx="2484719" cy="1490831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218849"/>
                <a:satOff val="-6330"/>
                <a:lumOff val="-1029"/>
                <a:alphaOff val="0"/>
              </a:schemeClr>
            </a:fillRef>
            <a:effectRef idx="1">
              <a:schemeClr val="accent3">
                <a:hueOff val="4218849"/>
                <a:satOff val="-6330"/>
                <a:lumOff val="-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AA0D36-1671-4C45-92F2-4C634F602586}"/>
                </a:ext>
              </a:extLst>
            </p:cNvPr>
            <p:cNvSpPr txBox="1"/>
            <p:nvPr/>
          </p:nvSpPr>
          <p:spPr>
            <a:xfrm>
              <a:off x="315094" y="1733195"/>
              <a:ext cx="2830783" cy="14908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AU" sz="1100" b="1" dirty="0"/>
                <a:t>5-year survival rates: 71%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AU" sz="900" b="1" dirty="0"/>
                <a:t>(</a:t>
              </a:r>
              <a:r>
                <a:rPr lang="en-AU" sz="900" b="1" dirty="0">
                  <a:sym typeface="Symbol" panose="05050102010706020507" pitchFamily="18" charset="2"/>
                </a:rPr>
                <a:t> from 46% in 1982)</a:t>
              </a:r>
              <a:endParaRPr lang="en-AU" sz="9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EE2B5FC-EB1A-4EA2-9B0D-DE7CB1F9510D}"/>
              </a:ext>
            </a:extLst>
          </p:cNvPr>
          <p:cNvSpPr/>
          <p:nvPr/>
        </p:nvSpPr>
        <p:spPr>
          <a:xfrm>
            <a:off x="1005798" y="4605636"/>
            <a:ext cx="32417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/>
              <a:t>Source: Cancer in Victoria: Statistics &amp; Trends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91DB1-1D2A-9B8E-27F4-522F78763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09" y="1138609"/>
            <a:ext cx="3085521" cy="2340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6233B-A4E7-3BB2-C84E-F3248740C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70" y="1076471"/>
            <a:ext cx="2971800" cy="2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13E5-4078-4310-B3FC-EDE5FC0D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28516" cy="809625"/>
          </a:xfrm>
        </p:spPr>
        <p:txBody>
          <a:bodyPr/>
          <a:lstStyle/>
          <a:p>
            <a:r>
              <a:rPr lang="en-AU" dirty="0"/>
              <a:t>The </a:t>
            </a:r>
            <a:r>
              <a:rPr lang="en-AU" i="1" dirty="0"/>
              <a:t>Improving Cancer Outcomes Act 2014 </a:t>
            </a:r>
            <a:r>
              <a:rPr lang="en-AU" dirty="0"/>
              <a:t>enshrines Vic government’s  commitment to improving cancer outcomes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A63C62-754C-438E-A380-3E69291C4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299774"/>
              </p:ext>
            </p:extLst>
          </p:nvPr>
        </p:nvGraphicFramePr>
        <p:xfrm>
          <a:off x="1457333" y="3405188"/>
          <a:ext cx="3109172" cy="153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E6ECFC3-EC6F-4308-ABC9-FFA905E2A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39" y="1092994"/>
            <a:ext cx="8222827" cy="39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EF9E-1EEA-53A6-8FB9-74DD2404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Cancer screening saves lives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0819763-25F0-BDC7-E3ED-BBA9515A5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760" y="1214438"/>
            <a:ext cx="7874000" cy="3641725"/>
          </a:xfrm>
        </p:spPr>
      </p:pic>
    </p:spTree>
    <p:extLst>
      <p:ext uri="{BB962C8B-B14F-4D97-AF65-F5344CB8AC3E}">
        <p14:creationId xmlns:p14="http://schemas.microsoft.com/office/powerpoint/2010/main" val="252470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D3DE-F752-FAA2-AE93-D1E9D224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Early detection saves lives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9B1436-F05A-71E7-EB69-11B623970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836" y="1178561"/>
            <a:ext cx="7807484" cy="339344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25ED7-FE50-EF15-6D3F-FFE73E0F1AFD}"/>
              </a:ext>
            </a:extLst>
          </p:cNvPr>
          <p:cNvSpPr txBox="1"/>
          <p:nvPr/>
        </p:nvSpPr>
        <p:spPr>
          <a:xfrm>
            <a:off x="436880" y="4734560"/>
            <a:ext cx="218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Source: VCR, 2023</a:t>
            </a:r>
          </a:p>
        </p:txBody>
      </p:sp>
    </p:spTree>
    <p:extLst>
      <p:ext uri="{BB962C8B-B14F-4D97-AF65-F5344CB8AC3E}">
        <p14:creationId xmlns:p14="http://schemas.microsoft.com/office/powerpoint/2010/main" val="271148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25829CF8-B0EF-0A88-1370-724DB923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701431" y="1824750"/>
            <a:ext cx="1367060" cy="195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8CBDF-81F6-E9F0-0858-B85DC6B6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Optimal care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A4A3-B53E-32A6-E05E-68A280DB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43" y="1034916"/>
            <a:ext cx="8559895" cy="3442047"/>
          </a:xfrm>
        </p:spPr>
        <p:txBody>
          <a:bodyPr/>
          <a:lstStyle/>
          <a:p>
            <a:r>
              <a:rPr lang="en-US" sz="2000" b="0" dirty="0">
                <a:ea typeface="ＭＳ Ｐゴシック"/>
              </a:rPr>
              <a:t>Victorian developed National </a:t>
            </a:r>
            <a:r>
              <a:rPr lang="en-US" sz="2000" dirty="0">
                <a:ea typeface="ＭＳ Ｐゴシック"/>
              </a:rPr>
              <a:t>Optimal Care Pathways (OCPs) </a:t>
            </a:r>
            <a:r>
              <a:rPr lang="en-US" sz="2000" b="0" dirty="0">
                <a:ea typeface="ＭＳ Ｐゴシック"/>
              </a:rPr>
              <a:t>for people with cancer guide the steps and system of care for best outcomes</a:t>
            </a:r>
            <a:endParaRPr lang="en-US" sz="2000" b="0" dirty="0"/>
          </a:p>
          <a:p>
            <a:endParaRPr lang="en-A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3C0C41-3343-9E37-851D-1E3818573B07}"/>
              </a:ext>
            </a:extLst>
          </p:cNvPr>
          <p:cNvSpPr/>
          <p:nvPr/>
        </p:nvSpPr>
        <p:spPr>
          <a:xfrm>
            <a:off x="2349647" y="2026135"/>
            <a:ext cx="6477318" cy="2158639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3CE12B-08EA-7C88-9B1E-72BE2BF46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66" y="1739130"/>
            <a:ext cx="1625744" cy="2131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E37956-55D2-FC4F-9A4A-7ADB2CA9B07F}"/>
              </a:ext>
            </a:extLst>
          </p:cNvPr>
          <p:cNvSpPr txBox="1"/>
          <p:nvPr/>
        </p:nvSpPr>
        <p:spPr>
          <a:xfrm>
            <a:off x="328782" y="4476963"/>
            <a:ext cx="6224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hlinkClick r:id="rId5"/>
              </a:rPr>
              <a:t>Optimal Care Pathways - Cancer Council Victoria (cancervic.org.au)</a:t>
            </a:r>
            <a:endParaRPr lang="en-A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C1BB1-5322-8925-A792-FAE176F82A4D}"/>
              </a:ext>
            </a:extLst>
          </p:cNvPr>
          <p:cNvSpPr txBox="1"/>
          <p:nvPr/>
        </p:nvSpPr>
        <p:spPr>
          <a:xfrm>
            <a:off x="2454237" y="2077258"/>
            <a:ext cx="6085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There are OCPs for 26 cancers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Full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Quick reference guides </a:t>
            </a:r>
            <a:r>
              <a:rPr lang="en-AU" dirty="0"/>
              <a:t>(for GPs)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Consumer ‘What to expect guides’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Available as a Web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Incorporated into </a:t>
            </a:r>
            <a:r>
              <a:rPr lang="en-AU" dirty="0" err="1"/>
              <a:t>HealthPathways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err="1"/>
              <a:t>iPaced</a:t>
            </a:r>
            <a:r>
              <a:rPr lang="en-AU" b="1" dirty="0"/>
              <a:t> resources for GPs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B98594-B564-ED12-F438-C5F6038F2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804" y="2270804"/>
            <a:ext cx="1692925" cy="23730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798602-6589-C318-93F1-A4A742D00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9563">
            <a:off x="193009" y="2057297"/>
            <a:ext cx="1544351" cy="20465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43D973-A712-B9BF-A599-7EF6718C1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840" y="2444135"/>
            <a:ext cx="1502306" cy="19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2320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_dlc_DocId xmlns="63a6e35b-1a0d-4b26-8059-9d7fbfec19c3">EDEYZVM3SA3E-416886924-58193</_dlc_DocId>
    <_dlc_DocIdUrl xmlns="63a6e35b-1a0d-4b26-8059-9d7fbfec19c3">
      <Url>https://onegp.sharepoint.com/sites/doclib/_layouts/15/DocIdRedir.aspx?ID=EDEYZVM3SA3E-416886924-58193</Url>
      <Description>EDEYZVM3SA3E-416886924-58193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6" ma:contentTypeDescription="Create a new document." ma:contentTypeScope="" ma:versionID="292dc0d54a4e612a96793017b7e68768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023b9b7aff511c8762c937b06481a341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37F858-72B8-4F06-BCD7-9277FC64C9F3}">
  <ds:schemaRefs>
    <ds:schemaRef ds:uri="http://schemas.microsoft.com/office/2006/metadata/properties"/>
    <ds:schemaRef ds:uri="2fd516b9-533a-4c39-aa95-d1ccfc9bb0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ce0f2b5-5be5-4508-bce9-d7011ece0659"/>
    <ds:schemaRef ds:uri="http://purl.org/dc/elements/1.1/"/>
    <ds:schemaRef ds:uri="a0a1cdb3-76af-40bd-93b0-f7d150250ba2"/>
    <ds:schemaRef ds:uri="http://www.w3.org/XML/1998/namespace"/>
    <ds:schemaRef ds:uri="http://purl.org/dc/dcmitype/"/>
    <ds:schemaRef ds:uri="63a6e35b-1a0d-4b26-8059-9d7fbfec19c3"/>
    <ds:schemaRef ds:uri="7f7db093-26fa-4a4d-b7ba-a7de4e106676"/>
  </ds:schemaRefs>
</ds:datastoreItem>
</file>

<file path=customXml/itemProps2.xml><?xml version="1.0" encoding="utf-8"?>
<ds:datastoreItem xmlns:ds="http://schemas.openxmlformats.org/officeDocument/2006/customXml" ds:itemID="{23AB82D5-2510-4E31-B346-47623F51293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8E9476A-01B6-4C74-9D77-CB030C31AF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1FD585-EF3D-4542-A672-0779E72C4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6e35b-1a0d-4b26-8059-9d7fbfec19c3"/>
    <ds:schemaRef ds:uri="7f7db093-26fa-4a4d-b7ba-a7de4e106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 navy 16x9 presentation</Template>
  <TotalTime>231</TotalTime>
  <Words>485</Words>
  <Application>Microsoft Office PowerPoint</Application>
  <PresentationFormat>On-screen Show (16:9)</PresentationFormat>
  <Paragraphs>59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Body</vt:lpstr>
      <vt:lpstr>Context and policy settings</vt:lpstr>
      <vt:lpstr>Cancer burden – approx. 1 in 3 Victorians will develop a cancer by the age of 75</vt:lpstr>
      <vt:lpstr>The Improving Cancer Outcomes Act 2014 enshrines Vic government’s  commitment to improving cancer outcomes</vt:lpstr>
      <vt:lpstr>Cancer screening saves lives</vt:lpstr>
      <vt:lpstr>Early detection saves lives</vt:lpstr>
      <vt:lpstr>Optimal care pathways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 Group A Streptococcal Disease (iGAS) update</dc:title>
  <dc:subject/>
  <dc:creator>Sheena McGowan (Health)</dc:creator>
  <cp:keywords/>
  <dc:description/>
  <cp:lastModifiedBy>Rachael Loomes (Health)</cp:lastModifiedBy>
  <cp:revision>17</cp:revision>
  <dcterms:created xsi:type="dcterms:W3CDTF">2023-04-21T06:21:49Z</dcterms:created>
  <dcterms:modified xsi:type="dcterms:W3CDTF">2023-06-22T23:34:59Z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ContentTypeId">
    <vt:lpwstr>0x010100B134EC1B70594941AAB0EE9491458F55</vt:lpwstr>
  </property>
  <property fmtid="{D5CDD505-2E9C-101B-9397-08002B2CF9AE}" pid="5" name="MediaServiceImageTags">
    <vt:lpwstr/>
  </property>
  <property fmtid="{D5CDD505-2E9C-101B-9397-08002B2CF9AE}" pid="6" name="MSIP_Label_43e64453-338c-4f93-8a4d-0039a0a41f2a_Enabled">
    <vt:lpwstr>true</vt:lpwstr>
  </property>
  <property fmtid="{D5CDD505-2E9C-101B-9397-08002B2CF9AE}" pid="7" name="MSIP_Label_43e64453-338c-4f93-8a4d-0039a0a41f2a_SetDate">
    <vt:lpwstr>2023-06-20T03:28:28Z</vt:lpwstr>
  </property>
  <property fmtid="{D5CDD505-2E9C-101B-9397-08002B2CF9AE}" pid="8" name="MSIP_Label_43e64453-338c-4f93-8a4d-0039a0a41f2a_Method">
    <vt:lpwstr>Privileged</vt:lpwstr>
  </property>
  <property fmtid="{D5CDD505-2E9C-101B-9397-08002B2CF9AE}" pid="9" name="MSIP_Label_43e64453-338c-4f93-8a4d-0039a0a41f2a_Name">
    <vt:lpwstr>43e64453-338c-4f93-8a4d-0039a0a41f2a</vt:lpwstr>
  </property>
  <property fmtid="{D5CDD505-2E9C-101B-9397-08002B2CF9AE}" pid="10" name="MSIP_Label_43e64453-338c-4f93-8a4d-0039a0a41f2a_SiteId">
    <vt:lpwstr>c0e0601f-0fac-449c-9c88-a104c4eb9f28</vt:lpwstr>
  </property>
  <property fmtid="{D5CDD505-2E9C-101B-9397-08002B2CF9AE}" pid="11" name="MSIP_Label_43e64453-338c-4f93-8a4d-0039a0a41f2a_ActionId">
    <vt:lpwstr>aefda4c7-7370-4932-ad36-6fc1a70c9da6</vt:lpwstr>
  </property>
  <property fmtid="{D5CDD505-2E9C-101B-9397-08002B2CF9AE}" pid="12" name="MSIP_Label_43e64453-338c-4f93-8a4d-0039a0a41f2a_ContentBits">
    <vt:lpwstr>2</vt:lpwstr>
  </property>
  <property fmtid="{D5CDD505-2E9C-101B-9397-08002B2CF9AE}" pid="13" name="_dlc_DocIdItemGuid">
    <vt:lpwstr>81645352-1164-4247-ab76-dec46a67a6a0</vt:lpwstr>
  </property>
</Properties>
</file>