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5"/>
  </p:sldMasterIdLst>
  <p:notesMasterIdLst>
    <p:notesMasterId r:id="rId14"/>
  </p:notesMasterIdLst>
  <p:sldIdLst>
    <p:sldId id="272" r:id="rId6"/>
    <p:sldId id="302" r:id="rId7"/>
    <p:sldId id="305" r:id="rId8"/>
    <p:sldId id="303" r:id="rId9"/>
    <p:sldId id="309" r:id="rId10"/>
    <p:sldId id="304" r:id="rId11"/>
    <p:sldId id="307" r:id="rId12"/>
    <p:sldId id="306" r:id="rId13"/>
  </p:sldIdLst>
  <p:sldSz cx="9144000" cy="5143500" type="screen16x9"/>
  <p:notesSz cx="6858000" cy="9144000"/>
  <p:defaultTextStyle>
    <a:defPPr>
      <a:defRPr lang="en-AU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1547"/>
    <a:srgbClr val="AF272F"/>
    <a:srgbClr val="53565A"/>
    <a:srgbClr val="87189D"/>
    <a:srgbClr val="D50032"/>
    <a:srgbClr val="007B4B"/>
    <a:srgbClr val="DA372E"/>
    <a:srgbClr val="008950"/>
    <a:srgbClr val="80808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03E753-F7A0-4D87-B8DE-92B1EC22BF3B}" v="6" dt="2023-06-13T04:55:17.0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0" autoAdjust="0"/>
    <p:restoredTop sz="63807" autoAdjust="0"/>
  </p:normalViewPr>
  <p:slideViewPr>
    <p:cSldViewPr snapToGrid="0" snapToObjects="1">
      <p:cViewPr varScale="1">
        <p:scale>
          <a:sx n="56" d="100"/>
          <a:sy n="56" d="100"/>
        </p:scale>
        <p:origin x="1412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73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D4B3EAE-599F-4337-95D0-2917641C3D63}" type="datetimeFigureOut">
              <a:rPr lang="en-AU"/>
              <a:pPr>
                <a:defRPr/>
              </a:pPr>
              <a:t>22/06/2023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AU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A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66296A8-20EE-44BB-B7CD-DB4AE54BF570}" type="slidenum">
              <a:rPr lang="en-AU" altLang="en-US"/>
              <a:pPr/>
              <a:t>‹#›</a:t>
            </a:fld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33860982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6296A8-20EE-44BB-B7CD-DB4AE54BF570}" type="slidenum">
              <a:rPr lang="en-AU" altLang="en-US" smtClean="0"/>
              <a:pPr/>
              <a:t>5</a:t>
            </a:fld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669034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Patient factors  </a:t>
            </a:r>
          </a:p>
          <a:p>
            <a:r>
              <a:rPr lang="en-US" dirty="0"/>
              <a:t>Both delay in cancer treatment but different reasons</a:t>
            </a:r>
          </a:p>
          <a:p>
            <a:pPr marL="171450" indent="-171450">
              <a:buFontTx/>
              <a:buChar char="-"/>
            </a:pPr>
            <a:r>
              <a:rPr lang="en-US" dirty="0"/>
              <a:t>P ca – delayed PSA testing</a:t>
            </a:r>
          </a:p>
          <a:p>
            <a:pPr marL="171450" indent="-171450">
              <a:buFontTx/>
              <a:buChar char="-"/>
            </a:pPr>
            <a:r>
              <a:rPr lang="en-US" dirty="0"/>
              <a:t>Thyroid – delay in hospital access, loss to follow up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pPr marL="0" indent="0">
              <a:buFontTx/>
              <a:buNone/>
            </a:pPr>
            <a:r>
              <a:rPr lang="en-US" dirty="0"/>
              <a:t>GP factors</a:t>
            </a:r>
          </a:p>
          <a:p>
            <a:pPr marL="171450" indent="-171450">
              <a:buFontTx/>
              <a:buChar char="-"/>
            </a:pPr>
            <a:r>
              <a:rPr lang="en-US" dirty="0"/>
              <a:t>Psychosocial supports</a:t>
            </a:r>
          </a:p>
          <a:p>
            <a:pPr marL="171450" indent="-171450">
              <a:buFontTx/>
              <a:buChar char="-"/>
            </a:pPr>
            <a:r>
              <a:rPr lang="en-US" dirty="0"/>
              <a:t>Advocacy</a:t>
            </a:r>
          </a:p>
          <a:p>
            <a:pPr marL="171450" indent="-171450">
              <a:buFontTx/>
              <a:buChar char="-"/>
            </a:pPr>
            <a:r>
              <a:rPr lang="en-US" dirty="0"/>
              <a:t>Chasing up appointments – how GP liaison officer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pPr marL="0" indent="0">
              <a:buFontTx/>
              <a:buNone/>
            </a:pPr>
            <a:r>
              <a:rPr lang="en-US" dirty="0"/>
              <a:t>Hospital factors</a:t>
            </a:r>
          </a:p>
          <a:p>
            <a:pPr marL="171450" indent="-171450">
              <a:buFontTx/>
              <a:buChar char="-"/>
            </a:pPr>
            <a:r>
              <a:rPr lang="en-US" dirty="0"/>
              <a:t>When in care – good care, access to all services</a:t>
            </a:r>
          </a:p>
          <a:p>
            <a:pPr marL="171450" indent="-171450">
              <a:buFontTx/>
              <a:buChar char="-"/>
            </a:pPr>
            <a:r>
              <a:rPr lang="en-US" dirty="0"/>
              <a:t>Loss to follow up, admin issue, COVID sick leave issues – context that 10% currently short staffed</a:t>
            </a: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6296A8-20EE-44BB-B7CD-DB4AE54BF570}" type="slidenum">
              <a:rPr lang="en-AU" altLang="en-US" smtClean="0"/>
              <a:pPr/>
              <a:t>6</a:t>
            </a:fld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1094796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99" y="649118"/>
            <a:ext cx="6803775" cy="1417807"/>
          </a:xfrm>
        </p:spPr>
        <p:txBody>
          <a:bodyPr anchor="b">
            <a:noAutofit/>
          </a:bodyPr>
          <a:lstStyle>
            <a:lvl1pPr>
              <a:defRPr sz="3200" baseline="0">
                <a:solidFill>
                  <a:srgbClr val="20154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000" y="2143125"/>
            <a:ext cx="4832100" cy="971551"/>
          </a:xfrm>
        </p:spPr>
        <p:txBody>
          <a:bodyPr>
            <a:noAutofit/>
          </a:bodyPr>
          <a:lstStyle>
            <a:lvl1pPr marL="0" indent="0" algn="l">
              <a:buNone/>
              <a:defRPr sz="2200" b="0" baseline="0">
                <a:solidFill>
                  <a:srgbClr val="53565A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01254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deep bann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10000"/>
              </a:lnSpc>
              <a:defRPr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750" y="1214438"/>
            <a:ext cx="8243888" cy="3641098"/>
          </a:xfrm>
        </p:spPr>
        <p:txBody>
          <a:bodyPr/>
          <a:lstStyle>
            <a:lvl1pPr marL="0" indent="0">
              <a:lnSpc>
                <a:spcPct val="110000"/>
              </a:lnSpc>
              <a:defRPr baseline="0">
                <a:solidFill>
                  <a:srgbClr val="201547"/>
                </a:solidFill>
              </a:defRPr>
            </a:lvl1pPr>
            <a:lvl2pPr marL="0" indent="0">
              <a:lnSpc>
                <a:spcPct val="110000"/>
              </a:lnSpc>
              <a:defRPr/>
            </a:lvl2pPr>
            <a:lvl3pPr marL="252000" indent="-252000">
              <a:lnSpc>
                <a:spcPct val="110000"/>
              </a:lnSpc>
              <a:defRPr/>
            </a:lvl3pPr>
            <a:lvl4pPr marL="504000" indent="-252000"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3888" y="4860131"/>
            <a:ext cx="539750" cy="280988"/>
          </a:xfrm>
        </p:spPr>
        <p:txBody>
          <a:bodyPr/>
          <a:lstStyle>
            <a:lvl1pPr>
              <a:defRPr/>
            </a:lvl1pPr>
          </a:lstStyle>
          <a:p>
            <a:fld id="{3689E5EE-9843-45A7-B324-3EFD7322EDFC}" type="slidenum">
              <a:rPr lang="en-AU" altLang="en-US"/>
              <a:pPr/>
              <a:t>‹#›</a:t>
            </a:fld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485278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shallow bann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0" y="-116849"/>
            <a:ext cx="7199313" cy="809625"/>
          </a:xfrm>
        </p:spPr>
        <p:txBody>
          <a:bodyPr/>
          <a:lstStyle>
            <a:lvl1pPr>
              <a:lnSpc>
                <a:spcPct val="110000"/>
              </a:lnSpc>
              <a:defRPr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750" y="989814"/>
            <a:ext cx="8243888" cy="3865722"/>
          </a:xfrm>
        </p:spPr>
        <p:txBody>
          <a:bodyPr/>
          <a:lstStyle>
            <a:lvl1pPr marL="0" indent="0">
              <a:lnSpc>
                <a:spcPct val="110000"/>
              </a:lnSpc>
              <a:defRPr baseline="0">
                <a:solidFill>
                  <a:srgbClr val="201547"/>
                </a:solidFill>
              </a:defRPr>
            </a:lvl1pPr>
            <a:lvl2pPr marL="0" indent="0">
              <a:lnSpc>
                <a:spcPct val="110000"/>
              </a:lnSpc>
              <a:defRPr/>
            </a:lvl2pPr>
            <a:lvl3pPr marL="252000" indent="-252000">
              <a:lnSpc>
                <a:spcPct val="110000"/>
              </a:lnSpc>
              <a:defRPr/>
            </a:lvl3pPr>
            <a:lvl4pPr marL="504000" indent="-252000"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3888" y="4860131"/>
            <a:ext cx="539750" cy="280988"/>
          </a:xfrm>
        </p:spPr>
        <p:txBody>
          <a:bodyPr/>
          <a:lstStyle>
            <a:lvl1pPr>
              <a:defRPr/>
            </a:lvl1pPr>
          </a:lstStyle>
          <a:p>
            <a:fld id="{3689E5EE-9843-45A7-B324-3EFD7322EDFC}" type="slidenum">
              <a:rPr lang="en-AU" altLang="en-US"/>
              <a:pPr/>
              <a:t>‹#›</a:t>
            </a:fld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4242618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39751" y="202406"/>
            <a:ext cx="7199313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39750" y="1214438"/>
            <a:ext cx="8243888" cy="337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US" alt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>
          <a:xfrm>
            <a:off x="6119814" y="4860131"/>
            <a:ext cx="1800225" cy="28098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39751" y="4860131"/>
            <a:ext cx="5400675" cy="28098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243888" y="4864894"/>
            <a:ext cx="539750" cy="280988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595959"/>
                </a:solidFill>
              </a:defRPr>
            </a:lvl1pPr>
          </a:lstStyle>
          <a:p>
            <a:fld id="{ED7680F9-C0BF-4CC2-A043-27BA3E10BB14}" type="slidenum">
              <a:rPr lang="en-AU" altLang="en-US"/>
              <a:pPr/>
              <a:t>‹#›</a:t>
            </a:fld>
            <a:endParaRPr lang="en-AU" altLang="en-US" dirty="0"/>
          </a:p>
        </p:txBody>
      </p:sp>
      <p:sp>
        <p:nvSpPr>
          <p:cNvPr id="5" name="MSIPCMContentMarking" descr="{&quot;HashCode&quot;:904758361,&quot;Placement&quot;:&quot;Footer&quot;,&quot;Top&quot;:382.448425,&quot;Left&quot;:323.117157,&quot;SlideWidth&quot;:720,&quot;SlideHeight&quot;:405}">
            <a:extLst>
              <a:ext uri="{FF2B5EF4-FFF2-40B4-BE49-F238E27FC236}">
                <a16:creationId xmlns:a16="http://schemas.microsoft.com/office/drawing/2014/main" id="{76712CD4-F58D-438E-BC1E-240E73B8014B}"/>
              </a:ext>
            </a:extLst>
          </p:cNvPr>
          <p:cNvSpPr txBox="1"/>
          <p:nvPr userDrawn="1"/>
        </p:nvSpPr>
        <p:spPr>
          <a:xfrm>
            <a:off x="4103588" y="4857095"/>
            <a:ext cx="936825" cy="2864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AU" sz="1000" dirty="0">
                <a:solidFill>
                  <a:srgbClr val="000000"/>
                </a:solidFill>
                <a:latin typeface="Arial Black" panose="020B0A04020102020204" pitchFamily="34" charset="0"/>
              </a:rPr>
              <a:t>OFFICIAL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</p:sldLayoutIdLst>
  <p:hf sldNum="0"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kern="1200">
          <a:solidFill>
            <a:schemeClr val="bg1"/>
          </a:solidFill>
          <a:latin typeface="Arial"/>
          <a:ea typeface="ＭＳ Ｐゴシック" charset="0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algn="l" defTabSz="457200" rtl="0" eaLnBrk="1" fontAlgn="base" hangingPunct="1">
        <a:lnSpc>
          <a:spcPct val="110000"/>
        </a:lnSpc>
        <a:spcBef>
          <a:spcPts val="800"/>
        </a:spcBef>
        <a:spcAft>
          <a:spcPts val="800"/>
        </a:spcAft>
        <a:defRPr sz="2200" b="1" kern="1200">
          <a:solidFill>
            <a:srgbClr val="201547"/>
          </a:solidFill>
          <a:latin typeface="+mn-lt"/>
          <a:ea typeface="ＭＳ Ｐゴシック" charset="0"/>
          <a:cs typeface="ＭＳ Ｐゴシック" charset="0"/>
        </a:defRPr>
      </a:lvl1pPr>
      <a:lvl2pPr algn="l" defTabSz="457200" rtl="0" eaLnBrk="1" fontAlgn="base" hangingPunct="1">
        <a:lnSpc>
          <a:spcPct val="110000"/>
        </a:lnSpc>
        <a:spcBef>
          <a:spcPct val="0"/>
        </a:spcBef>
        <a:spcAft>
          <a:spcPts val="800"/>
        </a:spcAft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250825" indent="-250825" algn="l" defTabSz="457200" rtl="0" eaLnBrk="1" fontAlgn="base" hangingPunct="1">
        <a:lnSpc>
          <a:spcPct val="110000"/>
        </a:lnSpc>
        <a:spcBef>
          <a:spcPct val="0"/>
        </a:spcBef>
        <a:spcAft>
          <a:spcPts val="80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503238" indent="-250825" algn="l" defTabSz="457200" rtl="0" eaLnBrk="1" fontAlgn="base" hangingPunct="1">
        <a:lnSpc>
          <a:spcPct val="110000"/>
        </a:lnSpc>
        <a:spcBef>
          <a:spcPct val="0"/>
        </a:spcBef>
        <a:spcAft>
          <a:spcPts val="80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755650" indent="-250825" algn="l" defTabSz="457200" rtl="0" eaLnBrk="1" fontAlgn="base" hangingPunct="1">
        <a:lnSpc>
          <a:spcPct val="110000"/>
        </a:lnSpc>
        <a:spcBef>
          <a:spcPct val="0"/>
        </a:spcBef>
        <a:spcAft>
          <a:spcPts val="80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vcccalliancelearn.org.au/implementing-pathways-cancer-early-diagnosis-i-paced-prostate-cancer" TargetMode="External"/><Relationship Id="rId2" Type="http://schemas.openxmlformats.org/officeDocument/2006/relationships/hyperlink" Target="https://www.cancervic.org.au/get-support/for-health-professionals/optimal-care-pathway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006D8-DC82-45A2-86FA-460D7444B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0328" y="896393"/>
            <a:ext cx="8323344" cy="1107258"/>
          </a:xfrm>
        </p:spPr>
        <p:txBody>
          <a:bodyPr/>
          <a:lstStyle/>
          <a:p>
            <a:r>
              <a:rPr lang="en-AU" sz="3600" dirty="0"/>
              <a:t>Setting the scene</a:t>
            </a:r>
            <a:br>
              <a:rPr lang="en-AU" sz="3600" dirty="0"/>
            </a:br>
            <a:r>
              <a:rPr lang="en-AU" sz="3600" dirty="0"/>
              <a:t>GP case presentations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546870-8865-4200-8EDC-0246D63A11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0328" y="2168299"/>
            <a:ext cx="7390836" cy="971551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AU" sz="1600" dirty="0"/>
              <a:t>A/Prof Justin Tse -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Clinical Dean – St Vincent’s Clinical School, CCV Research Fellow and General Practitioner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University of Melbourne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AU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AU" sz="1600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13578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4E9D8-B55F-4165-6B40-31ED8C5D6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Case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9165B-DBFD-D4F6-5AEF-415CDD0B7A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Mr RP 65-year-old retired gentlemen who presents with scapular pain (worse at night), associated sweats and loss of appetite. Due to COVID pandemic, reduction in GP contact over 2020-2021. </a:t>
            </a:r>
          </a:p>
          <a:p>
            <a:r>
              <a:rPr lang="en-AU" dirty="0"/>
              <a:t>Last cancer screening / testing review back in June 2019, with normal PSA test result.</a:t>
            </a:r>
          </a:p>
          <a:p>
            <a:r>
              <a:rPr lang="en-AU" dirty="0"/>
              <a:t>September 2021 – presents to GP, PSA test 35    .  Initial imaging indicates likely metastatic disease - scapular bilaterally and R 6/7</a:t>
            </a:r>
            <a:r>
              <a:rPr lang="en-AU" baseline="30000" dirty="0"/>
              <a:t>th</a:t>
            </a:r>
            <a:r>
              <a:rPr lang="en-AU" dirty="0"/>
              <a:t> ribs.</a:t>
            </a:r>
          </a:p>
        </p:txBody>
      </p:sp>
      <p:sp>
        <p:nvSpPr>
          <p:cNvPr id="4" name="Arrow: Up 3">
            <a:extLst>
              <a:ext uri="{FF2B5EF4-FFF2-40B4-BE49-F238E27FC236}">
                <a16:creationId xmlns:a16="http://schemas.microsoft.com/office/drawing/2014/main" id="{D3503121-E65A-A1CA-3D50-5FE2E0D4C912}"/>
              </a:ext>
            </a:extLst>
          </p:cNvPr>
          <p:cNvSpPr/>
          <p:nvPr/>
        </p:nvSpPr>
        <p:spPr>
          <a:xfrm>
            <a:off x="6696635" y="3749768"/>
            <a:ext cx="251012" cy="358588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002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4A4A3-B53E-32A6-E05E-68A280DBD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Urgent referral undertaken to tertiary hospital. Linked up with oncology, urology and radiation oncology for an opinion</a:t>
            </a:r>
          </a:p>
          <a:p>
            <a:r>
              <a:rPr lang="en-AU" dirty="0"/>
              <a:t>June 2023 – quarterly review with oncology team, 6 monthly – urology = PSA below 1.0</a:t>
            </a:r>
          </a:p>
          <a:p>
            <a:pPr marL="342900" indent="-342900">
              <a:buFontTx/>
              <a:buChar char="-"/>
            </a:pPr>
            <a:r>
              <a:rPr lang="en-AU" dirty="0"/>
              <a:t>Monthly injections – Zoladex (ADT) and Xgeva (Denusumab) = GP involvement </a:t>
            </a:r>
          </a:p>
          <a:p>
            <a:pPr marL="342900" indent="-342900">
              <a:buFontTx/>
              <a:buChar char="-"/>
            </a:pPr>
            <a:r>
              <a:rPr lang="en-AU" dirty="0"/>
              <a:t>Chronic pain managed with medication and supportive symptom action plan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19172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2EF9E-1EEA-53A6-8FB9-74DD24044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Case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64742-3529-A375-8123-CA413316B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411356"/>
            <a:ext cx="8243888" cy="3444179"/>
          </a:xfrm>
        </p:spPr>
        <p:txBody>
          <a:bodyPr/>
          <a:lstStyle/>
          <a:p>
            <a:r>
              <a:rPr lang="en-AU" dirty="0"/>
              <a:t>55-year-old women presents 12 month’s ago for review of multinodular goitre. Regular 12-monthly US via GP. </a:t>
            </a:r>
          </a:p>
          <a:p>
            <a:r>
              <a:rPr lang="en-AU" dirty="0"/>
              <a:t>2022 – referral to tertiary hospital for follow up and seen in December as concern over US report of increase size of nodule on L side</a:t>
            </a:r>
          </a:p>
          <a:p>
            <a:r>
              <a:rPr lang="en-AU" dirty="0"/>
              <a:t>2023 – cancelled appointments February / March – no follow up from the local hospital</a:t>
            </a:r>
          </a:p>
        </p:txBody>
      </p:sp>
    </p:spTree>
    <p:extLst>
      <p:ext uri="{BB962C8B-B14F-4D97-AF65-F5344CB8AC3E}">
        <p14:creationId xmlns:p14="http://schemas.microsoft.com/office/powerpoint/2010/main" val="2524701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4A4A3-B53E-32A6-E05E-68A280DBD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214438"/>
            <a:ext cx="8243888" cy="3641098"/>
          </a:xfrm>
        </p:spPr>
        <p:txBody>
          <a:bodyPr/>
          <a:lstStyle/>
          <a:p>
            <a:r>
              <a:rPr lang="en-AU" dirty="0"/>
              <a:t>May 2023 – GP required to follow up to re-engage with hospital service and now planned for next week, an urgent fine needle aspirate biopsy (FNAB). Further US done shows further change in L sided thyroid nodule.</a:t>
            </a:r>
          </a:p>
          <a:p>
            <a:r>
              <a:rPr lang="en-AU" dirty="0"/>
              <a:t>Patient concerned given she has a history of breast cancer and upset with loss to follow up and possible new cancer diagnosis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70930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1D3DE-F752-FAA2-AE93-D1E9D224B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Considerations for optimal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19D8B-2F30-F43D-8BA5-B85749ADB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Considering our two cases –</a:t>
            </a:r>
          </a:p>
          <a:p>
            <a:pPr marL="342900" indent="-342900">
              <a:buFontTx/>
              <a:buChar char="-"/>
            </a:pPr>
            <a:r>
              <a:rPr lang="en-AU" dirty="0"/>
              <a:t>Patient factors</a:t>
            </a:r>
          </a:p>
          <a:p>
            <a:pPr marL="342900" indent="-342900">
              <a:buFontTx/>
              <a:buChar char="-"/>
            </a:pPr>
            <a:endParaRPr lang="en-AU" dirty="0"/>
          </a:p>
          <a:p>
            <a:pPr marL="342900" indent="-342900">
              <a:buFontTx/>
              <a:buChar char="-"/>
            </a:pPr>
            <a:r>
              <a:rPr lang="en-AU" dirty="0"/>
              <a:t>General practice factors</a:t>
            </a:r>
          </a:p>
          <a:p>
            <a:pPr marL="342900" indent="-342900">
              <a:buFontTx/>
              <a:buChar char="-"/>
            </a:pPr>
            <a:endParaRPr lang="en-AU" dirty="0"/>
          </a:p>
          <a:p>
            <a:pPr marL="342900" indent="-342900">
              <a:buFontTx/>
              <a:buChar char="-"/>
            </a:pPr>
            <a:r>
              <a:rPr lang="en-AU" dirty="0"/>
              <a:t>Hospital system factors</a:t>
            </a:r>
          </a:p>
        </p:txBody>
      </p:sp>
    </p:spTree>
    <p:extLst>
      <p:ext uri="{BB962C8B-B14F-4D97-AF65-F5344CB8AC3E}">
        <p14:creationId xmlns:p14="http://schemas.microsoft.com/office/powerpoint/2010/main" val="2711480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8CBDF-81F6-E9F0-0858-B85DC6B67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Early detection saves lives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EF9445-3D3A-1DBB-321A-4338D715FF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5370" y="2067579"/>
            <a:ext cx="4818880" cy="169027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CD7307F-8000-E8CD-5455-6A54525797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590" y="2110062"/>
            <a:ext cx="3293648" cy="1605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993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8CBDF-81F6-E9F0-0858-B85DC6B67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Links -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4A4A3-B53E-32A6-E05E-68A280DBD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Tx/>
              <a:buChar char="-"/>
            </a:pPr>
            <a:r>
              <a:rPr lang="en-AU" dirty="0">
                <a:hlinkClick r:id="rId2"/>
              </a:rPr>
              <a:t>https://www.cancervic.org.au/get-support/for-health-professionals/optimal-care-pathways</a:t>
            </a:r>
            <a:r>
              <a:rPr lang="en-AU" dirty="0"/>
              <a:t> - optimal care pathways resource</a:t>
            </a:r>
          </a:p>
          <a:p>
            <a:pPr marL="342900" indent="-342900">
              <a:buFontTx/>
              <a:buChar char="-"/>
            </a:pPr>
            <a:endParaRPr lang="en-AU" dirty="0"/>
          </a:p>
          <a:p>
            <a:pPr marL="342900" indent="-342900">
              <a:buFontTx/>
              <a:buChar char="-"/>
            </a:pPr>
            <a:r>
              <a:rPr lang="en-AU" dirty="0">
                <a:hlinkClick r:id="rId3"/>
              </a:rPr>
              <a:t>https://vcccalliancelearn.org.au/implementing-pathways-cancer-early-diagnosis-i-paced-prostate-cancer</a:t>
            </a:r>
            <a:r>
              <a:rPr lang="en-AU" dirty="0"/>
              <a:t> - prostate cancer resource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88359409"/>
      </p:ext>
    </p:extLst>
  </p:cSld>
  <p:clrMapOvr>
    <a:masterClrMapping/>
  </p:clrMapOvr>
</p:sld>
</file>

<file path=ppt/theme/theme1.xml><?xml version="1.0" encoding="utf-8"?>
<a:theme xmlns:a="http://schemas.openxmlformats.org/drawingml/2006/main" name="Bod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DH navy 16x9 presentation" id="{312240A0-3964-F146-A3AA-9400C51E8E33}" vid="{E9F1A43C-0529-7049-8811-9078062534B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34EC1B70594941AAB0EE9491458F55" ma:contentTypeVersion="16" ma:contentTypeDescription="Create a new document." ma:contentTypeScope="" ma:versionID="292dc0d54a4e612a96793017b7e68768">
  <xsd:schema xmlns:xsd="http://www.w3.org/2001/XMLSchema" xmlns:xs="http://www.w3.org/2001/XMLSchema" xmlns:p="http://schemas.microsoft.com/office/2006/metadata/properties" xmlns:ns2="63a6e35b-1a0d-4b26-8059-9d7fbfec19c3" xmlns:ns3="7f7db093-26fa-4a4d-b7ba-a7de4e106676" targetNamespace="http://schemas.microsoft.com/office/2006/metadata/properties" ma:root="true" ma:fieldsID="023b9b7aff511c8762c937b06481a341" ns2:_="" ns3:_="">
    <xsd:import namespace="63a6e35b-1a0d-4b26-8059-9d7fbfec19c3"/>
    <xsd:import namespace="7f7db093-26fa-4a4d-b7ba-a7de4e10667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6e35b-1a0d-4b26-8059-9d7fbfec19c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951c630d-cd73-4986-91fd-ef9bb3ff8aca}" ma:internalName="TaxCatchAll" ma:showField="CatchAllData" ma:web="63a6e35b-1a0d-4b26-8059-9d7fbfec19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7db093-26fa-4a4d-b7ba-a7de4e1066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87ee064-f347-41df-91ce-b1c94adcd21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3a6e35b-1a0d-4b26-8059-9d7fbfec19c3" xsi:nil="true"/>
    <lcf76f155ced4ddcb4097134ff3c332f xmlns="7f7db093-26fa-4a4d-b7ba-a7de4e106676">
      <Terms xmlns="http://schemas.microsoft.com/office/infopath/2007/PartnerControls"/>
    </lcf76f155ced4ddcb4097134ff3c332f>
    <_dlc_DocId xmlns="63a6e35b-1a0d-4b26-8059-9d7fbfec19c3">EDEYZVM3SA3E-416886924-58192</_dlc_DocId>
    <_dlc_DocIdUrl xmlns="63a6e35b-1a0d-4b26-8059-9d7fbfec19c3">
      <Url>https://onegp.sharepoint.com/sites/doclib/_layouts/15/DocIdRedir.aspx?ID=EDEYZVM3SA3E-416886924-58192</Url>
      <Description>EDEYZVM3SA3E-416886924-58192</Description>
    </_dlc_DocIdUrl>
  </documentManagement>
</p:properties>
</file>

<file path=customXml/itemProps1.xml><?xml version="1.0" encoding="utf-8"?>
<ds:datastoreItem xmlns:ds="http://schemas.openxmlformats.org/officeDocument/2006/customXml" ds:itemID="{7A9C6E53-6C3E-4FE7-9F7F-E1451E7B30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a6e35b-1a0d-4b26-8059-9d7fbfec19c3"/>
    <ds:schemaRef ds:uri="7f7db093-26fa-4a4d-b7ba-a7de4e1066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8E9476A-01B6-4C74-9D77-CB030C31AF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980145B-AD0F-4A14-92EC-1791A81CB1B5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B37F858-72B8-4F06-BCD7-9277FC64C9F3}">
  <ds:schemaRefs>
    <ds:schemaRef ds:uri="http://schemas.microsoft.com/office/2006/metadata/properties"/>
    <ds:schemaRef ds:uri="2fd516b9-533a-4c39-aa95-d1ccfc9bb0de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ce0f2b5-5be5-4508-bce9-d7011ece0659"/>
    <ds:schemaRef ds:uri="http://purl.org/dc/elements/1.1/"/>
    <ds:schemaRef ds:uri="a0a1cdb3-76af-40bd-93b0-f7d150250ba2"/>
    <ds:schemaRef ds:uri="http://www.w3.org/XML/1998/namespace"/>
    <ds:schemaRef ds:uri="http://purl.org/dc/dcmitype/"/>
    <ds:schemaRef ds:uri="63a6e35b-1a0d-4b26-8059-9d7fbfec19c3"/>
    <ds:schemaRef ds:uri="7f7db093-26fa-4a4d-b7ba-a7de4e10667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DH navy 16x9 presentation</Template>
  <TotalTime>210</TotalTime>
  <Words>425</Words>
  <Application>Microsoft Office PowerPoint</Application>
  <PresentationFormat>On-screen Show (16:9)</PresentationFormat>
  <Paragraphs>45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Body</vt:lpstr>
      <vt:lpstr>Setting the scene GP case presentations </vt:lpstr>
      <vt:lpstr>Case 1</vt:lpstr>
      <vt:lpstr>PowerPoint Presentation</vt:lpstr>
      <vt:lpstr>Case 2</vt:lpstr>
      <vt:lpstr>PowerPoint Presentation</vt:lpstr>
      <vt:lpstr>Considerations for optimal care</vt:lpstr>
      <vt:lpstr>Early detection saves lives</vt:lpstr>
      <vt:lpstr>Links -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Invasive Group A Streptococcal Disease (iGAS) update</dc:title>
  <dc:subject/>
  <dc:creator>Sheena McGowan (Health)</dc:creator>
  <cp:keywords/>
  <dc:description/>
  <cp:lastModifiedBy>Rachael Loomes (Health)</cp:lastModifiedBy>
  <cp:revision>17</cp:revision>
  <dcterms:created xsi:type="dcterms:W3CDTF">2023-04-21T06:21:49Z</dcterms:created>
  <dcterms:modified xsi:type="dcterms:W3CDTF">2023-06-22T23:35:25Z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  <property fmtid="{D5CDD505-2E9C-101B-9397-08002B2CF9AE}" pid="3" name="version">
    <vt:lpwstr>v5 160322021</vt:lpwstr>
  </property>
  <property fmtid="{D5CDD505-2E9C-101B-9397-08002B2CF9AE}" pid="4" name="ContentTypeId">
    <vt:lpwstr>0x010100B134EC1B70594941AAB0EE9491458F55</vt:lpwstr>
  </property>
  <property fmtid="{D5CDD505-2E9C-101B-9397-08002B2CF9AE}" pid="5" name="MediaServiceImageTags">
    <vt:lpwstr/>
  </property>
  <property fmtid="{D5CDD505-2E9C-101B-9397-08002B2CF9AE}" pid="6" name="MSIP_Label_43e64453-338c-4f93-8a4d-0039a0a41f2a_Enabled">
    <vt:lpwstr>true</vt:lpwstr>
  </property>
  <property fmtid="{D5CDD505-2E9C-101B-9397-08002B2CF9AE}" pid="7" name="MSIP_Label_43e64453-338c-4f93-8a4d-0039a0a41f2a_SetDate">
    <vt:lpwstr>2023-06-20T03:34:10Z</vt:lpwstr>
  </property>
  <property fmtid="{D5CDD505-2E9C-101B-9397-08002B2CF9AE}" pid="8" name="MSIP_Label_43e64453-338c-4f93-8a4d-0039a0a41f2a_Method">
    <vt:lpwstr>Privileged</vt:lpwstr>
  </property>
  <property fmtid="{D5CDD505-2E9C-101B-9397-08002B2CF9AE}" pid="9" name="MSIP_Label_43e64453-338c-4f93-8a4d-0039a0a41f2a_Name">
    <vt:lpwstr>43e64453-338c-4f93-8a4d-0039a0a41f2a</vt:lpwstr>
  </property>
  <property fmtid="{D5CDD505-2E9C-101B-9397-08002B2CF9AE}" pid="10" name="MSIP_Label_43e64453-338c-4f93-8a4d-0039a0a41f2a_SiteId">
    <vt:lpwstr>c0e0601f-0fac-449c-9c88-a104c4eb9f28</vt:lpwstr>
  </property>
  <property fmtid="{D5CDD505-2E9C-101B-9397-08002B2CF9AE}" pid="11" name="MSIP_Label_43e64453-338c-4f93-8a4d-0039a0a41f2a_ActionId">
    <vt:lpwstr>cd68eed0-45c1-4119-91fe-514cf0da7728</vt:lpwstr>
  </property>
  <property fmtid="{D5CDD505-2E9C-101B-9397-08002B2CF9AE}" pid="12" name="MSIP_Label_43e64453-338c-4f93-8a4d-0039a0a41f2a_ContentBits">
    <vt:lpwstr>2</vt:lpwstr>
  </property>
  <property fmtid="{D5CDD505-2E9C-101B-9397-08002B2CF9AE}" pid="13" name="_dlc_DocIdItemGuid">
    <vt:lpwstr>f9353f89-20f1-4b89-ad29-c4d0bb992216</vt:lpwstr>
  </property>
</Properties>
</file>