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</p:sldMasterIdLst>
  <p:notesMasterIdLst>
    <p:notesMasterId r:id="rId37"/>
  </p:notesMasterIdLst>
  <p:sldIdLst>
    <p:sldId id="256" r:id="rId3"/>
    <p:sldId id="480" r:id="rId4"/>
    <p:sldId id="257" r:id="rId5"/>
    <p:sldId id="28088" r:id="rId6"/>
    <p:sldId id="593" r:id="rId7"/>
    <p:sldId id="656" r:id="rId8"/>
    <p:sldId id="647" r:id="rId9"/>
    <p:sldId id="606" r:id="rId10"/>
    <p:sldId id="28109" r:id="rId11"/>
    <p:sldId id="28097" r:id="rId12"/>
    <p:sldId id="28054" r:id="rId13"/>
    <p:sldId id="28087" r:id="rId14"/>
    <p:sldId id="643" r:id="rId15"/>
    <p:sldId id="28101" r:id="rId16"/>
    <p:sldId id="28096" r:id="rId17"/>
    <p:sldId id="28069" r:id="rId18"/>
    <p:sldId id="258" r:id="rId19"/>
    <p:sldId id="28038" r:id="rId20"/>
    <p:sldId id="28102" r:id="rId21"/>
    <p:sldId id="259" r:id="rId22"/>
    <p:sldId id="260" r:id="rId23"/>
    <p:sldId id="28107" r:id="rId24"/>
    <p:sldId id="28108" r:id="rId25"/>
    <p:sldId id="28089" r:id="rId26"/>
    <p:sldId id="28103" r:id="rId27"/>
    <p:sldId id="270" r:id="rId28"/>
    <p:sldId id="28061" r:id="rId29"/>
    <p:sldId id="272" r:id="rId30"/>
    <p:sldId id="28099" r:id="rId31"/>
    <p:sldId id="28100" r:id="rId32"/>
    <p:sldId id="28073" r:id="rId33"/>
    <p:sldId id="28104" r:id="rId34"/>
    <p:sldId id="28105" r:id="rId35"/>
    <p:sldId id="2810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5CA4"/>
    <a:srgbClr val="54C6DE"/>
    <a:srgbClr val="FCC719"/>
    <a:srgbClr val="F5DAEB"/>
    <a:srgbClr val="ADD36E"/>
    <a:srgbClr val="2F2E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tiff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tiff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7226E3-3EC7-904C-8290-0BAC8DB83BE5}" type="doc">
      <dgm:prSet loTypeId="urn:microsoft.com/office/officeart/2005/8/layout/hChevron3" loCatId="" qsTypeId="urn:microsoft.com/office/officeart/2005/8/quickstyle/simple4" qsCatId="simple" csTypeId="urn:microsoft.com/office/officeart/2005/8/colors/colorful2" csCatId="colorful" phldr="1"/>
      <dgm:spPr/>
    </dgm:pt>
    <dgm:pt modelId="{B4AF9E4C-AD17-1949-97FB-3997C906E591}">
      <dgm:prSet phldrT="[Text]" custT="1"/>
      <dgm:spPr>
        <a:solidFill>
          <a:srgbClr val="C8008F"/>
        </a:solidFill>
      </dgm:spPr>
      <dgm:t>
        <a:bodyPr/>
        <a:lstStyle/>
        <a:p>
          <a:r>
            <a:rPr lang="en-US" sz="2400" dirty="0"/>
            <a:t>Preconception Care</a:t>
          </a:r>
        </a:p>
      </dgm:t>
    </dgm:pt>
    <dgm:pt modelId="{B9BC1E86-680F-E744-9086-11FECF06BD69}" type="parTrans" cxnId="{ABA0F145-D420-1946-8E8A-F55206D856DF}">
      <dgm:prSet/>
      <dgm:spPr/>
      <dgm:t>
        <a:bodyPr/>
        <a:lstStyle/>
        <a:p>
          <a:endParaRPr lang="en-US" sz="2400"/>
        </a:p>
      </dgm:t>
    </dgm:pt>
    <dgm:pt modelId="{33152A98-CBA8-D94D-B076-CD37D2A31ECD}" type="sibTrans" cxnId="{ABA0F145-D420-1946-8E8A-F55206D856DF}">
      <dgm:prSet/>
      <dgm:spPr/>
      <dgm:t>
        <a:bodyPr/>
        <a:lstStyle/>
        <a:p>
          <a:endParaRPr lang="en-US" sz="2400"/>
        </a:p>
      </dgm:t>
    </dgm:pt>
    <dgm:pt modelId="{774D0666-DD5C-5F4D-983B-031F360BE35F}">
      <dgm:prSet phldrT="[Text]" custT="1"/>
      <dgm:spPr>
        <a:solidFill>
          <a:srgbClr val="C669C8"/>
        </a:solidFill>
      </dgm:spPr>
      <dgm:t>
        <a:bodyPr/>
        <a:lstStyle/>
        <a:p>
          <a:r>
            <a:rPr lang="en-US" sz="2400" dirty="0"/>
            <a:t>Contraception</a:t>
          </a:r>
        </a:p>
      </dgm:t>
    </dgm:pt>
    <dgm:pt modelId="{D15971A9-C0FD-CC42-9F2C-2C3B167ECBCF}" type="parTrans" cxnId="{91B58CB1-0743-EC47-B553-4174EB6152E2}">
      <dgm:prSet/>
      <dgm:spPr/>
      <dgm:t>
        <a:bodyPr/>
        <a:lstStyle/>
        <a:p>
          <a:endParaRPr lang="en-US" sz="2400"/>
        </a:p>
      </dgm:t>
    </dgm:pt>
    <dgm:pt modelId="{138F6FBD-BB6F-3744-9214-27BBC040DB65}" type="sibTrans" cxnId="{91B58CB1-0743-EC47-B553-4174EB6152E2}">
      <dgm:prSet/>
      <dgm:spPr/>
      <dgm:t>
        <a:bodyPr/>
        <a:lstStyle/>
        <a:p>
          <a:endParaRPr lang="en-US" sz="2400"/>
        </a:p>
      </dgm:t>
    </dgm:pt>
    <dgm:pt modelId="{C6DF7F74-71EA-884C-831B-6008A3BEE840}">
      <dgm:prSet phldrT="[Text]" custT="1"/>
      <dgm:spPr>
        <a:solidFill>
          <a:srgbClr val="CD48D9"/>
        </a:solidFill>
      </dgm:spPr>
      <dgm:t>
        <a:bodyPr/>
        <a:lstStyle/>
        <a:p>
          <a:r>
            <a:rPr lang="en-US" sz="2400" dirty="0"/>
            <a:t>Abortion</a:t>
          </a:r>
        </a:p>
      </dgm:t>
    </dgm:pt>
    <dgm:pt modelId="{36D2E78E-7358-2242-9875-38F77CC73CEF}" type="parTrans" cxnId="{8EC67647-F1D9-4149-A408-8E1D2032E5AD}">
      <dgm:prSet/>
      <dgm:spPr/>
      <dgm:t>
        <a:bodyPr/>
        <a:lstStyle/>
        <a:p>
          <a:endParaRPr lang="en-US" sz="2400"/>
        </a:p>
      </dgm:t>
    </dgm:pt>
    <dgm:pt modelId="{6629D568-98A3-8C46-90E7-5997E0D7292F}" type="sibTrans" cxnId="{8EC67647-F1D9-4149-A408-8E1D2032E5AD}">
      <dgm:prSet/>
      <dgm:spPr/>
      <dgm:t>
        <a:bodyPr/>
        <a:lstStyle/>
        <a:p>
          <a:endParaRPr lang="en-US" sz="2400"/>
        </a:p>
      </dgm:t>
    </dgm:pt>
    <dgm:pt modelId="{F5F3646D-C6EE-8346-B247-77216EEC8D31}" type="pres">
      <dgm:prSet presAssocID="{237226E3-3EC7-904C-8290-0BAC8DB83BE5}" presName="Name0" presStyleCnt="0">
        <dgm:presLayoutVars>
          <dgm:dir/>
          <dgm:resizeHandles val="exact"/>
        </dgm:presLayoutVars>
      </dgm:prSet>
      <dgm:spPr/>
    </dgm:pt>
    <dgm:pt modelId="{F3BC5BEE-11F8-4243-A0C8-CB44EFC7D225}" type="pres">
      <dgm:prSet presAssocID="{B4AF9E4C-AD17-1949-97FB-3997C906E591}" presName="parTxOnly" presStyleLbl="node1" presStyleIdx="0" presStyleCnt="3">
        <dgm:presLayoutVars>
          <dgm:bulletEnabled val="1"/>
        </dgm:presLayoutVars>
      </dgm:prSet>
      <dgm:spPr/>
    </dgm:pt>
    <dgm:pt modelId="{2E3F0B8D-2F3B-304A-B632-BB325D8BDDAF}" type="pres">
      <dgm:prSet presAssocID="{33152A98-CBA8-D94D-B076-CD37D2A31ECD}" presName="parSpace" presStyleCnt="0"/>
      <dgm:spPr/>
    </dgm:pt>
    <dgm:pt modelId="{C76CCAA3-FF1F-0A4E-A74A-17299ABF48B7}" type="pres">
      <dgm:prSet presAssocID="{774D0666-DD5C-5F4D-983B-031F360BE35F}" presName="parTxOnly" presStyleLbl="node1" presStyleIdx="1" presStyleCnt="3">
        <dgm:presLayoutVars>
          <dgm:bulletEnabled val="1"/>
        </dgm:presLayoutVars>
      </dgm:prSet>
      <dgm:spPr/>
    </dgm:pt>
    <dgm:pt modelId="{8C5A831F-A539-9548-8CB8-0E05C3A224A7}" type="pres">
      <dgm:prSet presAssocID="{138F6FBD-BB6F-3744-9214-27BBC040DB65}" presName="parSpace" presStyleCnt="0"/>
      <dgm:spPr/>
    </dgm:pt>
    <dgm:pt modelId="{E1548EFA-8567-6748-9E76-458B5F1BD2BB}" type="pres">
      <dgm:prSet presAssocID="{C6DF7F74-71EA-884C-831B-6008A3BEE840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35B30D09-B99B-0F4F-BA9F-0B51263CA868}" type="presOf" srcId="{774D0666-DD5C-5F4D-983B-031F360BE35F}" destId="{C76CCAA3-FF1F-0A4E-A74A-17299ABF48B7}" srcOrd="0" destOrd="0" presId="urn:microsoft.com/office/officeart/2005/8/layout/hChevron3"/>
    <dgm:cxn modelId="{96FE8142-7DEE-D14B-B99A-D74E56BCC066}" type="presOf" srcId="{B4AF9E4C-AD17-1949-97FB-3997C906E591}" destId="{F3BC5BEE-11F8-4243-A0C8-CB44EFC7D225}" srcOrd="0" destOrd="0" presId="urn:microsoft.com/office/officeart/2005/8/layout/hChevron3"/>
    <dgm:cxn modelId="{ABA0F145-D420-1946-8E8A-F55206D856DF}" srcId="{237226E3-3EC7-904C-8290-0BAC8DB83BE5}" destId="{B4AF9E4C-AD17-1949-97FB-3997C906E591}" srcOrd="0" destOrd="0" parTransId="{B9BC1E86-680F-E744-9086-11FECF06BD69}" sibTransId="{33152A98-CBA8-D94D-B076-CD37D2A31ECD}"/>
    <dgm:cxn modelId="{8EC67647-F1D9-4149-A408-8E1D2032E5AD}" srcId="{237226E3-3EC7-904C-8290-0BAC8DB83BE5}" destId="{C6DF7F74-71EA-884C-831B-6008A3BEE840}" srcOrd="2" destOrd="0" parTransId="{36D2E78E-7358-2242-9875-38F77CC73CEF}" sibTransId="{6629D568-98A3-8C46-90E7-5997E0D7292F}"/>
    <dgm:cxn modelId="{20C03AA6-4241-E94D-A347-3B03095813C4}" type="presOf" srcId="{237226E3-3EC7-904C-8290-0BAC8DB83BE5}" destId="{F5F3646D-C6EE-8346-B247-77216EEC8D31}" srcOrd="0" destOrd="0" presId="urn:microsoft.com/office/officeart/2005/8/layout/hChevron3"/>
    <dgm:cxn modelId="{91B58CB1-0743-EC47-B553-4174EB6152E2}" srcId="{237226E3-3EC7-904C-8290-0BAC8DB83BE5}" destId="{774D0666-DD5C-5F4D-983B-031F360BE35F}" srcOrd="1" destOrd="0" parTransId="{D15971A9-C0FD-CC42-9F2C-2C3B167ECBCF}" sibTransId="{138F6FBD-BB6F-3744-9214-27BBC040DB65}"/>
    <dgm:cxn modelId="{3AE3B1D8-1B94-FF45-81F1-C75802077FBA}" type="presOf" srcId="{C6DF7F74-71EA-884C-831B-6008A3BEE840}" destId="{E1548EFA-8567-6748-9E76-458B5F1BD2BB}" srcOrd="0" destOrd="0" presId="urn:microsoft.com/office/officeart/2005/8/layout/hChevron3"/>
    <dgm:cxn modelId="{4AD2BF58-01CD-F44F-BB0D-C9771B045215}" type="presParOf" srcId="{F5F3646D-C6EE-8346-B247-77216EEC8D31}" destId="{F3BC5BEE-11F8-4243-A0C8-CB44EFC7D225}" srcOrd="0" destOrd="0" presId="urn:microsoft.com/office/officeart/2005/8/layout/hChevron3"/>
    <dgm:cxn modelId="{E5D78E5E-F0ED-5D4D-BF5E-3175117C079A}" type="presParOf" srcId="{F5F3646D-C6EE-8346-B247-77216EEC8D31}" destId="{2E3F0B8D-2F3B-304A-B632-BB325D8BDDAF}" srcOrd="1" destOrd="0" presId="urn:microsoft.com/office/officeart/2005/8/layout/hChevron3"/>
    <dgm:cxn modelId="{49049741-849A-F64C-AA2B-2818BBDD6A8E}" type="presParOf" srcId="{F5F3646D-C6EE-8346-B247-77216EEC8D31}" destId="{C76CCAA3-FF1F-0A4E-A74A-17299ABF48B7}" srcOrd="2" destOrd="0" presId="urn:microsoft.com/office/officeart/2005/8/layout/hChevron3"/>
    <dgm:cxn modelId="{17F794FB-5D8B-E945-8A6B-86D98DE84ECD}" type="presParOf" srcId="{F5F3646D-C6EE-8346-B247-77216EEC8D31}" destId="{8C5A831F-A539-9548-8CB8-0E05C3A224A7}" srcOrd="3" destOrd="0" presId="urn:microsoft.com/office/officeart/2005/8/layout/hChevron3"/>
    <dgm:cxn modelId="{958DD378-28A2-7A49-A6D4-2A5FF761E17D}" type="presParOf" srcId="{F5F3646D-C6EE-8346-B247-77216EEC8D31}" destId="{E1548EFA-8567-6748-9E76-458B5F1BD2BB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468DD2-3C99-4E8B-958B-D19A6D42197D}" type="doc">
      <dgm:prSet loTypeId="urn:microsoft.com/office/officeart/2005/8/layout/hierarchy1" loCatId="hierarchy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FD1A057-DC3C-42E8-8256-65BD943A914B}">
      <dgm:prSet/>
      <dgm:spPr/>
      <dgm:t>
        <a:bodyPr/>
        <a:lstStyle/>
        <a:p>
          <a:r>
            <a:rPr lang="en-US" dirty="0"/>
            <a:t>Improve access to effective forms of contraception to prevent pregnancy</a:t>
          </a:r>
        </a:p>
      </dgm:t>
    </dgm:pt>
    <dgm:pt modelId="{41D64EDD-7889-48F8-A9DB-418B06F8D206}" type="parTrans" cxnId="{21B27F2F-C3C0-4F25-A930-85F49E9C02F2}">
      <dgm:prSet/>
      <dgm:spPr/>
      <dgm:t>
        <a:bodyPr/>
        <a:lstStyle/>
        <a:p>
          <a:endParaRPr lang="en-US"/>
        </a:p>
      </dgm:t>
    </dgm:pt>
    <dgm:pt modelId="{AA1ED743-3C7D-45D3-99CC-F7FF1D1A954F}" type="sibTrans" cxnId="{21B27F2F-C3C0-4F25-A930-85F49E9C02F2}">
      <dgm:prSet/>
      <dgm:spPr/>
      <dgm:t>
        <a:bodyPr/>
        <a:lstStyle/>
        <a:p>
          <a:endParaRPr lang="en-US"/>
        </a:p>
      </dgm:t>
    </dgm:pt>
    <dgm:pt modelId="{C022AC13-9C1E-424D-AFC9-D183F2EC6F65}">
      <dgm:prSet/>
      <dgm:spPr/>
      <dgm:t>
        <a:bodyPr/>
        <a:lstStyle/>
        <a:p>
          <a:r>
            <a:rPr lang="en-US" dirty="0"/>
            <a:t>Improve access to safe abortion when required for unintended pregnancy</a:t>
          </a:r>
        </a:p>
      </dgm:t>
    </dgm:pt>
    <dgm:pt modelId="{260DB559-BA15-4024-9FBC-0D5410E4B580}" type="parTrans" cxnId="{ED8E64E8-4485-49F7-BB27-1C88187A9E16}">
      <dgm:prSet/>
      <dgm:spPr/>
      <dgm:t>
        <a:bodyPr/>
        <a:lstStyle/>
        <a:p>
          <a:endParaRPr lang="en-US"/>
        </a:p>
      </dgm:t>
    </dgm:pt>
    <dgm:pt modelId="{D1F78374-3AF6-4444-BE4F-129408216DAB}" type="sibTrans" cxnId="{ED8E64E8-4485-49F7-BB27-1C88187A9E16}">
      <dgm:prSet/>
      <dgm:spPr/>
      <dgm:t>
        <a:bodyPr/>
        <a:lstStyle/>
        <a:p>
          <a:endParaRPr lang="en-US"/>
        </a:p>
      </dgm:t>
    </dgm:pt>
    <dgm:pt modelId="{C6413D7F-8CEE-4D41-926D-F61DF0F6634F}" type="pres">
      <dgm:prSet presAssocID="{D3468DD2-3C99-4E8B-958B-D19A6D42197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51107B0-BDB7-F74E-B429-0FB633070686}" type="pres">
      <dgm:prSet presAssocID="{3FD1A057-DC3C-42E8-8256-65BD943A914B}" presName="hierRoot1" presStyleCnt="0"/>
      <dgm:spPr/>
    </dgm:pt>
    <dgm:pt modelId="{7948F528-5745-FD43-B54E-BE6969FC7905}" type="pres">
      <dgm:prSet presAssocID="{3FD1A057-DC3C-42E8-8256-65BD943A914B}" presName="composite" presStyleCnt="0"/>
      <dgm:spPr/>
    </dgm:pt>
    <dgm:pt modelId="{BB6A7734-AAA8-774E-A637-922A2689DA0E}" type="pres">
      <dgm:prSet presAssocID="{3FD1A057-DC3C-42E8-8256-65BD943A914B}" presName="background" presStyleLbl="node0" presStyleIdx="0" presStyleCnt="2"/>
      <dgm:spPr/>
    </dgm:pt>
    <dgm:pt modelId="{F5F4952A-471C-CB4E-9DE9-3EABC6E98984}" type="pres">
      <dgm:prSet presAssocID="{3FD1A057-DC3C-42E8-8256-65BD943A914B}" presName="text" presStyleLbl="fgAcc0" presStyleIdx="0" presStyleCnt="2">
        <dgm:presLayoutVars>
          <dgm:chPref val="3"/>
        </dgm:presLayoutVars>
      </dgm:prSet>
      <dgm:spPr/>
    </dgm:pt>
    <dgm:pt modelId="{80E33B62-F04A-C447-8140-D9F6B62DCF18}" type="pres">
      <dgm:prSet presAssocID="{3FD1A057-DC3C-42E8-8256-65BD943A914B}" presName="hierChild2" presStyleCnt="0"/>
      <dgm:spPr/>
    </dgm:pt>
    <dgm:pt modelId="{D5E4239D-F6D4-DA4D-A304-6DFDF16428DC}" type="pres">
      <dgm:prSet presAssocID="{C022AC13-9C1E-424D-AFC9-D183F2EC6F65}" presName="hierRoot1" presStyleCnt="0"/>
      <dgm:spPr/>
    </dgm:pt>
    <dgm:pt modelId="{C05F6CCC-A24F-3840-A2D2-4B022BC3016D}" type="pres">
      <dgm:prSet presAssocID="{C022AC13-9C1E-424D-AFC9-D183F2EC6F65}" presName="composite" presStyleCnt="0"/>
      <dgm:spPr/>
    </dgm:pt>
    <dgm:pt modelId="{B4B61C08-279B-4D43-9F53-8EB73A6C2367}" type="pres">
      <dgm:prSet presAssocID="{C022AC13-9C1E-424D-AFC9-D183F2EC6F65}" presName="background" presStyleLbl="node0" presStyleIdx="1" presStyleCnt="2"/>
      <dgm:spPr/>
    </dgm:pt>
    <dgm:pt modelId="{56F0B530-7A68-C24E-8DA5-BF2465DB0930}" type="pres">
      <dgm:prSet presAssocID="{C022AC13-9C1E-424D-AFC9-D183F2EC6F65}" presName="text" presStyleLbl="fgAcc0" presStyleIdx="1" presStyleCnt="2">
        <dgm:presLayoutVars>
          <dgm:chPref val="3"/>
        </dgm:presLayoutVars>
      </dgm:prSet>
      <dgm:spPr/>
    </dgm:pt>
    <dgm:pt modelId="{C155C9B3-B6D6-D240-9F05-386DA0ECB981}" type="pres">
      <dgm:prSet presAssocID="{C022AC13-9C1E-424D-AFC9-D183F2EC6F65}" presName="hierChild2" presStyleCnt="0"/>
      <dgm:spPr/>
    </dgm:pt>
  </dgm:ptLst>
  <dgm:cxnLst>
    <dgm:cxn modelId="{0089D313-B30E-EA4A-8025-F7E77F69F453}" type="presOf" srcId="{3FD1A057-DC3C-42E8-8256-65BD943A914B}" destId="{F5F4952A-471C-CB4E-9DE9-3EABC6E98984}" srcOrd="0" destOrd="0" presId="urn:microsoft.com/office/officeart/2005/8/layout/hierarchy1"/>
    <dgm:cxn modelId="{21B27F2F-C3C0-4F25-A930-85F49E9C02F2}" srcId="{D3468DD2-3C99-4E8B-958B-D19A6D42197D}" destId="{3FD1A057-DC3C-42E8-8256-65BD943A914B}" srcOrd="0" destOrd="0" parTransId="{41D64EDD-7889-48F8-A9DB-418B06F8D206}" sibTransId="{AA1ED743-3C7D-45D3-99CC-F7FF1D1A954F}"/>
    <dgm:cxn modelId="{DEB37C69-09E8-FD4D-ABBB-029DE598B3AF}" type="presOf" srcId="{C022AC13-9C1E-424D-AFC9-D183F2EC6F65}" destId="{56F0B530-7A68-C24E-8DA5-BF2465DB0930}" srcOrd="0" destOrd="0" presId="urn:microsoft.com/office/officeart/2005/8/layout/hierarchy1"/>
    <dgm:cxn modelId="{50ADE392-156D-CB48-A5D8-5FEB7DF3064D}" type="presOf" srcId="{D3468DD2-3C99-4E8B-958B-D19A6D42197D}" destId="{C6413D7F-8CEE-4D41-926D-F61DF0F6634F}" srcOrd="0" destOrd="0" presId="urn:microsoft.com/office/officeart/2005/8/layout/hierarchy1"/>
    <dgm:cxn modelId="{ED8E64E8-4485-49F7-BB27-1C88187A9E16}" srcId="{D3468DD2-3C99-4E8B-958B-D19A6D42197D}" destId="{C022AC13-9C1E-424D-AFC9-D183F2EC6F65}" srcOrd="1" destOrd="0" parTransId="{260DB559-BA15-4024-9FBC-0D5410E4B580}" sibTransId="{D1F78374-3AF6-4444-BE4F-129408216DAB}"/>
    <dgm:cxn modelId="{8ECDD472-A2DF-914A-AE60-78EE1F925B7F}" type="presParOf" srcId="{C6413D7F-8CEE-4D41-926D-F61DF0F6634F}" destId="{F51107B0-BDB7-F74E-B429-0FB633070686}" srcOrd="0" destOrd="0" presId="urn:microsoft.com/office/officeart/2005/8/layout/hierarchy1"/>
    <dgm:cxn modelId="{215232B6-7185-FB46-BE38-C0DCE55C0544}" type="presParOf" srcId="{F51107B0-BDB7-F74E-B429-0FB633070686}" destId="{7948F528-5745-FD43-B54E-BE6969FC7905}" srcOrd="0" destOrd="0" presId="urn:microsoft.com/office/officeart/2005/8/layout/hierarchy1"/>
    <dgm:cxn modelId="{6EB36161-1217-A849-9A01-42C66CD5F2E5}" type="presParOf" srcId="{7948F528-5745-FD43-B54E-BE6969FC7905}" destId="{BB6A7734-AAA8-774E-A637-922A2689DA0E}" srcOrd="0" destOrd="0" presId="urn:microsoft.com/office/officeart/2005/8/layout/hierarchy1"/>
    <dgm:cxn modelId="{C6F05B64-6CF0-614E-8000-4C613CF17D37}" type="presParOf" srcId="{7948F528-5745-FD43-B54E-BE6969FC7905}" destId="{F5F4952A-471C-CB4E-9DE9-3EABC6E98984}" srcOrd="1" destOrd="0" presId="urn:microsoft.com/office/officeart/2005/8/layout/hierarchy1"/>
    <dgm:cxn modelId="{9179FED9-F409-F746-B75E-B6EC9E234A58}" type="presParOf" srcId="{F51107B0-BDB7-F74E-B429-0FB633070686}" destId="{80E33B62-F04A-C447-8140-D9F6B62DCF18}" srcOrd="1" destOrd="0" presId="urn:microsoft.com/office/officeart/2005/8/layout/hierarchy1"/>
    <dgm:cxn modelId="{8DAA733C-4863-854D-9C30-296FB3943B6E}" type="presParOf" srcId="{C6413D7F-8CEE-4D41-926D-F61DF0F6634F}" destId="{D5E4239D-F6D4-DA4D-A304-6DFDF16428DC}" srcOrd="1" destOrd="0" presId="urn:microsoft.com/office/officeart/2005/8/layout/hierarchy1"/>
    <dgm:cxn modelId="{BBDEA3FC-907B-2349-BAEE-AB9DCE034FCC}" type="presParOf" srcId="{D5E4239D-F6D4-DA4D-A304-6DFDF16428DC}" destId="{C05F6CCC-A24F-3840-A2D2-4B022BC3016D}" srcOrd="0" destOrd="0" presId="urn:microsoft.com/office/officeart/2005/8/layout/hierarchy1"/>
    <dgm:cxn modelId="{4FE91983-D046-2444-9900-D8015B1DB1D2}" type="presParOf" srcId="{C05F6CCC-A24F-3840-A2D2-4B022BC3016D}" destId="{B4B61C08-279B-4D43-9F53-8EB73A6C2367}" srcOrd="0" destOrd="0" presId="urn:microsoft.com/office/officeart/2005/8/layout/hierarchy1"/>
    <dgm:cxn modelId="{3C0D6235-D4F4-6D4D-A535-11CC88AE2C50}" type="presParOf" srcId="{C05F6CCC-A24F-3840-A2D2-4B022BC3016D}" destId="{56F0B530-7A68-C24E-8DA5-BF2465DB0930}" srcOrd="1" destOrd="0" presId="urn:microsoft.com/office/officeart/2005/8/layout/hierarchy1"/>
    <dgm:cxn modelId="{680E24B9-B748-C847-9C87-85B528B194B4}" type="presParOf" srcId="{D5E4239D-F6D4-DA4D-A304-6DFDF16428DC}" destId="{C155C9B3-B6D6-D240-9F05-386DA0ECB98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9E8CBB-7F1B-AA45-8483-570F302ACC6D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000B75DE-EA3C-1140-ABC6-DB0DC29801F2}">
      <dgm:prSet phldrT="[Text]"/>
      <dgm:spPr/>
      <dgm:t>
        <a:bodyPr/>
        <a:lstStyle/>
        <a:p>
          <a:r>
            <a:rPr lang="en-GB" dirty="0"/>
            <a:t>10% of GPs nationally</a:t>
          </a:r>
        </a:p>
        <a:p>
          <a:r>
            <a:rPr lang="en-GB" dirty="0"/>
            <a:t>No formal GP trainee training</a:t>
          </a:r>
        </a:p>
      </dgm:t>
    </dgm:pt>
    <dgm:pt modelId="{3B543820-E3BC-F043-9974-81B539AD4247}" type="parTrans" cxnId="{3288FFAA-E20E-734B-BD20-1BF0CA327634}">
      <dgm:prSet/>
      <dgm:spPr/>
      <dgm:t>
        <a:bodyPr/>
        <a:lstStyle/>
        <a:p>
          <a:endParaRPr lang="en-GB"/>
        </a:p>
      </dgm:t>
    </dgm:pt>
    <dgm:pt modelId="{C3D0E1F8-F8A3-5647-88BD-E2886C11D140}" type="sibTrans" cxnId="{3288FFAA-E20E-734B-BD20-1BF0CA327634}">
      <dgm:prSet/>
      <dgm:spPr/>
      <dgm:t>
        <a:bodyPr/>
        <a:lstStyle/>
        <a:p>
          <a:endParaRPr lang="en-GB"/>
        </a:p>
      </dgm:t>
    </dgm:pt>
    <dgm:pt modelId="{702DB94D-D2CF-9E40-9180-00C584ED7E1D}">
      <dgm:prSet phldrT="[Text]"/>
      <dgm:spPr/>
      <dgm:t>
        <a:bodyPr/>
        <a:lstStyle/>
        <a:p>
          <a:r>
            <a:rPr lang="en-GB" dirty="0"/>
            <a:t>70-80% of GPs nationally</a:t>
          </a:r>
        </a:p>
        <a:p>
          <a:r>
            <a:rPr lang="en-GB" dirty="0"/>
            <a:t>All GP trainees are being trained</a:t>
          </a:r>
        </a:p>
      </dgm:t>
    </dgm:pt>
    <dgm:pt modelId="{19287F63-9B82-8848-8A5B-D5FD9DC0F247}" type="parTrans" cxnId="{EDA368E5-E365-E947-94DF-2DDEC6C1F820}">
      <dgm:prSet/>
      <dgm:spPr/>
      <dgm:t>
        <a:bodyPr/>
        <a:lstStyle/>
        <a:p>
          <a:endParaRPr lang="en-GB"/>
        </a:p>
      </dgm:t>
    </dgm:pt>
    <dgm:pt modelId="{4B84E4FE-839F-914D-B69F-4E64F14BA034}" type="sibTrans" cxnId="{EDA368E5-E365-E947-94DF-2DDEC6C1F820}">
      <dgm:prSet/>
      <dgm:spPr/>
      <dgm:t>
        <a:bodyPr/>
        <a:lstStyle/>
        <a:p>
          <a:endParaRPr lang="en-GB"/>
        </a:p>
      </dgm:t>
    </dgm:pt>
    <dgm:pt modelId="{6C5FE990-A4E7-5B4D-9911-D7AC1721DBD0}">
      <dgm:prSet phldrT="[Text]"/>
      <dgm:spPr/>
      <dgm:t>
        <a:bodyPr/>
        <a:lstStyle/>
        <a:p>
          <a:r>
            <a:rPr lang="en-GB" dirty="0"/>
            <a:t>Unknown number of GPs nationally</a:t>
          </a:r>
        </a:p>
        <a:p>
          <a:r>
            <a:rPr lang="en-GB" dirty="0"/>
            <a:t>No formal GP trainees training</a:t>
          </a:r>
        </a:p>
        <a:p>
          <a:r>
            <a:rPr lang="en-GB" dirty="0"/>
            <a:t>Following training low number commence and not all sustain practice</a:t>
          </a:r>
        </a:p>
      </dgm:t>
    </dgm:pt>
    <dgm:pt modelId="{5FC4F59B-785F-DA42-BA30-B584E3F7A5D3}" type="parTrans" cxnId="{9F74B586-BF41-D94A-AC01-95DE31788CBB}">
      <dgm:prSet/>
      <dgm:spPr/>
      <dgm:t>
        <a:bodyPr/>
        <a:lstStyle/>
        <a:p>
          <a:endParaRPr lang="en-GB"/>
        </a:p>
      </dgm:t>
    </dgm:pt>
    <dgm:pt modelId="{0940FD3A-875F-B24E-9654-304CE5187453}" type="sibTrans" cxnId="{9F74B586-BF41-D94A-AC01-95DE31788CBB}">
      <dgm:prSet/>
      <dgm:spPr/>
      <dgm:t>
        <a:bodyPr/>
        <a:lstStyle/>
        <a:p>
          <a:endParaRPr lang="en-GB"/>
        </a:p>
      </dgm:t>
    </dgm:pt>
    <dgm:pt modelId="{37640668-EE5B-0045-B15B-911BB035FEBC}" type="pres">
      <dgm:prSet presAssocID="{FF9E8CBB-7F1B-AA45-8483-570F302ACC6D}" presName="Name0" presStyleCnt="0">
        <dgm:presLayoutVars>
          <dgm:dir/>
          <dgm:resizeHandles val="exact"/>
        </dgm:presLayoutVars>
      </dgm:prSet>
      <dgm:spPr/>
    </dgm:pt>
    <dgm:pt modelId="{4D90E97F-25D9-2347-95C8-258243E84F36}" type="pres">
      <dgm:prSet presAssocID="{FF9E8CBB-7F1B-AA45-8483-570F302ACC6D}" presName="bkgdShp" presStyleLbl="alignAccFollowNode1" presStyleIdx="0" presStyleCnt="1"/>
      <dgm:spPr/>
    </dgm:pt>
    <dgm:pt modelId="{2227E53E-C6B6-B647-97BC-3AF7823B811C}" type="pres">
      <dgm:prSet presAssocID="{FF9E8CBB-7F1B-AA45-8483-570F302ACC6D}" presName="linComp" presStyleCnt="0"/>
      <dgm:spPr/>
    </dgm:pt>
    <dgm:pt modelId="{D97E41CC-CD95-0D40-8AEC-961D0C5609B7}" type="pres">
      <dgm:prSet presAssocID="{000B75DE-EA3C-1140-ABC6-DB0DC29801F2}" presName="compNode" presStyleCnt="0"/>
      <dgm:spPr/>
    </dgm:pt>
    <dgm:pt modelId="{EAB4E077-BDCA-3B48-AD81-7EC72D7557DE}" type="pres">
      <dgm:prSet presAssocID="{000B75DE-EA3C-1140-ABC6-DB0DC29801F2}" presName="node" presStyleLbl="node1" presStyleIdx="0" presStyleCnt="3">
        <dgm:presLayoutVars>
          <dgm:bulletEnabled val="1"/>
        </dgm:presLayoutVars>
      </dgm:prSet>
      <dgm:spPr/>
    </dgm:pt>
    <dgm:pt modelId="{72DFF7B7-1F6F-D846-B407-FF042BA0EB38}" type="pres">
      <dgm:prSet presAssocID="{000B75DE-EA3C-1140-ABC6-DB0DC29801F2}" presName="invisiNode" presStyleLbl="node1" presStyleIdx="0" presStyleCnt="3"/>
      <dgm:spPr/>
    </dgm:pt>
    <dgm:pt modelId="{4527F5C2-8909-8E44-A1B8-0F1ECCA9BB93}" type="pres">
      <dgm:prSet presAssocID="{000B75DE-EA3C-1140-ABC6-DB0DC29801F2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17000" b="-17000"/>
          </a:stretch>
        </a:blipFill>
      </dgm:spPr>
    </dgm:pt>
    <dgm:pt modelId="{C1E4FB29-602D-8249-A86E-370DAF59CAA1}" type="pres">
      <dgm:prSet presAssocID="{C3D0E1F8-F8A3-5647-88BD-E2886C11D140}" presName="sibTrans" presStyleLbl="sibTrans2D1" presStyleIdx="0" presStyleCnt="0"/>
      <dgm:spPr/>
    </dgm:pt>
    <dgm:pt modelId="{431B4A59-B91F-6344-9246-8132B26EA096}" type="pres">
      <dgm:prSet presAssocID="{702DB94D-D2CF-9E40-9180-00C584ED7E1D}" presName="compNode" presStyleCnt="0"/>
      <dgm:spPr/>
    </dgm:pt>
    <dgm:pt modelId="{89E7874D-E88C-704F-AF00-D727DF1A09FD}" type="pres">
      <dgm:prSet presAssocID="{702DB94D-D2CF-9E40-9180-00C584ED7E1D}" presName="node" presStyleLbl="node1" presStyleIdx="1" presStyleCnt="3">
        <dgm:presLayoutVars>
          <dgm:bulletEnabled val="1"/>
        </dgm:presLayoutVars>
      </dgm:prSet>
      <dgm:spPr/>
    </dgm:pt>
    <dgm:pt modelId="{9C829BC1-D4B3-4540-B81E-EDFB3B3A0A95}" type="pres">
      <dgm:prSet presAssocID="{702DB94D-D2CF-9E40-9180-00C584ED7E1D}" presName="invisiNode" presStyleLbl="node1" presStyleIdx="1" presStyleCnt="3"/>
      <dgm:spPr/>
    </dgm:pt>
    <dgm:pt modelId="{4CA3DA90-D364-B14B-BC3C-E3D60D6CF3A8}" type="pres">
      <dgm:prSet presAssocID="{702DB94D-D2CF-9E40-9180-00C584ED7E1D}" presName="imagNode" presStyleLbl="fgImgPlace1" presStyleIdx="1" presStyleCnt="3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</dgm:spPr>
    </dgm:pt>
    <dgm:pt modelId="{48D6E1CF-81A2-DB4F-9589-B5841922C5D9}" type="pres">
      <dgm:prSet presAssocID="{4B84E4FE-839F-914D-B69F-4E64F14BA034}" presName="sibTrans" presStyleLbl="sibTrans2D1" presStyleIdx="0" presStyleCnt="0"/>
      <dgm:spPr/>
    </dgm:pt>
    <dgm:pt modelId="{A3B32D89-F1DC-564B-9F27-3B5DC70AD556}" type="pres">
      <dgm:prSet presAssocID="{6C5FE990-A4E7-5B4D-9911-D7AC1721DBD0}" presName="compNode" presStyleCnt="0"/>
      <dgm:spPr/>
    </dgm:pt>
    <dgm:pt modelId="{A465E820-C007-E747-9DC3-935461C47B1A}" type="pres">
      <dgm:prSet presAssocID="{6C5FE990-A4E7-5B4D-9911-D7AC1721DBD0}" presName="node" presStyleLbl="node1" presStyleIdx="2" presStyleCnt="3">
        <dgm:presLayoutVars>
          <dgm:bulletEnabled val="1"/>
        </dgm:presLayoutVars>
      </dgm:prSet>
      <dgm:spPr/>
    </dgm:pt>
    <dgm:pt modelId="{D4DB90B8-D399-0A42-96E9-60B80768A8BD}" type="pres">
      <dgm:prSet presAssocID="{6C5FE990-A4E7-5B4D-9911-D7AC1721DBD0}" presName="invisiNode" presStyleLbl="node1" presStyleIdx="2" presStyleCnt="3"/>
      <dgm:spPr/>
    </dgm:pt>
    <dgm:pt modelId="{D26C2335-A294-5C42-8946-4DEF830A7D2C}" type="pres">
      <dgm:prSet presAssocID="{6C5FE990-A4E7-5B4D-9911-D7AC1721DBD0}" presName="imagNode" presStyleLbl="fgImgPlace1" presStyleIdx="2" presStyleCnt="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8000" b="-8000"/>
          </a:stretch>
        </a:blipFill>
      </dgm:spPr>
    </dgm:pt>
  </dgm:ptLst>
  <dgm:cxnLst>
    <dgm:cxn modelId="{B0B33F39-9B81-A746-90A7-AD5626B8DA35}" type="presOf" srcId="{6C5FE990-A4E7-5B4D-9911-D7AC1721DBD0}" destId="{A465E820-C007-E747-9DC3-935461C47B1A}" srcOrd="0" destOrd="0" presId="urn:microsoft.com/office/officeart/2005/8/layout/pList2"/>
    <dgm:cxn modelId="{AF664C51-75B4-0D4A-823E-DFAA45052664}" type="presOf" srcId="{000B75DE-EA3C-1140-ABC6-DB0DC29801F2}" destId="{EAB4E077-BDCA-3B48-AD81-7EC72D7557DE}" srcOrd="0" destOrd="0" presId="urn:microsoft.com/office/officeart/2005/8/layout/pList2"/>
    <dgm:cxn modelId="{72D4F475-11DC-0C49-94C0-3B056C40EDDD}" type="presOf" srcId="{FF9E8CBB-7F1B-AA45-8483-570F302ACC6D}" destId="{37640668-EE5B-0045-B15B-911BB035FEBC}" srcOrd="0" destOrd="0" presId="urn:microsoft.com/office/officeart/2005/8/layout/pList2"/>
    <dgm:cxn modelId="{0A991357-BBC8-A74C-BC6F-51FFD72D1710}" type="presOf" srcId="{C3D0E1F8-F8A3-5647-88BD-E2886C11D140}" destId="{C1E4FB29-602D-8249-A86E-370DAF59CAA1}" srcOrd="0" destOrd="0" presId="urn:microsoft.com/office/officeart/2005/8/layout/pList2"/>
    <dgm:cxn modelId="{9F74B586-BF41-D94A-AC01-95DE31788CBB}" srcId="{FF9E8CBB-7F1B-AA45-8483-570F302ACC6D}" destId="{6C5FE990-A4E7-5B4D-9911-D7AC1721DBD0}" srcOrd="2" destOrd="0" parTransId="{5FC4F59B-785F-DA42-BA30-B584E3F7A5D3}" sibTransId="{0940FD3A-875F-B24E-9654-304CE5187453}"/>
    <dgm:cxn modelId="{CC2C7C9F-B29E-B447-834E-8B5D7802E765}" type="presOf" srcId="{4B84E4FE-839F-914D-B69F-4E64F14BA034}" destId="{48D6E1CF-81A2-DB4F-9589-B5841922C5D9}" srcOrd="0" destOrd="0" presId="urn:microsoft.com/office/officeart/2005/8/layout/pList2"/>
    <dgm:cxn modelId="{3288FFAA-E20E-734B-BD20-1BF0CA327634}" srcId="{FF9E8CBB-7F1B-AA45-8483-570F302ACC6D}" destId="{000B75DE-EA3C-1140-ABC6-DB0DC29801F2}" srcOrd="0" destOrd="0" parTransId="{3B543820-E3BC-F043-9974-81B539AD4247}" sibTransId="{C3D0E1F8-F8A3-5647-88BD-E2886C11D140}"/>
    <dgm:cxn modelId="{EDA368E5-E365-E947-94DF-2DDEC6C1F820}" srcId="{FF9E8CBB-7F1B-AA45-8483-570F302ACC6D}" destId="{702DB94D-D2CF-9E40-9180-00C584ED7E1D}" srcOrd="1" destOrd="0" parTransId="{19287F63-9B82-8848-8A5B-D5FD9DC0F247}" sibTransId="{4B84E4FE-839F-914D-B69F-4E64F14BA034}"/>
    <dgm:cxn modelId="{4692C6FF-E825-8641-AD88-02ADB72640CD}" type="presOf" srcId="{702DB94D-D2CF-9E40-9180-00C584ED7E1D}" destId="{89E7874D-E88C-704F-AF00-D727DF1A09FD}" srcOrd="0" destOrd="0" presId="urn:microsoft.com/office/officeart/2005/8/layout/pList2"/>
    <dgm:cxn modelId="{20096799-3D92-D24B-82DD-DCBB713E1CCA}" type="presParOf" srcId="{37640668-EE5B-0045-B15B-911BB035FEBC}" destId="{4D90E97F-25D9-2347-95C8-258243E84F36}" srcOrd="0" destOrd="0" presId="urn:microsoft.com/office/officeart/2005/8/layout/pList2"/>
    <dgm:cxn modelId="{DF32D269-6B4B-6442-8291-6E313E257B6A}" type="presParOf" srcId="{37640668-EE5B-0045-B15B-911BB035FEBC}" destId="{2227E53E-C6B6-B647-97BC-3AF7823B811C}" srcOrd="1" destOrd="0" presId="urn:microsoft.com/office/officeart/2005/8/layout/pList2"/>
    <dgm:cxn modelId="{39C0EDAC-A9F9-4F4D-BA0A-5CBDEE6040D1}" type="presParOf" srcId="{2227E53E-C6B6-B647-97BC-3AF7823B811C}" destId="{D97E41CC-CD95-0D40-8AEC-961D0C5609B7}" srcOrd="0" destOrd="0" presId="urn:microsoft.com/office/officeart/2005/8/layout/pList2"/>
    <dgm:cxn modelId="{2B928D27-EBA7-9846-955E-D47C64F1DF50}" type="presParOf" srcId="{D97E41CC-CD95-0D40-8AEC-961D0C5609B7}" destId="{EAB4E077-BDCA-3B48-AD81-7EC72D7557DE}" srcOrd="0" destOrd="0" presId="urn:microsoft.com/office/officeart/2005/8/layout/pList2"/>
    <dgm:cxn modelId="{E9549383-3233-A04C-99EA-A9279BFB7130}" type="presParOf" srcId="{D97E41CC-CD95-0D40-8AEC-961D0C5609B7}" destId="{72DFF7B7-1F6F-D846-B407-FF042BA0EB38}" srcOrd="1" destOrd="0" presId="urn:microsoft.com/office/officeart/2005/8/layout/pList2"/>
    <dgm:cxn modelId="{66F68100-E0BF-4543-B786-10DB368984A9}" type="presParOf" srcId="{D97E41CC-CD95-0D40-8AEC-961D0C5609B7}" destId="{4527F5C2-8909-8E44-A1B8-0F1ECCA9BB93}" srcOrd="2" destOrd="0" presId="urn:microsoft.com/office/officeart/2005/8/layout/pList2"/>
    <dgm:cxn modelId="{08EF4626-8E64-9C47-ABCA-4C49E6CAEBD9}" type="presParOf" srcId="{2227E53E-C6B6-B647-97BC-3AF7823B811C}" destId="{C1E4FB29-602D-8249-A86E-370DAF59CAA1}" srcOrd="1" destOrd="0" presId="urn:microsoft.com/office/officeart/2005/8/layout/pList2"/>
    <dgm:cxn modelId="{2FA337BE-F3FF-A445-B2A1-955D39C2D1C4}" type="presParOf" srcId="{2227E53E-C6B6-B647-97BC-3AF7823B811C}" destId="{431B4A59-B91F-6344-9246-8132B26EA096}" srcOrd="2" destOrd="0" presId="urn:microsoft.com/office/officeart/2005/8/layout/pList2"/>
    <dgm:cxn modelId="{6510AD46-35F6-E742-90ED-FC358BF87406}" type="presParOf" srcId="{431B4A59-B91F-6344-9246-8132B26EA096}" destId="{89E7874D-E88C-704F-AF00-D727DF1A09FD}" srcOrd="0" destOrd="0" presId="urn:microsoft.com/office/officeart/2005/8/layout/pList2"/>
    <dgm:cxn modelId="{EB7F59F6-13D7-8248-8537-BE8F2F2A79BA}" type="presParOf" srcId="{431B4A59-B91F-6344-9246-8132B26EA096}" destId="{9C829BC1-D4B3-4540-B81E-EDFB3B3A0A95}" srcOrd="1" destOrd="0" presId="urn:microsoft.com/office/officeart/2005/8/layout/pList2"/>
    <dgm:cxn modelId="{B4A49A9B-DB42-6549-A8C6-4FD903498791}" type="presParOf" srcId="{431B4A59-B91F-6344-9246-8132B26EA096}" destId="{4CA3DA90-D364-B14B-BC3C-E3D60D6CF3A8}" srcOrd="2" destOrd="0" presId="urn:microsoft.com/office/officeart/2005/8/layout/pList2"/>
    <dgm:cxn modelId="{F527164B-4609-7447-BC53-2E9C4DA56B20}" type="presParOf" srcId="{2227E53E-C6B6-B647-97BC-3AF7823B811C}" destId="{48D6E1CF-81A2-DB4F-9589-B5841922C5D9}" srcOrd="3" destOrd="0" presId="urn:microsoft.com/office/officeart/2005/8/layout/pList2"/>
    <dgm:cxn modelId="{08D4789A-38F3-EB49-9288-E1A1742F4E88}" type="presParOf" srcId="{2227E53E-C6B6-B647-97BC-3AF7823B811C}" destId="{A3B32D89-F1DC-564B-9F27-3B5DC70AD556}" srcOrd="4" destOrd="0" presId="urn:microsoft.com/office/officeart/2005/8/layout/pList2"/>
    <dgm:cxn modelId="{A2D7EF27-5B20-4F4E-BC43-4B85122425D1}" type="presParOf" srcId="{A3B32D89-F1DC-564B-9F27-3B5DC70AD556}" destId="{A465E820-C007-E747-9DC3-935461C47B1A}" srcOrd="0" destOrd="0" presId="urn:microsoft.com/office/officeart/2005/8/layout/pList2"/>
    <dgm:cxn modelId="{F076A98F-438E-9544-90AC-65DF9ACEEAD3}" type="presParOf" srcId="{A3B32D89-F1DC-564B-9F27-3B5DC70AD556}" destId="{D4DB90B8-D399-0A42-96E9-60B80768A8BD}" srcOrd="1" destOrd="0" presId="urn:microsoft.com/office/officeart/2005/8/layout/pList2"/>
    <dgm:cxn modelId="{4A666CBC-9A51-074B-9642-38D4ACDBBE44}" type="presParOf" srcId="{A3B32D89-F1DC-564B-9F27-3B5DC70AD556}" destId="{D26C2335-A294-5C42-8946-4DEF830A7D2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9390E2-29F3-4036-A195-D6E52BBF0010}" type="doc">
      <dgm:prSet loTypeId="urn:microsoft.com/office/officeart/2005/8/layout/hierarchy1" loCatId="hierarchy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55474D8-CBA7-43B1-9561-0B02D7EBFBB0}">
      <dgm:prSet/>
      <dgm:spPr/>
      <dgm:t>
        <a:bodyPr/>
        <a:lstStyle/>
        <a:p>
          <a:r>
            <a:rPr lang="en-US" dirty="0"/>
            <a:t>GPs who provide EMA are also the ones providing LARC and menopause and endometriosis and PCOS and other forms of </a:t>
          </a:r>
          <a:r>
            <a:rPr lang="en-US" dirty="0" err="1"/>
            <a:t>womens</a:t>
          </a:r>
          <a:r>
            <a:rPr lang="en-US" dirty="0"/>
            <a:t> health care</a:t>
          </a:r>
        </a:p>
      </dgm:t>
    </dgm:pt>
    <dgm:pt modelId="{B071BCB9-A436-4F07-BCA7-5AE577BDD0A1}" type="parTrans" cxnId="{30DE316E-1EE4-4240-A037-BD87E52B9607}">
      <dgm:prSet/>
      <dgm:spPr/>
      <dgm:t>
        <a:bodyPr/>
        <a:lstStyle/>
        <a:p>
          <a:endParaRPr lang="en-US"/>
        </a:p>
      </dgm:t>
    </dgm:pt>
    <dgm:pt modelId="{3AF015CC-B279-4240-A1C9-217265452B48}" type="sibTrans" cxnId="{30DE316E-1EE4-4240-A037-BD87E52B9607}">
      <dgm:prSet/>
      <dgm:spPr/>
      <dgm:t>
        <a:bodyPr/>
        <a:lstStyle/>
        <a:p>
          <a:endParaRPr lang="en-US"/>
        </a:p>
      </dgm:t>
    </dgm:pt>
    <dgm:pt modelId="{2F0B2AEE-1C55-4077-A60A-5155F6D8E7CC}">
      <dgm:prSet/>
      <dgm:spPr/>
      <dgm:t>
        <a:bodyPr/>
        <a:lstStyle/>
        <a:p>
          <a:r>
            <a:rPr lang="en-US"/>
            <a:t>Victorian Regions that have low EMA also have low LARC and high teenage pregnancy</a:t>
          </a:r>
        </a:p>
      </dgm:t>
    </dgm:pt>
    <dgm:pt modelId="{EE47C37D-2C82-4F9E-B3AD-DCADCC6876C7}" type="parTrans" cxnId="{B7416889-E049-4181-AE9D-946810323F6C}">
      <dgm:prSet/>
      <dgm:spPr/>
      <dgm:t>
        <a:bodyPr/>
        <a:lstStyle/>
        <a:p>
          <a:endParaRPr lang="en-US"/>
        </a:p>
      </dgm:t>
    </dgm:pt>
    <dgm:pt modelId="{20C3B9F5-9161-4812-8ADF-939983311E6E}" type="sibTrans" cxnId="{B7416889-E049-4181-AE9D-946810323F6C}">
      <dgm:prSet/>
      <dgm:spPr/>
      <dgm:t>
        <a:bodyPr/>
        <a:lstStyle/>
        <a:p>
          <a:endParaRPr lang="en-US"/>
        </a:p>
      </dgm:t>
    </dgm:pt>
    <dgm:pt modelId="{3FAE20A5-2FDF-884D-B33A-1DFB9FF8B2FA}" type="pres">
      <dgm:prSet presAssocID="{099390E2-29F3-4036-A195-D6E52BBF001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C868761-1371-3A4F-BB47-B0035F879248}" type="pres">
      <dgm:prSet presAssocID="{555474D8-CBA7-43B1-9561-0B02D7EBFBB0}" presName="hierRoot1" presStyleCnt="0"/>
      <dgm:spPr/>
    </dgm:pt>
    <dgm:pt modelId="{AD47DFC3-514E-F045-9572-A5667E1AB0AE}" type="pres">
      <dgm:prSet presAssocID="{555474D8-CBA7-43B1-9561-0B02D7EBFBB0}" presName="composite" presStyleCnt="0"/>
      <dgm:spPr/>
    </dgm:pt>
    <dgm:pt modelId="{13187F90-4746-7343-BD2C-B2E1FC38AE9F}" type="pres">
      <dgm:prSet presAssocID="{555474D8-CBA7-43B1-9561-0B02D7EBFBB0}" presName="background" presStyleLbl="node0" presStyleIdx="0" presStyleCnt="2"/>
      <dgm:spPr/>
    </dgm:pt>
    <dgm:pt modelId="{AFD63EB2-89F9-4F4B-95AD-A3F92B64A1FF}" type="pres">
      <dgm:prSet presAssocID="{555474D8-CBA7-43B1-9561-0B02D7EBFBB0}" presName="text" presStyleLbl="fgAcc0" presStyleIdx="0" presStyleCnt="2" custLinFactX="21457" custLinFactNeighborX="100000" custLinFactNeighborY="-16964">
        <dgm:presLayoutVars>
          <dgm:chPref val="3"/>
        </dgm:presLayoutVars>
      </dgm:prSet>
      <dgm:spPr/>
    </dgm:pt>
    <dgm:pt modelId="{498FCC1A-7F4F-004D-9A4B-5B0DE8828CA5}" type="pres">
      <dgm:prSet presAssocID="{555474D8-CBA7-43B1-9561-0B02D7EBFBB0}" presName="hierChild2" presStyleCnt="0"/>
      <dgm:spPr/>
    </dgm:pt>
    <dgm:pt modelId="{2E9D296E-3B60-8C47-AA3C-D9C93BF3DA87}" type="pres">
      <dgm:prSet presAssocID="{2F0B2AEE-1C55-4077-A60A-5155F6D8E7CC}" presName="hierRoot1" presStyleCnt="0"/>
      <dgm:spPr/>
    </dgm:pt>
    <dgm:pt modelId="{3EDAFC12-9382-0947-AD3F-AC177BCAE4AC}" type="pres">
      <dgm:prSet presAssocID="{2F0B2AEE-1C55-4077-A60A-5155F6D8E7CC}" presName="composite" presStyleCnt="0"/>
      <dgm:spPr/>
    </dgm:pt>
    <dgm:pt modelId="{3AF3915D-B384-174A-9BBC-FF4228E238D1}" type="pres">
      <dgm:prSet presAssocID="{2F0B2AEE-1C55-4077-A60A-5155F6D8E7CC}" presName="background" presStyleLbl="node0" presStyleIdx="1" presStyleCnt="2"/>
      <dgm:spPr/>
    </dgm:pt>
    <dgm:pt modelId="{9CAC9A6E-3D50-7E4B-8F90-09F8753C42C0}" type="pres">
      <dgm:prSet presAssocID="{2F0B2AEE-1C55-4077-A60A-5155F6D8E7CC}" presName="text" presStyleLbl="fgAcc0" presStyleIdx="1" presStyleCnt="2" custLinFactX="-15701" custLinFactNeighborX="-100000" custLinFactNeighborY="-17463">
        <dgm:presLayoutVars>
          <dgm:chPref val="3"/>
        </dgm:presLayoutVars>
      </dgm:prSet>
      <dgm:spPr/>
    </dgm:pt>
    <dgm:pt modelId="{27B54519-66AE-A440-8594-492B11B8B0DD}" type="pres">
      <dgm:prSet presAssocID="{2F0B2AEE-1C55-4077-A60A-5155F6D8E7CC}" presName="hierChild2" presStyleCnt="0"/>
      <dgm:spPr/>
    </dgm:pt>
  </dgm:ptLst>
  <dgm:cxnLst>
    <dgm:cxn modelId="{FC101E5D-CE16-5B4D-9E23-3D4BC460DBB5}" type="presOf" srcId="{099390E2-29F3-4036-A195-D6E52BBF0010}" destId="{3FAE20A5-2FDF-884D-B33A-1DFB9FF8B2FA}" srcOrd="0" destOrd="0" presId="urn:microsoft.com/office/officeart/2005/8/layout/hierarchy1"/>
    <dgm:cxn modelId="{30DE316E-1EE4-4240-A037-BD87E52B9607}" srcId="{099390E2-29F3-4036-A195-D6E52BBF0010}" destId="{555474D8-CBA7-43B1-9561-0B02D7EBFBB0}" srcOrd="0" destOrd="0" parTransId="{B071BCB9-A436-4F07-BCA7-5AE577BDD0A1}" sibTransId="{3AF015CC-B279-4240-A1C9-217265452B48}"/>
    <dgm:cxn modelId="{62588674-E95D-BF44-BED1-E84F3F7DBE90}" type="presOf" srcId="{2F0B2AEE-1C55-4077-A60A-5155F6D8E7CC}" destId="{9CAC9A6E-3D50-7E4B-8F90-09F8753C42C0}" srcOrd="0" destOrd="0" presId="urn:microsoft.com/office/officeart/2005/8/layout/hierarchy1"/>
    <dgm:cxn modelId="{B7416889-E049-4181-AE9D-946810323F6C}" srcId="{099390E2-29F3-4036-A195-D6E52BBF0010}" destId="{2F0B2AEE-1C55-4077-A60A-5155F6D8E7CC}" srcOrd="1" destOrd="0" parTransId="{EE47C37D-2C82-4F9E-B3AD-DCADCC6876C7}" sibTransId="{20C3B9F5-9161-4812-8ADF-939983311E6E}"/>
    <dgm:cxn modelId="{D8C6449E-7564-3247-B455-72049919E3C0}" type="presOf" srcId="{555474D8-CBA7-43B1-9561-0B02D7EBFBB0}" destId="{AFD63EB2-89F9-4F4B-95AD-A3F92B64A1FF}" srcOrd="0" destOrd="0" presId="urn:microsoft.com/office/officeart/2005/8/layout/hierarchy1"/>
    <dgm:cxn modelId="{46CC8ABC-EA0E-E941-B9B3-F4C0934F9CE6}" type="presParOf" srcId="{3FAE20A5-2FDF-884D-B33A-1DFB9FF8B2FA}" destId="{1C868761-1371-3A4F-BB47-B0035F879248}" srcOrd="0" destOrd="0" presId="urn:microsoft.com/office/officeart/2005/8/layout/hierarchy1"/>
    <dgm:cxn modelId="{BB811999-A58D-A843-BBDB-E800C5827C4F}" type="presParOf" srcId="{1C868761-1371-3A4F-BB47-B0035F879248}" destId="{AD47DFC3-514E-F045-9572-A5667E1AB0AE}" srcOrd="0" destOrd="0" presId="urn:microsoft.com/office/officeart/2005/8/layout/hierarchy1"/>
    <dgm:cxn modelId="{800C3A1C-952C-9B4F-B762-238253F1F5DE}" type="presParOf" srcId="{AD47DFC3-514E-F045-9572-A5667E1AB0AE}" destId="{13187F90-4746-7343-BD2C-B2E1FC38AE9F}" srcOrd="0" destOrd="0" presId="urn:microsoft.com/office/officeart/2005/8/layout/hierarchy1"/>
    <dgm:cxn modelId="{16AA667D-2CDB-5149-B40B-530D3A27CCDE}" type="presParOf" srcId="{AD47DFC3-514E-F045-9572-A5667E1AB0AE}" destId="{AFD63EB2-89F9-4F4B-95AD-A3F92B64A1FF}" srcOrd="1" destOrd="0" presId="urn:microsoft.com/office/officeart/2005/8/layout/hierarchy1"/>
    <dgm:cxn modelId="{5A0D98B0-8304-4B43-A447-8753522422AC}" type="presParOf" srcId="{1C868761-1371-3A4F-BB47-B0035F879248}" destId="{498FCC1A-7F4F-004D-9A4B-5B0DE8828CA5}" srcOrd="1" destOrd="0" presId="urn:microsoft.com/office/officeart/2005/8/layout/hierarchy1"/>
    <dgm:cxn modelId="{95A0A16C-C929-8448-8299-9288DBF6279A}" type="presParOf" srcId="{3FAE20A5-2FDF-884D-B33A-1DFB9FF8B2FA}" destId="{2E9D296E-3B60-8C47-AA3C-D9C93BF3DA87}" srcOrd="1" destOrd="0" presId="urn:microsoft.com/office/officeart/2005/8/layout/hierarchy1"/>
    <dgm:cxn modelId="{227B349E-CBA3-6748-B83A-959610BF78D1}" type="presParOf" srcId="{2E9D296E-3B60-8C47-AA3C-D9C93BF3DA87}" destId="{3EDAFC12-9382-0947-AD3F-AC177BCAE4AC}" srcOrd="0" destOrd="0" presId="urn:microsoft.com/office/officeart/2005/8/layout/hierarchy1"/>
    <dgm:cxn modelId="{A8A3808E-0342-B345-86F7-F5D26F22F347}" type="presParOf" srcId="{3EDAFC12-9382-0947-AD3F-AC177BCAE4AC}" destId="{3AF3915D-B384-174A-9BBC-FF4228E238D1}" srcOrd="0" destOrd="0" presId="urn:microsoft.com/office/officeart/2005/8/layout/hierarchy1"/>
    <dgm:cxn modelId="{A0EBD8BC-BEBE-AB4D-9649-C9036623D578}" type="presParOf" srcId="{3EDAFC12-9382-0947-AD3F-AC177BCAE4AC}" destId="{9CAC9A6E-3D50-7E4B-8F90-09F8753C42C0}" srcOrd="1" destOrd="0" presId="urn:microsoft.com/office/officeart/2005/8/layout/hierarchy1"/>
    <dgm:cxn modelId="{DD1587E1-383A-B046-BE1B-0A59610B43A7}" type="presParOf" srcId="{2E9D296E-3B60-8C47-AA3C-D9C93BF3DA87}" destId="{27B54519-66AE-A440-8594-492B11B8B0D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1E91D9-F461-4CD0-A130-4446C357C4A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B82315B-9E32-4BB3-9EA2-7CAB0A1DBD3E}">
      <dgm:prSet/>
      <dgm:spPr/>
      <dgm:t>
        <a:bodyPr/>
        <a:lstStyle/>
        <a:p>
          <a:r>
            <a:rPr lang="en-US"/>
            <a:t>Awaiting federal government response to the recommendations of the Senate Inquiry into Universal Access to Reproductive Health Care for Women</a:t>
          </a:r>
        </a:p>
      </dgm:t>
    </dgm:pt>
    <dgm:pt modelId="{BDAE69A8-C58E-4594-A4F2-3E8AF0887D51}" type="parTrans" cxnId="{681EF662-1433-4EA3-A558-863DC8671A50}">
      <dgm:prSet/>
      <dgm:spPr/>
      <dgm:t>
        <a:bodyPr/>
        <a:lstStyle/>
        <a:p>
          <a:endParaRPr lang="en-US"/>
        </a:p>
      </dgm:t>
    </dgm:pt>
    <dgm:pt modelId="{98E59A65-501A-4BEF-9D26-4070CBF46091}" type="sibTrans" cxnId="{681EF662-1433-4EA3-A558-863DC8671A50}">
      <dgm:prSet/>
      <dgm:spPr/>
      <dgm:t>
        <a:bodyPr/>
        <a:lstStyle/>
        <a:p>
          <a:endParaRPr lang="en-US"/>
        </a:p>
      </dgm:t>
    </dgm:pt>
    <dgm:pt modelId="{4F761725-845D-4ED3-B864-D63424EC9DBE}">
      <dgm:prSet/>
      <dgm:spPr/>
      <dgm:t>
        <a:bodyPr/>
        <a:lstStyle/>
        <a:p>
          <a:r>
            <a:rPr lang="en-US" dirty="0"/>
            <a:t>Consider becoming a MS2Step and LARC provider if you are not already</a:t>
          </a:r>
        </a:p>
      </dgm:t>
    </dgm:pt>
    <dgm:pt modelId="{D9931C88-4B96-406F-87CA-8A2E4AB395CA}" type="parTrans" cxnId="{1BE04CFD-1330-433F-ACBF-0293D8E0FDFF}">
      <dgm:prSet/>
      <dgm:spPr/>
      <dgm:t>
        <a:bodyPr/>
        <a:lstStyle/>
        <a:p>
          <a:endParaRPr lang="en-US"/>
        </a:p>
      </dgm:t>
    </dgm:pt>
    <dgm:pt modelId="{49FFF114-B409-4212-9D41-D83AAC7F7594}" type="sibTrans" cxnId="{1BE04CFD-1330-433F-ACBF-0293D8E0FDFF}">
      <dgm:prSet/>
      <dgm:spPr/>
      <dgm:t>
        <a:bodyPr/>
        <a:lstStyle/>
        <a:p>
          <a:endParaRPr lang="en-US"/>
        </a:p>
      </dgm:t>
    </dgm:pt>
    <dgm:pt modelId="{877E0774-72CC-4F06-AD60-08B629B324B0}">
      <dgm:prSet/>
      <dgm:spPr/>
      <dgm:t>
        <a:bodyPr/>
        <a:lstStyle/>
        <a:p>
          <a:r>
            <a:rPr lang="en-US"/>
            <a:t>Join AusCAPPs for support in LARC and EMA provision</a:t>
          </a:r>
        </a:p>
      </dgm:t>
    </dgm:pt>
    <dgm:pt modelId="{99E11F89-9C74-45D8-A2F1-9A2A7F05D0CC}" type="parTrans" cxnId="{821EE480-8A98-44A2-BAFD-C98BF1EFEED6}">
      <dgm:prSet/>
      <dgm:spPr/>
      <dgm:t>
        <a:bodyPr/>
        <a:lstStyle/>
        <a:p>
          <a:endParaRPr lang="en-US"/>
        </a:p>
      </dgm:t>
    </dgm:pt>
    <dgm:pt modelId="{13A99C24-A5D3-419C-8C34-649797C9D4FB}" type="sibTrans" cxnId="{821EE480-8A98-44A2-BAFD-C98BF1EFEED6}">
      <dgm:prSet/>
      <dgm:spPr/>
      <dgm:t>
        <a:bodyPr/>
        <a:lstStyle/>
        <a:p>
          <a:endParaRPr lang="en-US"/>
        </a:p>
      </dgm:t>
    </dgm:pt>
    <dgm:pt modelId="{EB34A801-8B30-44FA-A0AD-BE5D07E1E873}" type="pres">
      <dgm:prSet presAssocID="{9E1E91D9-F461-4CD0-A130-4446C357C4AC}" presName="root" presStyleCnt="0">
        <dgm:presLayoutVars>
          <dgm:dir/>
          <dgm:resizeHandles val="exact"/>
        </dgm:presLayoutVars>
      </dgm:prSet>
      <dgm:spPr/>
    </dgm:pt>
    <dgm:pt modelId="{3485BB60-BF04-4D14-98CA-D5FAEE1BD9B3}" type="pres">
      <dgm:prSet presAssocID="{4B82315B-9E32-4BB3-9EA2-7CAB0A1DBD3E}" presName="compNode" presStyleCnt="0"/>
      <dgm:spPr/>
    </dgm:pt>
    <dgm:pt modelId="{724233A4-0B70-434C-9B08-86892BEC3C45}" type="pres">
      <dgm:prSet presAssocID="{4B82315B-9E32-4BB3-9EA2-7CAB0A1DBD3E}" presName="bgRect" presStyleLbl="bgShp" presStyleIdx="0" presStyleCnt="3"/>
      <dgm:spPr/>
    </dgm:pt>
    <dgm:pt modelId="{6D18AE47-5CBF-4A2B-B3EC-12A69E84F6CA}" type="pres">
      <dgm:prSet presAssocID="{4B82315B-9E32-4BB3-9EA2-7CAB0A1DBD3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87B1C609-4B99-407D-BA31-3E0550BD4541}" type="pres">
      <dgm:prSet presAssocID="{4B82315B-9E32-4BB3-9EA2-7CAB0A1DBD3E}" presName="spaceRect" presStyleCnt="0"/>
      <dgm:spPr/>
    </dgm:pt>
    <dgm:pt modelId="{C4F11ED2-6409-4F45-A243-373EB2B00874}" type="pres">
      <dgm:prSet presAssocID="{4B82315B-9E32-4BB3-9EA2-7CAB0A1DBD3E}" presName="parTx" presStyleLbl="revTx" presStyleIdx="0" presStyleCnt="3">
        <dgm:presLayoutVars>
          <dgm:chMax val="0"/>
          <dgm:chPref val="0"/>
        </dgm:presLayoutVars>
      </dgm:prSet>
      <dgm:spPr/>
    </dgm:pt>
    <dgm:pt modelId="{26B8F28F-6C6E-4168-8F4A-551003019AC6}" type="pres">
      <dgm:prSet presAssocID="{98E59A65-501A-4BEF-9D26-4070CBF46091}" presName="sibTrans" presStyleCnt="0"/>
      <dgm:spPr/>
    </dgm:pt>
    <dgm:pt modelId="{06082C3A-B3FB-41A7-95F5-E45AC94566E3}" type="pres">
      <dgm:prSet presAssocID="{4F761725-845D-4ED3-B864-D63424EC9DBE}" presName="compNode" presStyleCnt="0"/>
      <dgm:spPr/>
    </dgm:pt>
    <dgm:pt modelId="{4D04985B-A862-47EA-9D39-0EF2052A5DF3}" type="pres">
      <dgm:prSet presAssocID="{4F761725-845D-4ED3-B864-D63424EC9DBE}" presName="bgRect" presStyleLbl="bgShp" presStyleIdx="1" presStyleCnt="3"/>
      <dgm:spPr/>
    </dgm:pt>
    <dgm:pt modelId="{BE32EB86-EA23-4327-93D3-0BBF7368D73B}" type="pres">
      <dgm:prSet presAssocID="{4F761725-845D-4ED3-B864-D63424EC9DB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E4C2A9E0-2E1B-47C4-B62C-E27AF8865968}" type="pres">
      <dgm:prSet presAssocID="{4F761725-845D-4ED3-B864-D63424EC9DBE}" presName="spaceRect" presStyleCnt="0"/>
      <dgm:spPr/>
    </dgm:pt>
    <dgm:pt modelId="{2B634F33-79B6-4737-B9F2-413217486535}" type="pres">
      <dgm:prSet presAssocID="{4F761725-845D-4ED3-B864-D63424EC9DBE}" presName="parTx" presStyleLbl="revTx" presStyleIdx="1" presStyleCnt="3">
        <dgm:presLayoutVars>
          <dgm:chMax val="0"/>
          <dgm:chPref val="0"/>
        </dgm:presLayoutVars>
      </dgm:prSet>
      <dgm:spPr/>
    </dgm:pt>
    <dgm:pt modelId="{70772323-DEAF-4236-BBFA-6C903D576450}" type="pres">
      <dgm:prSet presAssocID="{49FFF114-B409-4212-9D41-D83AAC7F7594}" presName="sibTrans" presStyleCnt="0"/>
      <dgm:spPr/>
    </dgm:pt>
    <dgm:pt modelId="{7B203D91-E0A2-40E7-AAE7-9837F59B8DE9}" type="pres">
      <dgm:prSet presAssocID="{877E0774-72CC-4F06-AD60-08B629B324B0}" presName="compNode" presStyleCnt="0"/>
      <dgm:spPr/>
    </dgm:pt>
    <dgm:pt modelId="{E40AE942-00D0-48E8-A3EB-8C3DA6274804}" type="pres">
      <dgm:prSet presAssocID="{877E0774-72CC-4F06-AD60-08B629B324B0}" presName="bgRect" presStyleLbl="bgShp" presStyleIdx="2" presStyleCnt="3"/>
      <dgm:spPr/>
    </dgm:pt>
    <dgm:pt modelId="{43EDE09E-EA44-402B-9686-7E1807AEB3DA}" type="pres">
      <dgm:prSet presAssocID="{877E0774-72CC-4F06-AD60-08B629B324B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0F7C58F4-8B02-4DD4-A38F-C88321ACC72C}" type="pres">
      <dgm:prSet presAssocID="{877E0774-72CC-4F06-AD60-08B629B324B0}" presName="spaceRect" presStyleCnt="0"/>
      <dgm:spPr/>
    </dgm:pt>
    <dgm:pt modelId="{36CE61AF-1AEB-49BC-97E5-85AB06E01D27}" type="pres">
      <dgm:prSet presAssocID="{877E0774-72CC-4F06-AD60-08B629B324B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6F0ED12-ADD6-4A4A-B515-167EF18B39E1}" type="presOf" srcId="{4F761725-845D-4ED3-B864-D63424EC9DBE}" destId="{2B634F33-79B6-4737-B9F2-413217486535}" srcOrd="0" destOrd="0" presId="urn:microsoft.com/office/officeart/2018/2/layout/IconVerticalSolidList"/>
    <dgm:cxn modelId="{681EF662-1433-4EA3-A558-863DC8671A50}" srcId="{9E1E91D9-F461-4CD0-A130-4446C357C4AC}" destId="{4B82315B-9E32-4BB3-9EA2-7CAB0A1DBD3E}" srcOrd="0" destOrd="0" parTransId="{BDAE69A8-C58E-4594-A4F2-3E8AF0887D51}" sibTransId="{98E59A65-501A-4BEF-9D26-4070CBF46091}"/>
    <dgm:cxn modelId="{821EE480-8A98-44A2-BAFD-C98BF1EFEED6}" srcId="{9E1E91D9-F461-4CD0-A130-4446C357C4AC}" destId="{877E0774-72CC-4F06-AD60-08B629B324B0}" srcOrd="2" destOrd="0" parTransId="{99E11F89-9C74-45D8-A2F1-9A2A7F05D0CC}" sibTransId="{13A99C24-A5D3-419C-8C34-649797C9D4FB}"/>
    <dgm:cxn modelId="{F4E7EA99-370E-4E30-9E1F-91DF087045B5}" type="presOf" srcId="{9E1E91D9-F461-4CD0-A130-4446C357C4AC}" destId="{EB34A801-8B30-44FA-A0AD-BE5D07E1E873}" srcOrd="0" destOrd="0" presId="urn:microsoft.com/office/officeart/2018/2/layout/IconVerticalSolidList"/>
    <dgm:cxn modelId="{FEFED0C6-367A-4D63-AA2C-F2FD41DC7E45}" type="presOf" srcId="{877E0774-72CC-4F06-AD60-08B629B324B0}" destId="{36CE61AF-1AEB-49BC-97E5-85AB06E01D27}" srcOrd="0" destOrd="0" presId="urn:microsoft.com/office/officeart/2018/2/layout/IconVerticalSolidList"/>
    <dgm:cxn modelId="{1BE04CFD-1330-433F-ACBF-0293D8E0FDFF}" srcId="{9E1E91D9-F461-4CD0-A130-4446C357C4AC}" destId="{4F761725-845D-4ED3-B864-D63424EC9DBE}" srcOrd="1" destOrd="0" parTransId="{D9931C88-4B96-406F-87CA-8A2E4AB395CA}" sibTransId="{49FFF114-B409-4212-9D41-D83AAC7F7594}"/>
    <dgm:cxn modelId="{5BE946FE-1904-4B77-AB6E-68BFF27CF3C1}" type="presOf" srcId="{4B82315B-9E32-4BB3-9EA2-7CAB0A1DBD3E}" destId="{C4F11ED2-6409-4F45-A243-373EB2B00874}" srcOrd="0" destOrd="0" presId="urn:microsoft.com/office/officeart/2018/2/layout/IconVerticalSolidList"/>
    <dgm:cxn modelId="{18DEAE31-E2EF-4409-A529-560A203C8DA9}" type="presParOf" srcId="{EB34A801-8B30-44FA-A0AD-BE5D07E1E873}" destId="{3485BB60-BF04-4D14-98CA-D5FAEE1BD9B3}" srcOrd="0" destOrd="0" presId="urn:microsoft.com/office/officeart/2018/2/layout/IconVerticalSolidList"/>
    <dgm:cxn modelId="{BF11850E-CBE5-44EC-80D7-3569279EE2DE}" type="presParOf" srcId="{3485BB60-BF04-4D14-98CA-D5FAEE1BD9B3}" destId="{724233A4-0B70-434C-9B08-86892BEC3C45}" srcOrd="0" destOrd="0" presId="urn:microsoft.com/office/officeart/2018/2/layout/IconVerticalSolidList"/>
    <dgm:cxn modelId="{D74C1C49-D121-4FD0-ABD4-A21B61BE9CBF}" type="presParOf" srcId="{3485BB60-BF04-4D14-98CA-D5FAEE1BD9B3}" destId="{6D18AE47-5CBF-4A2B-B3EC-12A69E84F6CA}" srcOrd="1" destOrd="0" presId="urn:microsoft.com/office/officeart/2018/2/layout/IconVerticalSolidList"/>
    <dgm:cxn modelId="{80714981-44A9-4E7C-BE63-751FA41A19E8}" type="presParOf" srcId="{3485BB60-BF04-4D14-98CA-D5FAEE1BD9B3}" destId="{87B1C609-4B99-407D-BA31-3E0550BD4541}" srcOrd="2" destOrd="0" presId="urn:microsoft.com/office/officeart/2018/2/layout/IconVerticalSolidList"/>
    <dgm:cxn modelId="{19D5700D-ACED-4FB3-9B87-ED3FDB1A555D}" type="presParOf" srcId="{3485BB60-BF04-4D14-98CA-D5FAEE1BD9B3}" destId="{C4F11ED2-6409-4F45-A243-373EB2B00874}" srcOrd="3" destOrd="0" presId="urn:microsoft.com/office/officeart/2018/2/layout/IconVerticalSolidList"/>
    <dgm:cxn modelId="{094AD15F-A2FD-4C81-B006-7DEE381A55E2}" type="presParOf" srcId="{EB34A801-8B30-44FA-A0AD-BE5D07E1E873}" destId="{26B8F28F-6C6E-4168-8F4A-551003019AC6}" srcOrd="1" destOrd="0" presId="urn:microsoft.com/office/officeart/2018/2/layout/IconVerticalSolidList"/>
    <dgm:cxn modelId="{E20451F4-9B85-4D60-B5FF-74C5B6849D41}" type="presParOf" srcId="{EB34A801-8B30-44FA-A0AD-BE5D07E1E873}" destId="{06082C3A-B3FB-41A7-95F5-E45AC94566E3}" srcOrd="2" destOrd="0" presId="urn:microsoft.com/office/officeart/2018/2/layout/IconVerticalSolidList"/>
    <dgm:cxn modelId="{8A067EA4-A2EB-4B00-8F1A-5AB5A3B33CDE}" type="presParOf" srcId="{06082C3A-B3FB-41A7-95F5-E45AC94566E3}" destId="{4D04985B-A862-47EA-9D39-0EF2052A5DF3}" srcOrd="0" destOrd="0" presId="urn:microsoft.com/office/officeart/2018/2/layout/IconVerticalSolidList"/>
    <dgm:cxn modelId="{73B8E894-A1B1-4098-BD7B-A6EB2D4FDF46}" type="presParOf" srcId="{06082C3A-B3FB-41A7-95F5-E45AC94566E3}" destId="{BE32EB86-EA23-4327-93D3-0BBF7368D73B}" srcOrd="1" destOrd="0" presId="urn:microsoft.com/office/officeart/2018/2/layout/IconVerticalSolidList"/>
    <dgm:cxn modelId="{91F04B9A-A3CA-4BDB-9D03-39A1897CE0CB}" type="presParOf" srcId="{06082C3A-B3FB-41A7-95F5-E45AC94566E3}" destId="{E4C2A9E0-2E1B-47C4-B62C-E27AF8865968}" srcOrd="2" destOrd="0" presId="urn:microsoft.com/office/officeart/2018/2/layout/IconVerticalSolidList"/>
    <dgm:cxn modelId="{2BF6E786-BDE5-48F4-A3D8-541BE5F4CC96}" type="presParOf" srcId="{06082C3A-B3FB-41A7-95F5-E45AC94566E3}" destId="{2B634F33-79B6-4737-B9F2-413217486535}" srcOrd="3" destOrd="0" presId="urn:microsoft.com/office/officeart/2018/2/layout/IconVerticalSolidList"/>
    <dgm:cxn modelId="{36C9482A-B871-498B-B1F8-0CCA27A651D3}" type="presParOf" srcId="{EB34A801-8B30-44FA-A0AD-BE5D07E1E873}" destId="{70772323-DEAF-4236-BBFA-6C903D576450}" srcOrd="3" destOrd="0" presId="urn:microsoft.com/office/officeart/2018/2/layout/IconVerticalSolidList"/>
    <dgm:cxn modelId="{57E434ED-E3D7-49F8-B3A4-6F91892B0082}" type="presParOf" srcId="{EB34A801-8B30-44FA-A0AD-BE5D07E1E873}" destId="{7B203D91-E0A2-40E7-AAE7-9837F59B8DE9}" srcOrd="4" destOrd="0" presId="urn:microsoft.com/office/officeart/2018/2/layout/IconVerticalSolidList"/>
    <dgm:cxn modelId="{B2B72308-7958-4232-9593-B56D76700BAA}" type="presParOf" srcId="{7B203D91-E0A2-40E7-AAE7-9837F59B8DE9}" destId="{E40AE942-00D0-48E8-A3EB-8C3DA6274804}" srcOrd="0" destOrd="0" presId="urn:microsoft.com/office/officeart/2018/2/layout/IconVerticalSolidList"/>
    <dgm:cxn modelId="{0A771C68-8A3F-4174-8AB9-47CBB80F87CF}" type="presParOf" srcId="{7B203D91-E0A2-40E7-AAE7-9837F59B8DE9}" destId="{43EDE09E-EA44-402B-9686-7E1807AEB3DA}" srcOrd="1" destOrd="0" presId="urn:microsoft.com/office/officeart/2018/2/layout/IconVerticalSolidList"/>
    <dgm:cxn modelId="{B711FD1B-8815-4AC2-89AA-A53729682C40}" type="presParOf" srcId="{7B203D91-E0A2-40E7-AAE7-9837F59B8DE9}" destId="{0F7C58F4-8B02-4DD4-A38F-C88321ACC72C}" srcOrd="2" destOrd="0" presId="urn:microsoft.com/office/officeart/2018/2/layout/IconVerticalSolidList"/>
    <dgm:cxn modelId="{B6C7F08D-C995-4C88-8DD9-7C5DE871F1EA}" type="presParOf" srcId="{7B203D91-E0A2-40E7-AAE7-9837F59B8DE9}" destId="{36CE61AF-1AEB-49BC-97E5-85AB06E01D2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BC5BEE-11F8-4243-A0C8-CB44EFC7D225}">
      <dsp:nvSpPr>
        <dsp:cNvPr id="0" name=""/>
        <dsp:cNvSpPr/>
      </dsp:nvSpPr>
      <dsp:spPr>
        <a:xfrm>
          <a:off x="5357" y="0"/>
          <a:ext cx="4685108" cy="1567542"/>
        </a:xfrm>
        <a:prstGeom prst="homePlate">
          <a:avLst/>
        </a:prstGeom>
        <a:solidFill>
          <a:srgbClr val="C8008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Preconception Care</a:t>
          </a:r>
        </a:p>
      </dsp:txBody>
      <dsp:txXfrm>
        <a:off x="5357" y="0"/>
        <a:ext cx="4293223" cy="1567542"/>
      </dsp:txXfrm>
    </dsp:sp>
    <dsp:sp modelId="{C76CCAA3-FF1F-0A4E-A74A-17299ABF48B7}">
      <dsp:nvSpPr>
        <dsp:cNvPr id="0" name=""/>
        <dsp:cNvSpPr/>
      </dsp:nvSpPr>
      <dsp:spPr>
        <a:xfrm>
          <a:off x="3753445" y="0"/>
          <a:ext cx="4685108" cy="1567542"/>
        </a:xfrm>
        <a:prstGeom prst="chevron">
          <a:avLst/>
        </a:prstGeom>
        <a:solidFill>
          <a:srgbClr val="C669C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Contraception</a:t>
          </a:r>
        </a:p>
      </dsp:txBody>
      <dsp:txXfrm>
        <a:off x="4537216" y="0"/>
        <a:ext cx="3117566" cy="1567542"/>
      </dsp:txXfrm>
    </dsp:sp>
    <dsp:sp modelId="{E1548EFA-8567-6748-9E76-458B5F1BD2BB}">
      <dsp:nvSpPr>
        <dsp:cNvPr id="0" name=""/>
        <dsp:cNvSpPr/>
      </dsp:nvSpPr>
      <dsp:spPr>
        <a:xfrm>
          <a:off x="7501532" y="0"/>
          <a:ext cx="4685108" cy="1567542"/>
        </a:xfrm>
        <a:prstGeom prst="chevron">
          <a:avLst/>
        </a:prstGeom>
        <a:solidFill>
          <a:srgbClr val="CD48D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Abortion</a:t>
          </a:r>
        </a:p>
      </dsp:txBody>
      <dsp:txXfrm>
        <a:off x="8285303" y="0"/>
        <a:ext cx="3117566" cy="15675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6A7734-AAA8-774E-A637-922A2689DA0E}">
      <dsp:nvSpPr>
        <dsp:cNvPr id="0" name=""/>
        <dsp:cNvSpPr/>
      </dsp:nvSpPr>
      <dsp:spPr>
        <a:xfrm>
          <a:off x="1283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5F4952A-471C-CB4E-9DE9-3EABC6E98984}">
      <dsp:nvSpPr>
        <dsp:cNvPr id="0" name=""/>
        <dsp:cNvSpPr/>
      </dsp:nvSpPr>
      <dsp:spPr>
        <a:xfrm>
          <a:off x="501904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Improve access to effective forms of contraception to prevent pregnancy</a:t>
          </a:r>
        </a:p>
      </dsp:txBody>
      <dsp:txXfrm>
        <a:off x="585701" y="1066737"/>
        <a:ext cx="4337991" cy="2693452"/>
      </dsp:txXfrm>
    </dsp:sp>
    <dsp:sp modelId="{B4B61C08-279B-4D43-9F53-8EB73A6C2367}">
      <dsp:nvSpPr>
        <dsp:cNvPr id="0" name=""/>
        <dsp:cNvSpPr/>
      </dsp:nvSpPr>
      <dsp:spPr>
        <a:xfrm>
          <a:off x="5508110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6F0B530-7A68-C24E-8DA5-BF2465DB0930}">
      <dsp:nvSpPr>
        <dsp:cNvPr id="0" name=""/>
        <dsp:cNvSpPr/>
      </dsp:nvSpPr>
      <dsp:spPr>
        <a:xfrm>
          <a:off x="6008730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Improve access to safe abortion when required for unintended pregnancy</a:t>
          </a:r>
        </a:p>
      </dsp:txBody>
      <dsp:txXfrm>
        <a:off x="6092527" y="1066737"/>
        <a:ext cx="4337991" cy="26934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90E97F-25D9-2347-95C8-258243E84F36}">
      <dsp:nvSpPr>
        <dsp:cNvPr id="0" name=""/>
        <dsp:cNvSpPr/>
      </dsp:nvSpPr>
      <dsp:spPr>
        <a:xfrm>
          <a:off x="0" y="0"/>
          <a:ext cx="10515600" cy="195810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27F5C2-8909-8E44-A1B8-0F1ECCA9BB93}">
      <dsp:nvSpPr>
        <dsp:cNvPr id="0" name=""/>
        <dsp:cNvSpPr/>
      </dsp:nvSpPr>
      <dsp:spPr>
        <a:xfrm>
          <a:off x="315468" y="261080"/>
          <a:ext cx="3088957" cy="14359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B4E077-BDCA-3B48-AD81-7EC72D7557DE}">
      <dsp:nvSpPr>
        <dsp:cNvPr id="0" name=""/>
        <dsp:cNvSpPr/>
      </dsp:nvSpPr>
      <dsp:spPr>
        <a:xfrm rot="10800000">
          <a:off x="315468" y="1958102"/>
          <a:ext cx="3088957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10% of GPs nationally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No formal GP trainee training</a:t>
          </a:r>
        </a:p>
      </dsp:txBody>
      <dsp:txXfrm rot="10800000">
        <a:off x="389068" y="1958102"/>
        <a:ext cx="2941757" cy="2319635"/>
      </dsp:txXfrm>
    </dsp:sp>
    <dsp:sp modelId="{4CA3DA90-D364-B14B-BC3C-E3D60D6CF3A8}">
      <dsp:nvSpPr>
        <dsp:cNvPr id="0" name=""/>
        <dsp:cNvSpPr/>
      </dsp:nvSpPr>
      <dsp:spPr>
        <a:xfrm>
          <a:off x="3713321" y="261080"/>
          <a:ext cx="3088957" cy="14359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E7874D-E88C-704F-AF00-D727DF1A09FD}">
      <dsp:nvSpPr>
        <dsp:cNvPr id="0" name=""/>
        <dsp:cNvSpPr/>
      </dsp:nvSpPr>
      <dsp:spPr>
        <a:xfrm rot="10800000">
          <a:off x="3713321" y="1958102"/>
          <a:ext cx="3088957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70-80% of GPs nationally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All GP trainees are being trained</a:t>
          </a:r>
        </a:p>
      </dsp:txBody>
      <dsp:txXfrm rot="10800000">
        <a:off x="3786921" y="1958102"/>
        <a:ext cx="2941757" cy="2319635"/>
      </dsp:txXfrm>
    </dsp:sp>
    <dsp:sp modelId="{D26C2335-A294-5C42-8946-4DEF830A7D2C}">
      <dsp:nvSpPr>
        <dsp:cNvPr id="0" name=""/>
        <dsp:cNvSpPr/>
      </dsp:nvSpPr>
      <dsp:spPr>
        <a:xfrm>
          <a:off x="7111174" y="261080"/>
          <a:ext cx="3088957" cy="14359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5E820-C007-E747-9DC3-935461C47B1A}">
      <dsp:nvSpPr>
        <dsp:cNvPr id="0" name=""/>
        <dsp:cNvSpPr/>
      </dsp:nvSpPr>
      <dsp:spPr>
        <a:xfrm rot="10800000">
          <a:off x="7111174" y="1958102"/>
          <a:ext cx="3088957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Unknown number of GPs nationally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No formal GP trainees training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Following training low number commence and not all sustain practice</a:t>
          </a:r>
        </a:p>
      </dsp:txBody>
      <dsp:txXfrm rot="10800000">
        <a:off x="7184774" y="1958102"/>
        <a:ext cx="2941757" cy="23196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187F90-4746-7343-BD2C-B2E1FC38AE9F}">
      <dsp:nvSpPr>
        <dsp:cNvPr id="0" name=""/>
        <dsp:cNvSpPr/>
      </dsp:nvSpPr>
      <dsp:spPr>
        <a:xfrm>
          <a:off x="5473632" y="22002"/>
          <a:ext cx="4505585" cy="28610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D63EB2-89F9-4F4B-95AD-A3F92B64A1FF}">
      <dsp:nvSpPr>
        <dsp:cNvPr id="0" name=""/>
        <dsp:cNvSpPr/>
      </dsp:nvSpPr>
      <dsp:spPr>
        <a:xfrm>
          <a:off x="5974253" y="497592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GPs who provide EMA are also the ones providing LARC and menopause and endometriosis and PCOS and other forms of </a:t>
          </a:r>
          <a:r>
            <a:rPr lang="en-US" sz="2900" kern="1200" dirty="0" err="1"/>
            <a:t>womens</a:t>
          </a:r>
          <a:r>
            <a:rPr lang="en-US" sz="2900" kern="1200" dirty="0"/>
            <a:t> health care</a:t>
          </a:r>
        </a:p>
      </dsp:txBody>
      <dsp:txXfrm>
        <a:off x="6058050" y="581389"/>
        <a:ext cx="4337991" cy="2693452"/>
      </dsp:txXfrm>
    </dsp:sp>
    <dsp:sp modelId="{3AF3915D-B384-174A-9BBC-FF4228E238D1}">
      <dsp:nvSpPr>
        <dsp:cNvPr id="0" name=""/>
        <dsp:cNvSpPr/>
      </dsp:nvSpPr>
      <dsp:spPr>
        <a:xfrm>
          <a:off x="295102" y="7726"/>
          <a:ext cx="4505585" cy="28610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AC9A6E-3D50-7E4B-8F90-09F8753C42C0}">
      <dsp:nvSpPr>
        <dsp:cNvPr id="0" name=""/>
        <dsp:cNvSpPr/>
      </dsp:nvSpPr>
      <dsp:spPr>
        <a:xfrm>
          <a:off x="795723" y="483315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Victorian Regions that have low EMA also have low LARC and high teenage pregnancy</a:t>
          </a:r>
        </a:p>
      </dsp:txBody>
      <dsp:txXfrm>
        <a:off x="879520" y="567112"/>
        <a:ext cx="4337991" cy="26934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233A4-0B70-434C-9B08-86892BEC3C45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18AE47-5CBF-4A2B-B3EC-12A69E84F6CA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F11ED2-6409-4F45-A243-373EB2B00874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Awaiting federal government response to the recommendations of the Senate Inquiry into Universal Access to Reproductive Health Care for Women</a:t>
          </a:r>
        </a:p>
      </dsp:txBody>
      <dsp:txXfrm>
        <a:off x="1435590" y="531"/>
        <a:ext cx="9080009" cy="1242935"/>
      </dsp:txXfrm>
    </dsp:sp>
    <dsp:sp modelId="{4D04985B-A862-47EA-9D39-0EF2052A5DF3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2EB86-EA23-4327-93D3-0BBF7368D73B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634F33-79B6-4737-B9F2-413217486535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Consider becoming a MS2Step and LARC provider if you are not already</a:t>
          </a:r>
        </a:p>
      </dsp:txBody>
      <dsp:txXfrm>
        <a:off x="1435590" y="1554201"/>
        <a:ext cx="9080009" cy="1242935"/>
      </dsp:txXfrm>
    </dsp:sp>
    <dsp:sp modelId="{E40AE942-00D0-48E8-A3EB-8C3DA6274804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DE09E-EA44-402B-9686-7E1807AEB3DA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CE61AF-1AEB-49BC-97E5-85AB06E01D27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Join AusCAPPs for support in LARC and EMA provision</a:t>
          </a:r>
        </a:p>
      </dsp:txBody>
      <dsp:txXfrm>
        <a:off x="1435590" y="3107870"/>
        <a:ext cx="9080009" cy="1242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72B60-A99A-8740-AC45-8C47DDBD5CB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2E161-C940-BF48-B6D7-092DADFB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28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uFillTx/>
              </a:rPr>
              <a:t>Here, we se the abortion rate</a:t>
            </a:r>
          </a:p>
          <a:p>
            <a:r>
              <a:rPr lang="en-CA" dirty="0">
                <a:uFillTx/>
              </a:rPr>
              <a:t>Where see a pre-mifepristone decline in the abortion rate, followed by a small increase in the number of abortions per 1,000 reproductive aged females after mifepristone was available and unrestricted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79050A74-434E-4BAB-8604-CB9C1631EDC4}" type="slidenum">
              <a:rPr lang="en-US" altLang="en-US" smtClean="0">
                <a:uFillTx/>
              </a:rPr>
              <a:pPr>
                <a:defRPr>
                  <a:uFillTx/>
                </a:defRPr>
              </a:pPr>
              <a:t>19</a:t>
            </a:fld>
            <a:endParaRPr lang="en-US" alt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35271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u="sng" dirty="0"/>
              <a:t>Sharon</a:t>
            </a:r>
          </a:p>
          <a:p>
            <a:endParaRPr lang="en-AU" dirty="0"/>
          </a:p>
          <a:p>
            <a:r>
              <a:rPr lang="en-AU" dirty="0"/>
              <a:t>We would like to acknowledge that this research is funded by an NHMRC partnership grant and the role of our partners in the development of the </a:t>
            </a:r>
            <a:r>
              <a:rPr lang="en-AU" dirty="0" err="1"/>
              <a:t>AusCAPPS</a:t>
            </a:r>
            <a:r>
              <a:rPr lang="en-AU" dirty="0"/>
              <a:t> network.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F662A-38CD-4BC7-9C02-50B2DB44A48F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3123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3F662A-38CD-4BC7-9C02-50B2DB44A48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834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2F2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20A16-F53B-48F0-98DE-2A2CE4C871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2476" y="1616869"/>
            <a:ext cx="5124450" cy="1468437"/>
          </a:xfrm>
        </p:spPr>
        <p:txBody>
          <a:bodyPr anchor="t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BarlowCondensed-SemiBold"/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B2B63F-1883-4B2F-91DA-87C98DE158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2475" y="3276600"/>
            <a:ext cx="4572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BarlowCondensed-SemiBold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of presenter</a:t>
            </a:r>
          </a:p>
          <a:p>
            <a:r>
              <a:rPr lang="en-US" dirty="0" err="1"/>
              <a:t>Organisation</a:t>
            </a:r>
            <a:endParaRPr lang="en-US" dirty="0"/>
          </a:p>
          <a:p>
            <a:r>
              <a:rPr lang="en-US" dirty="0"/>
              <a:t>Date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D74F6-4449-4A30-B8A3-570A824F0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700" y="6347586"/>
            <a:ext cx="10477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BarlowCondensed-SemiBold"/>
              </a:defRPr>
            </a:lvl1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61CEBB-B7CF-4680-9762-CBBBC6F8B0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3" y="6347586"/>
            <a:ext cx="1355411" cy="4513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0FD4E3-E1DD-4875-877E-7914C82874A9}"/>
              </a:ext>
            </a:extLst>
          </p:cNvPr>
          <p:cNvSpPr txBox="1"/>
          <p:nvPr userDrawn="1"/>
        </p:nvSpPr>
        <p:spPr>
          <a:xfrm>
            <a:off x="1431034" y="6388605"/>
            <a:ext cx="803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The SPHERE Centre of Research Excellence in Sexual and Reproductive Health for Women in Primary Care is funded by the National Health and Medical Research Council (Project number APP1153592)</a:t>
            </a:r>
            <a:endParaRPr lang="en-AU" sz="9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7A7773-19C9-4AAD-BBEB-023C1D1E270E}"/>
              </a:ext>
            </a:extLst>
          </p:cNvPr>
          <p:cNvSpPr/>
          <p:nvPr userDrawn="1"/>
        </p:nvSpPr>
        <p:spPr>
          <a:xfrm>
            <a:off x="8610600" y="221617"/>
            <a:ext cx="1695450" cy="1695450"/>
          </a:xfrm>
          <a:prstGeom prst="ellipse">
            <a:avLst/>
          </a:prstGeom>
          <a:solidFill>
            <a:srgbClr val="F5DA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A2BDFB-9E3E-468B-BF34-4F7B5E0E496E}"/>
              </a:ext>
            </a:extLst>
          </p:cNvPr>
          <p:cNvSpPr/>
          <p:nvPr userDrawn="1"/>
        </p:nvSpPr>
        <p:spPr>
          <a:xfrm>
            <a:off x="7477126" y="1401257"/>
            <a:ext cx="695325" cy="695325"/>
          </a:xfrm>
          <a:prstGeom prst="ellipse">
            <a:avLst/>
          </a:prstGeom>
          <a:solidFill>
            <a:srgbClr val="FCC7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8BDFE8-A508-4570-9C09-4F05B726D7D3}"/>
              </a:ext>
            </a:extLst>
          </p:cNvPr>
          <p:cNvSpPr/>
          <p:nvPr userDrawn="1"/>
        </p:nvSpPr>
        <p:spPr>
          <a:xfrm>
            <a:off x="8782050" y="3276600"/>
            <a:ext cx="2657475" cy="2657475"/>
          </a:xfrm>
          <a:prstGeom prst="ellipse">
            <a:avLst/>
          </a:prstGeom>
          <a:solidFill>
            <a:srgbClr val="805C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7DB7D26-EC81-4063-AABF-8B70A07C1303}"/>
              </a:ext>
            </a:extLst>
          </p:cNvPr>
          <p:cNvSpPr/>
          <p:nvPr userDrawn="1"/>
        </p:nvSpPr>
        <p:spPr>
          <a:xfrm>
            <a:off x="6991352" y="2986465"/>
            <a:ext cx="1371600" cy="1371600"/>
          </a:xfrm>
          <a:prstGeom prst="ellipse">
            <a:avLst/>
          </a:prstGeom>
          <a:solidFill>
            <a:srgbClr val="ADD3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0D3BCA9-A009-419C-A0FA-909B14D19777}"/>
              </a:ext>
            </a:extLst>
          </p:cNvPr>
          <p:cNvSpPr/>
          <p:nvPr userDrawn="1"/>
        </p:nvSpPr>
        <p:spPr>
          <a:xfrm>
            <a:off x="10515599" y="1745746"/>
            <a:ext cx="1076324" cy="1076324"/>
          </a:xfrm>
          <a:prstGeom prst="ellipse">
            <a:avLst/>
          </a:prstGeom>
          <a:solidFill>
            <a:srgbClr val="54C6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3347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F936778-416F-4063-B32E-68F842760D3F}"/>
              </a:ext>
            </a:extLst>
          </p:cNvPr>
          <p:cNvSpPr/>
          <p:nvPr userDrawn="1"/>
        </p:nvSpPr>
        <p:spPr>
          <a:xfrm>
            <a:off x="838200" y="632100"/>
            <a:ext cx="9420224" cy="7916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AC9CA0-AD0B-49F5-AC93-AAF5552C1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20224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6833C-DB92-4FFE-B31E-95FA32853E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75B8F7-8322-21CE-F237-AA3BC012F40C}"/>
              </a:ext>
            </a:extLst>
          </p:cNvPr>
          <p:cNvSpPr txBox="1">
            <a:spLocks/>
          </p:cNvSpPr>
          <p:nvPr userDrawn="1"/>
        </p:nvSpPr>
        <p:spPr>
          <a:xfrm>
            <a:off x="10401947" y="6508750"/>
            <a:ext cx="109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17604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9BE3D3-1689-43A0-D67D-5FE4337010C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EA46B84-EFCC-58E6-7C01-D2F5EC92DE6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First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D07D5A-652F-9362-2E9A-98E449FA3C54}"/>
              </a:ext>
            </a:extLst>
          </p:cNvPr>
          <p:cNvSpPr/>
          <p:nvPr userDrawn="1"/>
        </p:nvSpPr>
        <p:spPr>
          <a:xfrm>
            <a:off x="838200" y="632100"/>
            <a:ext cx="9420224" cy="7916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ABB866-68E9-F977-5D53-25ED5C4D8C5B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9420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BarlowCondensed-SemiBold"/>
                <a:ea typeface="+mj-ea"/>
                <a:cs typeface="+mj-cs"/>
              </a:defRPr>
            </a:lvl1pPr>
          </a:lstStyle>
          <a:p>
            <a:endParaRPr lang="en-A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4A2336-CC8D-648B-0DB7-C7D2EC271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901E240-0FE6-0CA8-D415-132A0BE147AB}"/>
              </a:ext>
            </a:extLst>
          </p:cNvPr>
          <p:cNvSpPr txBox="1">
            <a:spLocks/>
          </p:cNvSpPr>
          <p:nvPr userDrawn="1"/>
        </p:nvSpPr>
        <p:spPr>
          <a:xfrm>
            <a:off x="10401947" y="6508750"/>
            <a:ext cx="109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8944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7D03594-CD3D-671B-1784-B8233322CFAE}"/>
              </a:ext>
            </a:extLst>
          </p:cNvPr>
          <p:cNvSpPr txBox="1">
            <a:spLocks/>
          </p:cNvSpPr>
          <p:nvPr userDrawn="1"/>
        </p:nvSpPr>
        <p:spPr>
          <a:xfrm>
            <a:off x="10401947" y="6508750"/>
            <a:ext cx="109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9126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F936778-416F-4063-B32E-68F842760D3F}"/>
              </a:ext>
            </a:extLst>
          </p:cNvPr>
          <p:cNvSpPr/>
          <p:nvPr userDrawn="1"/>
        </p:nvSpPr>
        <p:spPr>
          <a:xfrm>
            <a:off x="0" y="618088"/>
            <a:ext cx="9420224" cy="791611"/>
          </a:xfrm>
          <a:prstGeom prst="rect">
            <a:avLst/>
          </a:prstGeom>
          <a:solidFill>
            <a:srgbClr val="805C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AC9CA0-AD0B-49F5-AC93-AAF5552C1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20224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6833C-DB92-4FFE-B31E-95FA32853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9D8F6-51D0-4AB2-8511-178AC30A2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BarlowCondensed-SemiBold"/>
              </a:defRPr>
            </a:lvl1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5937297-5925-4868-9F6A-D2F57EC0533A}"/>
              </a:ext>
            </a:extLst>
          </p:cNvPr>
          <p:cNvGrpSpPr/>
          <p:nvPr userDrawn="1"/>
        </p:nvGrpSpPr>
        <p:grpSpPr>
          <a:xfrm>
            <a:off x="10577944" y="185738"/>
            <a:ext cx="1147329" cy="1424621"/>
            <a:chOff x="6991352" y="221617"/>
            <a:chExt cx="4600571" cy="571245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ED404CC-4B63-46FA-9529-87423F736B3C}"/>
                </a:ext>
              </a:extLst>
            </p:cNvPr>
            <p:cNvSpPr/>
            <p:nvPr userDrawn="1"/>
          </p:nvSpPr>
          <p:spPr>
            <a:xfrm>
              <a:off x="8610600" y="221617"/>
              <a:ext cx="1695450" cy="1695450"/>
            </a:xfrm>
            <a:prstGeom prst="ellipse">
              <a:avLst/>
            </a:prstGeom>
            <a:solidFill>
              <a:srgbClr val="F5DA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2098CA9-B42E-4F14-B6B5-FAB2FD80DCC2}"/>
                </a:ext>
              </a:extLst>
            </p:cNvPr>
            <p:cNvSpPr/>
            <p:nvPr userDrawn="1"/>
          </p:nvSpPr>
          <p:spPr>
            <a:xfrm>
              <a:off x="7477126" y="1401257"/>
              <a:ext cx="695325" cy="695325"/>
            </a:xfrm>
            <a:prstGeom prst="ellipse">
              <a:avLst/>
            </a:prstGeom>
            <a:solidFill>
              <a:srgbClr val="FCC7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060C70D-FBD5-4161-A36A-1596D1022597}"/>
                </a:ext>
              </a:extLst>
            </p:cNvPr>
            <p:cNvSpPr/>
            <p:nvPr userDrawn="1"/>
          </p:nvSpPr>
          <p:spPr>
            <a:xfrm>
              <a:off x="8782050" y="3276600"/>
              <a:ext cx="2657475" cy="2657475"/>
            </a:xfrm>
            <a:prstGeom prst="ellipse">
              <a:avLst/>
            </a:prstGeom>
            <a:solidFill>
              <a:srgbClr val="805C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FEBC8D8-78FB-47D6-86C3-A83974EBF352}"/>
                </a:ext>
              </a:extLst>
            </p:cNvPr>
            <p:cNvSpPr/>
            <p:nvPr userDrawn="1"/>
          </p:nvSpPr>
          <p:spPr>
            <a:xfrm>
              <a:off x="6991352" y="2986465"/>
              <a:ext cx="1371600" cy="1371600"/>
            </a:xfrm>
            <a:prstGeom prst="ellipse">
              <a:avLst/>
            </a:prstGeom>
            <a:solidFill>
              <a:srgbClr val="ADD3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06B749D-AE59-4386-BE4E-3A5EAC50D22C}"/>
                </a:ext>
              </a:extLst>
            </p:cNvPr>
            <p:cNvSpPr/>
            <p:nvPr userDrawn="1"/>
          </p:nvSpPr>
          <p:spPr>
            <a:xfrm>
              <a:off x="10515599" y="1745746"/>
              <a:ext cx="1076324" cy="1076324"/>
            </a:xfrm>
            <a:prstGeom prst="ellipse">
              <a:avLst/>
            </a:prstGeom>
            <a:solidFill>
              <a:srgbClr val="54C6D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803745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EE7B5AB-EC1C-4F57-BD2F-B501FC4E64D7}"/>
              </a:ext>
            </a:extLst>
          </p:cNvPr>
          <p:cNvSpPr/>
          <p:nvPr userDrawn="1"/>
        </p:nvSpPr>
        <p:spPr>
          <a:xfrm>
            <a:off x="0" y="2957890"/>
            <a:ext cx="5905500" cy="791611"/>
          </a:xfrm>
          <a:prstGeom prst="rect">
            <a:avLst/>
          </a:prstGeom>
          <a:solidFill>
            <a:srgbClr val="805C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2349C1-0F3D-403C-8A48-87F80A37EC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150" y="2822071"/>
            <a:ext cx="5816600" cy="1076324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Section break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BDEBF-70CD-4E27-81BA-99F02B223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BarlowCondensed-SemiBold"/>
              </a:defRPr>
            </a:lvl1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87C623A-5BB3-4EB5-926E-FEC6EDBE0DB1}"/>
              </a:ext>
            </a:extLst>
          </p:cNvPr>
          <p:cNvSpPr/>
          <p:nvPr userDrawn="1"/>
        </p:nvSpPr>
        <p:spPr>
          <a:xfrm>
            <a:off x="8610600" y="221617"/>
            <a:ext cx="1695450" cy="1695450"/>
          </a:xfrm>
          <a:prstGeom prst="ellipse">
            <a:avLst/>
          </a:prstGeom>
          <a:solidFill>
            <a:srgbClr val="F5DA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59FFF3C-705F-4C41-9105-DCE76156C787}"/>
              </a:ext>
            </a:extLst>
          </p:cNvPr>
          <p:cNvSpPr/>
          <p:nvPr userDrawn="1"/>
        </p:nvSpPr>
        <p:spPr>
          <a:xfrm>
            <a:off x="7477126" y="1401257"/>
            <a:ext cx="695325" cy="695325"/>
          </a:xfrm>
          <a:prstGeom prst="ellipse">
            <a:avLst/>
          </a:prstGeom>
          <a:solidFill>
            <a:srgbClr val="FCC7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AF928D-4D09-41F3-AA94-395D04773870}"/>
              </a:ext>
            </a:extLst>
          </p:cNvPr>
          <p:cNvSpPr/>
          <p:nvPr userDrawn="1"/>
        </p:nvSpPr>
        <p:spPr>
          <a:xfrm>
            <a:off x="8782050" y="3276600"/>
            <a:ext cx="2657475" cy="2657475"/>
          </a:xfrm>
          <a:prstGeom prst="ellipse">
            <a:avLst/>
          </a:prstGeom>
          <a:solidFill>
            <a:srgbClr val="805C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370E0E-57C3-4139-81EF-8D5B5E20ECF8}"/>
              </a:ext>
            </a:extLst>
          </p:cNvPr>
          <p:cNvSpPr/>
          <p:nvPr userDrawn="1"/>
        </p:nvSpPr>
        <p:spPr>
          <a:xfrm>
            <a:off x="6991352" y="2986465"/>
            <a:ext cx="1371600" cy="1371600"/>
          </a:xfrm>
          <a:prstGeom prst="ellipse">
            <a:avLst/>
          </a:prstGeom>
          <a:solidFill>
            <a:srgbClr val="ADD3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891E9F-87B8-4A75-AF2A-6C2E4201A68B}"/>
              </a:ext>
            </a:extLst>
          </p:cNvPr>
          <p:cNvSpPr/>
          <p:nvPr userDrawn="1"/>
        </p:nvSpPr>
        <p:spPr>
          <a:xfrm>
            <a:off x="10515599" y="1745746"/>
            <a:ext cx="1076324" cy="1076324"/>
          </a:xfrm>
          <a:prstGeom prst="ellipse">
            <a:avLst/>
          </a:prstGeom>
          <a:solidFill>
            <a:srgbClr val="54C6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981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6544C8-7367-4D99-98EE-3ADE7CB19FF5}"/>
              </a:ext>
            </a:extLst>
          </p:cNvPr>
          <p:cNvSpPr/>
          <p:nvPr userDrawn="1"/>
        </p:nvSpPr>
        <p:spPr>
          <a:xfrm>
            <a:off x="0" y="618088"/>
            <a:ext cx="9420224" cy="791611"/>
          </a:xfrm>
          <a:prstGeom prst="rect">
            <a:avLst/>
          </a:prstGeom>
          <a:solidFill>
            <a:srgbClr val="805C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4809D9-61B0-4981-B48B-7E39B90E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C541C-D55D-4F1F-9DA6-405556B0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75C58-E191-4A66-9E59-1679E235C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B9A96-748F-4439-8850-EF3DC7EE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77A68-20E0-4E7C-B6A0-DD9BC952801F}" type="slidenum">
              <a:rPr lang="en-AU" smtClean="0"/>
              <a:t>‹#›</a:t>
            </a:fld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207BAA-D56A-4879-8F30-07D7B388FE1F}"/>
              </a:ext>
            </a:extLst>
          </p:cNvPr>
          <p:cNvGrpSpPr/>
          <p:nvPr userDrawn="1"/>
        </p:nvGrpSpPr>
        <p:grpSpPr>
          <a:xfrm>
            <a:off x="10577944" y="185738"/>
            <a:ext cx="1147329" cy="1424621"/>
            <a:chOff x="6991352" y="221617"/>
            <a:chExt cx="4600571" cy="571245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F3B2424-8CBC-4642-8D3D-9E0F57F80CE1}"/>
                </a:ext>
              </a:extLst>
            </p:cNvPr>
            <p:cNvSpPr/>
            <p:nvPr userDrawn="1"/>
          </p:nvSpPr>
          <p:spPr>
            <a:xfrm>
              <a:off x="8610600" y="221617"/>
              <a:ext cx="1695450" cy="1695450"/>
            </a:xfrm>
            <a:prstGeom prst="ellipse">
              <a:avLst/>
            </a:prstGeom>
            <a:solidFill>
              <a:srgbClr val="F5DA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9C85B3-BD11-45C9-AD12-40A7C4F5BE7D}"/>
                </a:ext>
              </a:extLst>
            </p:cNvPr>
            <p:cNvSpPr/>
            <p:nvPr userDrawn="1"/>
          </p:nvSpPr>
          <p:spPr>
            <a:xfrm>
              <a:off x="7477126" y="1401257"/>
              <a:ext cx="695325" cy="695325"/>
            </a:xfrm>
            <a:prstGeom prst="ellipse">
              <a:avLst/>
            </a:prstGeom>
            <a:solidFill>
              <a:srgbClr val="FCC7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4A86BE5-565C-4BBD-BD5C-5D4C698C4CD1}"/>
                </a:ext>
              </a:extLst>
            </p:cNvPr>
            <p:cNvSpPr/>
            <p:nvPr userDrawn="1"/>
          </p:nvSpPr>
          <p:spPr>
            <a:xfrm>
              <a:off x="8782050" y="3276600"/>
              <a:ext cx="2657475" cy="2657475"/>
            </a:xfrm>
            <a:prstGeom prst="ellipse">
              <a:avLst/>
            </a:prstGeom>
            <a:solidFill>
              <a:srgbClr val="805C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B90DAFB-C232-4DAB-811A-3E7EA88E571B}"/>
                </a:ext>
              </a:extLst>
            </p:cNvPr>
            <p:cNvSpPr/>
            <p:nvPr userDrawn="1"/>
          </p:nvSpPr>
          <p:spPr>
            <a:xfrm>
              <a:off x="6991352" y="2986465"/>
              <a:ext cx="1371600" cy="1371600"/>
            </a:xfrm>
            <a:prstGeom prst="ellipse">
              <a:avLst/>
            </a:prstGeom>
            <a:solidFill>
              <a:srgbClr val="ADD3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92BA29D-44BF-43C8-8B44-0576A2C14EF0}"/>
                </a:ext>
              </a:extLst>
            </p:cNvPr>
            <p:cNvSpPr/>
            <p:nvPr userDrawn="1"/>
          </p:nvSpPr>
          <p:spPr>
            <a:xfrm>
              <a:off x="10515599" y="1745746"/>
              <a:ext cx="1076324" cy="1076324"/>
            </a:xfrm>
            <a:prstGeom prst="ellipse">
              <a:avLst/>
            </a:prstGeom>
            <a:solidFill>
              <a:srgbClr val="54C6D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873065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873FA1F-FF73-4F18-879D-7CBD89AC9871}"/>
              </a:ext>
            </a:extLst>
          </p:cNvPr>
          <p:cNvSpPr/>
          <p:nvPr userDrawn="1"/>
        </p:nvSpPr>
        <p:spPr>
          <a:xfrm>
            <a:off x="0" y="618088"/>
            <a:ext cx="9420224" cy="791611"/>
          </a:xfrm>
          <a:prstGeom prst="rect">
            <a:avLst/>
          </a:prstGeom>
          <a:solidFill>
            <a:srgbClr val="805C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80272C-6963-4709-8BEC-1DCB5A761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2BD1D-B28E-41EB-A22B-7626AC658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25D27-F4A2-4502-85B2-7585CFB54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45FC32-1FDE-4C37-8939-C57B62FD0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1176DF-65F5-4F1E-A129-9A36114F4A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4E070-8310-4321-97E6-F232FAB7E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BarlowCondensed-SemiBold"/>
              </a:defRPr>
            </a:lvl1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23CED9-FD82-4432-A6D9-74D41DF5EEF4}"/>
              </a:ext>
            </a:extLst>
          </p:cNvPr>
          <p:cNvGrpSpPr/>
          <p:nvPr userDrawn="1"/>
        </p:nvGrpSpPr>
        <p:grpSpPr>
          <a:xfrm>
            <a:off x="10577944" y="185738"/>
            <a:ext cx="1147329" cy="1424621"/>
            <a:chOff x="6991352" y="221617"/>
            <a:chExt cx="4600571" cy="571245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E8C8817-9EEC-4D3E-81AB-F952A7C5C10A}"/>
                </a:ext>
              </a:extLst>
            </p:cNvPr>
            <p:cNvSpPr/>
            <p:nvPr userDrawn="1"/>
          </p:nvSpPr>
          <p:spPr>
            <a:xfrm>
              <a:off x="8610600" y="221617"/>
              <a:ext cx="1695450" cy="1695450"/>
            </a:xfrm>
            <a:prstGeom prst="ellipse">
              <a:avLst/>
            </a:prstGeom>
            <a:solidFill>
              <a:srgbClr val="F5DA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9360FF0-395C-478E-A277-30B0CBB54784}"/>
                </a:ext>
              </a:extLst>
            </p:cNvPr>
            <p:cNvSpPr/>
            <p:nvPr userDrawn="1"/>
          </p:nvSpPr>
          <p:spPr>
            <a:xfrm>
              <a:off x="7477126" y="1401257"/>
              <a:ext cx="695325" cy="695325"/>
            </a:xfrm>
            <a:prstGeom prst="ellipse">
              <a:avLst/>
            </a:prstGeom>
            <a:solidFill>
              <a:srgbClr val="FCC7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12F5C7C-359B-4B65-BC59-DB3336FD8603}"/>
                </a:ext>
              </a:extLst>
            </p:cNvPr>
            <p:cNvSpPr/>
            <p:nvPr userDrawn="1"/>
          </p:nvSpPr>
          <p:spPr>
            <a:xfrm>
              <a:off x="8782050" y="3276600"/>
              <a:ext cx="2657475" cy="2657475"/>
            </a:xfrm>
            <a:prstGeom prst="ellipse">
              <a:avLst/>
            </a:prstGeom>
            <a:solidFill>
              <a:srgbClr val="805C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73978C0-096F-4DB5-85C3-F87C1F67A7BB}"/>
                </a:ext>
              </a:extLst>
            </p:cNvPr>
            <p:cNvSpPr/>
            <p:nvPr userDrawn="1"/>
          </p:nvSpPr>
          <p:spPr>
            <a:xfrm>
              <a:off x="6991352" y="2986465"/>
              <a:ext cx="1371600" cy="1371600"/>
            </a:xfrm>
            <a:prstGeom prst="ellipse">
              <a:avLst/>
            </a:prstGeom>
            <a:solidFill>
              <a:srgbClr val="ADD3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503EDEE-D5D1-44A4-82A8-0A4BA35E59A7}"/>
                </a:ext>
              </a:extLst>
            </p:cNvPr>
            <p:cNvSpPr/>
            <p:nvPr userDrawn="1"/>
          </p:nvSpPr>
          <p:spPr>
            <a:xfrm>
              <a:off x="10515599" y="1745746"/>
              <a:ext cx="1076324" cy="1076324"/>
            </a:xfrm>
            <a:prstGeom prst="ellipse">
              <a:avLst/>
            </a:prstGeom>
            <a:solidFill>
              <a:srgbClr val="54C6D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313577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9F31B23-562F-43F8-A592-5F38322F8E72}"/>
              </a:ext>
            </a:extLst>
          </p:cNvPr>
          <p:cNvSpPr/>
          <p:nvPr userDrawn="1"/>
        </p:nvSpPr>
        <p:spPr>
          <a:xfrm>
            <a:off x="0" y="618088"/>
            <a:ext cx="9420224" cy="791611"/>
          </a:xfrm>
          <a:prstGeom prst="rect">
            <a:avLst/>
          </a:prstGeom>
          <a:solidFill>
            <a:srgbClr val="805C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EA52F-B555-42AF-A9D8-B56EAFC5C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71599F-7D0F-4428-A9EB-AB4DDC24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BarlowCondensed-SemiBold"/>
              </a:defRPr>
            </a:lvl1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331330-298E-4F88-88E8-4F91FF22B81B}"/>
              </a:ext>
            </a:extLst>
          </p:cNvPr>
          <p:cNvGrpSpPr/>
          <p:nvPr userDrawn="1"/>
        </p:nvGrpSpPr>
        <p:grpSpPr>
          <a:xfrm>
            <a:off x="10577944" y="185738"/>
            <a:ext cx="1147329" cy="1424621"/>
            <a:chOff x="6991352" y="221617"/>
            <a:chExt cx="4600571" cy="571245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2681B1C-0F15-4CF0-A0B2-2D8CEC998AE3}"/>
                </a:ext>
              </a:extLst>
            </p:cNvPr>
            <p:cNvSpPr/>
            <p:nvPr userDrawn="1"/>
          </p:nvSpPr>
          <p:spPr>
            <a:xfrm>
              <a:off x="8610600" y="221617"/>
              <a:ext cx="1695450" cy="1695450"/>
            </a:xfrm>
            <a:prstGeom prst="ellipse">
              <a:avLst/>
            </a:prstGeom>
            <a:solidFill>
              <a:srgbClr val="F5DA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EC15E9B-7848-4126-9FCF-B425FA290AEE}"/>
                </a:ext>
              </a:extLst>
            </p:cNvPr>
            <p:cNvSpPr/>
            <p:nvPr userDrawn="1"/>
          </p:nvSpPr>
          <p:spPr>
            <a:xfrm>
              <a:off x="7477126" y="1401257"/>
              <a:ext cx="695325" cy="695325"/>
            </a:xfrm>
            <a:prstGeom prst="ellipse">
              <a:avLst/>
            </a:prstGeom>
            <a:solidFill>
              <a:srgbClr val="FCC7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EF18931-AAB8-4607-8303-999C66C91009}"/>
                </a:ext>
              </a:extLst>
            </p:cNvPr>
            <p:cNvSpPr/>
            <p:nvPr userDrawn="1"/>
          </p:nvSpPr>
          <p:spPr>
            <a:xfrm>
              <a:off x="8782050" y="3276600"/>
              <a:ext cx="2657475" cy="2657475"/>
            </a:xfrm>
            <a:prstGeom prst="ellipse">
              <a:avLst/>
            </a:prstGeom>
            <a:solidFill>
              <a:srgbClr val="805C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E060E15-A67C-45CC-B59B-7F60805639C4}"/>
                </a:ext>
              </a:extLst>
            </p:cNvPr>
            <p:cNvSpPr/>
            <p:nvPr userDrawn="1"/>
          </p:nvSpPr>
          <p:spPr>
            <a:xfrm>
              <a:off x="6991352" y="2986465"/>
              <a:ext cx="1371600" cy="1371600"/>
            </a:xfrm>
            <a:prstGeom prst="ellipse">
              <a:avLst/>
            </a:prstGeom>
            <a:solidFill>
              <a:srgbClr val="ADD3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7A25CA3-778F-455B-9ED1-04F76A823953}"/>
                </a:ext>
              </a:extLst>
            </p:cNvPr>
            <p:cNvSpPr/>
            <p:nvPr userDrawn="1"/>
          </p:nvSpPr>
          <p:spPr>
            <a:xfrm>
              <a:off x="10515599" y="1745746"/>
              <a:ext cx="1076324" cy="1076324"/>
            </a:xfrm>
            <a:prstGeom prst="ellipse">
              <a:avLst/>
            </a:prstGeom>
            <a:solidFill>
              <a:srgbClr val="54C6D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505674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09B98-57CB-4C44-B22F-DAB4563D8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BarlowCondensed-SemiBold"/>
              </a:defRPr>
            </a:lvl1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7479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20A16-F53B-48F0-98DE-2A2CE4C871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476" y="1616869"/>
            <a:ext cx="5124450" cy="146843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>
                <a:solidFill>
                  <a:schemeClr val="tx1"/>
                </a:solidFill>
                <a:latin typeface="BarlowCondensed-SemiBold"/>
              </a:defRPr>
            </a:lvl1pPr>
          </a:lstStyle>
          <a:p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B2B63F-1883-4B2F-91DA-87C98DE158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2475" y="3276599"/>
            <a:ext cx="4572000" cy="212998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2400">
                <a:solidFill>
                  <a:schemeClr val="tx1"/>
                </a:solidFill>
                <a:latin typeface="BarlowCondensed-SemiBold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of presenter</a:t>
            </a:r>
            <a:br>
              <a:rPr lang="en-US" dirty="0"/>
            </a:br>
            <a:r>
              <a:rPr lang="en-US" dirty="0"/>
              <a:t>Organisation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0FD4E3-E1DD-4875-877E-7914C82874A9}"/>
              </a:ext>
            </a:extLst>
          </p:cNvPr>
          <p:cNvSpPr txBox="1"/>
          <p:nvPr userDrawn="1"/>
        </p:nvSpPr>
        <p:spPr>
          <a:xfrm>
            <a:off x="1431034" y="6388605"/>
            <a:ext cx="803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The SPHERE Centre of Research Excellence in Sexual and Reproductive Health for Women in Primary Care is funded by the National Health and Medical Research Council (Project number APP1153592)</a:t>
            </a:r>
            <a:endParaRPr lang="en-AU" sz="9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CEA1BF-ABDD-4191-AA50-2E70E594FE60}"/>
              </a:ext>
            </a:extLst>
          </p:cNvPr>
          <p:cNvSpPr txBox="1"/>
          <p:nvPr userDrawn="1"/>
        </p:nvSpPr>
        <p:spPr>
          <a:xfrm>
            <a:off x="1756870" y="6276232"/>
            <a:ext cx="47166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The SPHERE Centre of Research Excellence in Sexual and Reproductive Health for Women in Primary Care is funded by the National Health and Medical Research Council (Project number APP1153592)</a:t>
            </a:r>
            <a:endParaRPr lang="en-AU" sz="9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62296C1-174D-0A1C-6FFE-D956840C7033}"/>
              </a:ext>
            </a:extLst>
          </p:cNvPr>
          <p:cNvSpPr/>
          <p:nvPr userDrawn="1"/>
        </p:nvSpPr>
        <p:spPr>
          <a:xfrm>
            <a:off x="9685537" y="-528913"/>
            <a:ext cx="2880000" cy="28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ECBF9CC-2D16-CF17-7705-7B3A23314EFC}"/>
              </a:ext>
            </a:extLst>
          </p:cNvPr>
          <p:cNvSpPr/>
          <p:nvPr userDrawn="1"/>
        </p:nvSpPr>
        <p:spPr>
          <a:xfrm>
            <a:off x="8484419" y="2005306"/>
            <a:ext cx="2160000" cy="21600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FDAC559-F92A-C1C5-1CCC-1D3F31E5AECA}"/>
              </a:ext>
            </a:extLst>
          </p:cNvPr>
          <p:cNvSpPr/>
          <p:nvPr userDrawn="1"/>
        </p:nvSpPr>
        <p:spPr>
          <a:xfrm>
            <a:off x="8003301" y="-528913"/>
            <a:ext cx="1440000" cy="1440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507F52E-3B65-45A5-367F-1BD0C2941B36}"/>
              </a:ext>
            </a:extLst>
          </p:cNvPr>
          <p:cNvSpPr/>
          <p:nvPr userDrawn="1"/>
        </p:nvSpPr>
        <p:spPr>
          <a:xfrm>
            <a:off x="8858079" y="942736"/>
            <a:ext cx="720000" cy="720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2FAB7F6-2F85-6744-9601-8FB28B02B798}"/>
              </a:ext>
            </a:extLst>
          </p:cNvPr>
          <p:cNvSpPr/>
          <p:nvPr userDrawn="1"/>
        </p:nvSpPr>
        <p:spPr>
          <a:xfrm>
            <a:off x="8030622" y="1469841"/>
            <a:ext cx="720000" cy="7200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3749599-83BC-A951-8D10-0E8F620F5709}"/>
              </a:ext>
            </a:extLst>
          </p:cNvPr>
          <p:cNvSpPr/>
          <p:nvPr userDrawn="1"/>
        </p:nvSpPr>
        <p:spPr>
          <a:xfrm>
            <a:off x="10854896" y="2473219"/>
            <a:ext cx="1440000" cy="1440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99856-FACA-4735-A844-0AA869B11257}"/>
              </a:ext>
            </a:extLst>
          </p:cNvPr>
          <p:cNvSpPr txBox="1"/>
          <p:nvPr userDrawn="1"/>
        </p:nvSpPr>
        <p:spPr>
          <a:xfrm>
            <a:off x="3144289" y="2974170"/>
            <a:ext cx="6288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97F93B-8FE0-C18A-57BD-BC54E6C1A6BA}"/>
              </a:ext>
            </a:extLst>
          </p:cNvPr>
          <p:cNvSpPr txBox="1">
            <a:spLocks/>
          </p:cNvSpPr>
          <p:nvPr userDrawn="1"/>
        </p:nvSpPr>
        <p:spPr>
          <a:xfrm>
            <a:off x="10401947" y="6508750"/>
            <a:ext cx="109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41295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EE7B5AB-EC1C-4F57-BD2F-B501FC4E64D7}"/>
              </a:ext>
            </a:extLst>
          </p:cNvPr>
          <p:cNvSpPr/>
          <p:nvPr userDrawn="1"/>
        </p:nvSpPr>
        <p:spPr>
          <a:xfrm>
            <a:off x="0" y="2972714"/>
            <a:ext cx="5905500" cy="7916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2349C1-0F3D-403C-8A48-87F80A37E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50" y="2836895"/>
            <a:ext cx="5816600" cy="10763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ACFE6A3-8E5B-EA0C-D59F-00F46917D419}"/>
              </a:ext>
            </a:extLst>
          </p:cNvPr>
          <p:cNvSpPr/>
          <p:nvPr userDrawn="1"/>
        </p:nvSpPr>
        <p:spPr>
          <a:xfrm>
            <a:off x="9685537" y="-528913"/>
            <a:ext cx="2880000" cy="28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E99BDC-A7AC-32D7-BD26-80798FA6A1BB}"/>
              </a:ext>
            </a:extLst>
          </p:cNvPr>
          <p:cNvSpPr/>
          <p:nvPr userDrawn="1"/>
        </p:nvSpPr>
        <p:spPr>
          <a:xfrm>
            <a:off x="8484419" y="2005306"/>
            <a:ext cx="2160000" cy="21600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FC1CB63-5B36-72FC-8E54-7250D5F221F5}"/>
              </a:ext>
            </a:extLst>
          </p:cNvPr>
          <p:cNvSpPr/>
          <p:nvPr userDrawn="1"/>
        </p:nvSpPr>
        <p:spPr>
          <a:xfrm>
            <a:off x="8003301" y="-528913"/>
            <a:ext cx="1440000" cy="1440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1E858F-0EA6-ECD7-3AD4-026B093D8C17}"/>
              </a:ext>
            </a:extLst>
          </p:cNvPr>
          <p:cNvSpPr/>
          <p:nvPr userDrawn="1"/>
        </p:nvSpPr>
        <p:spPr>
          <a:xfrm>
            <a:off x="8858079" y="942736"/>
            <a:ext cx="720000" cy="720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0500E06-C28D-C728-44B6-7D040A248E5F}"/>
              </a:ext>
            </a:extLst>
          </p:cNvPr>
          <p:cNvSpPr/>
          <p:nvPr userDrawn="1"/>
        </p:nvSpPr>
        <p:spPr>
          <a:xfrm>
            <a:off x="8030622" y="1469841"/>
            <a:ext cx="720000" cy="7200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54537A2-E277-B554-C626-9CC448CC5786}"/>
              </a:ext>
            </a:extLst>
          </p:cNvPr>
          <p:cNvSpPr/>
          <p:nvPr userDrawn="1"/>
        </p:nvSpPr>
        <p:spPr>
          <a:xfrm>
            <a:off x="10854896" y="2473219"/>
            <a:ext cx="1440000" cy="1440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5EC059-FA0B-44D0-6866-606E980EC4A0}"/>
              </a:ext>
            </a:extLst>
          </p:cNvPr>
          <p:cNvSpPr txBox="1">
            <a:spLocks/>
          </p:cNvSpPr>
          <p:nvPr userDrawn="1"/>
        </p:nvSpPr>
        <p:spPr>
          <a:xfrm>
            <a:off x="10401947" y="6508750"/>
            <a:ext cx="109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0251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6F7974-65FA-4230-AC50-2C22A335B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5090D-4D15-454C-80A9-A963B841C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91A90-55B0-4147-93BF-BBFE2FCD7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58424" y="6356350"/>
            <a:ext cx="109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77A68-20E0-4E7C-B6A0-DD9BC952801F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27F1A2-54FE-4A59-90E4-05CFE3617E3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3" y="6347586"/>
            <a:ext cx="1355411" cy="451370"/>
          </a:xfrm>
          <a:prstGeom prst="rect">
            <a:avLst/>
          </a:prstGeom>
        </p:spPr>
      </p:pic>
      <p:sp>
        <p:nvSpPr>
          <p:cNvPr id="4" name="MSIPCMContentMarking" descr="{&quot;HashCode&quot;:904758361,&quot;Placement&quot;:&quot;Footer&quot;,&quot;Top&quot;:517.4484,&quot;Left&quot;:443.117157,&quot;SlideWidth&quot;:960,&quot;SlideHeight&quot;:540}">
            <a:extLst>
              <a:ext uri="{FF2B5EF4-FFF2-40B4-BE49-F238E27FC236}">
                <a16:creationId xmlns:a16="http://schemas.microsoft.com/office/drawing/2014/main" id="{7E90A730-00F1-E2D1-B9DB-8B622BAA9005}"/>
              </a:ext>
            </a:extLst>
          </p:cNvPr>
          <p:cNvSpPr txBox="1"/>
          <p:nvPr userDrawn="1"/>
        </p:nvSpPr>
        <p:spPr>
          <a:xfrm>
            <a:off x="5627588" y="6571595"/>
            <a:ext cx="936825" cy="28640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000">
                <a:solidFill>
                  <a:srgbClr val="000000"/>
                </a:solidFill>
                <a:latin typeface="Arial Black" panose="020B0A0402010202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97876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BarlowCondensed-SemiBold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BarlowCondensed-SemiBold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BarlowCondensed-SemiBold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BarlowCondensed-SemiBold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BarlowCondensed-SemiBold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BarlowCondensed-SemiBold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91A90-55B0-4147-93BF-BBFE2FCD7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49547" y="6356350"/>
            <a:ext cx="109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6B77A68-20E0-4E7C-B6A0-DD9BC952801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C18471-6224-4864-B141-A601A54504F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6368241"/>
            <a:ext cx="1328056" cy="353234"/>
          </a:xfrm>
          <a:prstGeom prst="rect">
            <a:avLst/>
          </a:prstGeom>
        </p:spPr>
      </p:pic>
      <p:sp>
        <p:nvSpPr>
          <p:cNvPr id="2" name="MSIPCMContentMarking" descr="{&quot;HashCode&quot;:904758361,&quot;Placement&quot;:&quot;Footer&quot;,&quot;Top&quot;:517.4484,&quot;Left&quot;:443.117157,&quot;SlideWidth&quot;:960,&quot;SlideHeight&quot;:540}">
            <a:extLst>
              <a:ext uri="{FF2B5EF4-FFF2-40B4-BE49-F238E27FC236}">
                <a16:creationId xmlns:a16="http://schemas.microsoft.com/office/drawing/2014/main" id="{163DB4B2-F399-17F7-2E40-8BCA009D897F}"/>
              </a:ext>
            </a:extLst>
          </p:cNvPr>
          <p:cNvSpPr txBox="1"/>
          <p:nvPr userDrawn="1"/>
        </p:nvSpPr>
        <p:spPr>
          <a:xfrm>
            <a:off x="5627588" y="6571595"/>
            <a:ext cx="936825" cy="28640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000">
                <a:solidFill>
                  <a:srgbClr val="000000"/>
                </a:solidFill>
                <a:latin typeface="Arial Black" panose="020B0A0402010202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11360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BarlowCondensed-SemiBold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BarlowCondensed-SemiBold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BarlowCondensed-SemiBold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BarlowCondensed-SemiBold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BarlowCondensed-SemiBold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BarlowCondensed-SemiBold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hyperlink" Target="https://blog.yorksj.ac.uk/moodle/10-days-of-twitter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B2A01-2BB9-498F-81FF-E609E0EAF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Advancing women’s health in primary care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A518248-5C29-233C-37A3-97FBD5135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2476" y="3962400"/>
            <a:ext cx="7197724" cy="1655762"/>
          </a:xfrm>
        </p:spPr>
        <p:txBody>
          <a:bodyPr>
            <a:normAutofit/>
          </a:bodyPr>
          <a:lstStyle/>
          <a:p>
            <a:r>
              <a:rPr lang="en-AU" sz="1800" dirty="0"/>
              <a:t>Professor Danielle Mazza AM</a:t>
            </a:r>
          </a:p>
          <a:p>
            <a:r>
              <a:rPr lang="en-US" sz="1800" dirty="0"/>
              <a:t>M</a:t>
            </a:r>
            <a:r>
              <a:rPr lang="en-AU" sz="1800" dirty="0"/>
              <a:t>D, MBBS, FRACGP, DRANZCOG, Grad Dip Women’s Health, GAICD, CF</a:t>
            </a:r>
          </a:p>
          <a:p>
            <a:r>
              <a:rPr lang="en-US" sz="1800" dirty="0"/>
              <a:t>Head, Department of General Practice, Monash University</a:t>
            </a:r>
          </a:p>
          <a:p>
            <a:r>
              <a:rPr lang="en-US" sz="1800" dirty="0"/>
              <a:t>Director, NHMRC SPHERE Centre of Research Excellence</a:t>
            </a:r>
          </a:p>
          <a:p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2556305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BBB46-87D8-844C-D632-7694C887C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can practitioners train?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228ED-A296-090A-1F31-117A21FD0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limited number of locations for GPs and nurses to train in EMA and IUD insertion</a:t>
            </a:r>
          </a:p>
          <a:p>
            <a:r>
              <a:rPr lang="en-US" dirty="0"/>
              <a:t>Few public hospitals provide so no opportunity for training during residency</a:t>
            </a:r>
          </a:p>
          <a:p>
            <a:r>
              <a:rPr lang="en-US" dirty="0"/>
              <a:t>In the community IUD training is expensive (?$1600) and GPs need to take time out (about a week) to get clinical experience and lose income doing so = total cost is great</a:t>
            </a:r>
          </a:p>
          <a:p>
            <a:r>
              <a:rPr lang="en-US" dirty="0"/>
              <a:t>Long wait time for IUD training (months)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11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E7EC9-6E7F-EA65-1149-CD2414934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9" y="365125"/>
            <a:ext cx="9420224" cy="1325563"/>
          </a:xfrm>
        </p:spPr>
        <p:txBody>
          <a:bodyPr>
            <a:normAutofit/>
          </a:bodyPr>
          <a:lstStyle/>
          <a:p>
            <a:r>
              <a:rPr lang="en-US" sz="3200" dirty="0"/>
              <a:t>Ensuring local access and choice of abortion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A05E4-E62A-4714-B136-8C9F76CA3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334" y="1690688"/>
            <a:ext cx="6889557" cy="4351338"/>
          </a:xfrm>
        </p:spPr>
        <p:txBody>
          <a:bodyPr>
            <a:normAutofit/>
          </a:bodyPr>
          <a:lstStyle/>
          <a:p>
            <a:r>
              <a:rPr lang="en-US" sz="2400" dirty="0"/>
              <a:t>There is an assumption that EMA is enabling</a:t>
            </a:r>
          </a:p>
          <a:p>
            <a:r>
              <a:rPr lang="en-US" sz="2400" dirty="0"/>
              <a:t>Choices are being made because of constraints in women’s lives e.g. kids/work/local accessibility</a:t>
            </a:r>
          </a:p>
          <a:p>
            <a:r>
              <a:rPr lang="en-US" sz="2400" dirty="0"/>
              <a:t>Broad range of experience of medical abortion:</a:t>
            </a:r>
          </a:p>
          <a:p>
            <a:pPr lvl="1"/>
            <a:r>
              <a:rPr lang="en-US" sz="2000" dirty="0"/>
              <a:t>75% its fine or can cope</a:t>
            </a:r>
          </a:p>
          <a:p>
            <a:pPr lvl="1"/>
            <a:r>
              <a:rPr lang="en-US" sz="2000" dirty="0"/>
              <a:t>25% wouldn’t do it again</a:t>
            </a:r>
          </a:p>
          <a:p>
            <a:r>
              <a:rPr lang="en-US" sz="2400" dirty="0"/>
              <a:t>But what about:</a:t>
            </a:r>
          </a:p>
          <a:p>
            <a:pPr lvl="1"/>
            <a:r>
              <a:rPr lang="en-US" sz="2000" dirty="0"/>
              <a:t>Young people &lt;16 years – it’s a big ask</a:t>
            </a:r>
          </a:p>
          <a:p>
            <a:pPr lvl="1"/>
            <a:r>
              <a:rPr lang="en-US" sz="2000" dirty="0"/>
              <a:t>Women who are unsupported</a:t>
            </a:r>
          </a:p>
          <a:p>
            <a:r>
              <a:rPr lang="en-US" sz="2400" dirty="0"/>
              <a:t>Cheaper for health services to deliver medical abortion not surgical</a:t>
            </a:r>
          </a:p>
        </p:txBody>
      </p:sp>
      <p:pic>
        <p:nvPicPr>
          <p:cNvPr id="4" name="Picture 3" descr="A close-up of some books&#10;&#10;Description automatically generated with low confidence">
            <a:extLst>
              <a:ext uri="{FF2B5EF4-FFF2-40B4-BE49-F238E27FC236}">
                <a16:creationId xmlns:a16="http://schemas.microsoft.com/office/drawing/2014/main" id="{C73CF245-45A7-48A2-7BE3-378D66BF9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152" y="1713422"/>
            <a:ext cx="3230787" cy="430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08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0ED7CA-5E9C-54DA-78F1-ED7B85143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56" y="189509"/>
            <a:ext cx="7772400" cy="205275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11F687A-58DF-9DA9-1EC3-ABCA49FB7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7879"/>
            <a:ext cx="10515600" cy="375908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+mn-lt"/>
              </a:rPr>
              <a:t>Aim: to describe abortion referral pathways for each Health Pathways portal (these are generally aligned with PHN boundaries) in Australia.</a:t>
            </a:r>
          </a:p>
          <a:p>
            <a:r>
              <a:rPr lang="en-US" sz="2400" dirty="0">
                <a:latin typeface="+mn-lt"/>
              </a:rPr>
              <a:t>17 out of 34 Australian </a:t>
            </a:r>
            <a:r>
              <a:rPr lang="en-US" sz="2400" dirty="0" err="1">
                <a:latin typeface="+mn-lt"/>
              </a:rPr>
              <a:t>HealthPathways</a:t>
            </a:r>
            <a:r>
              <a:rPr lang="en-US" sz="2400" dirty="0">
                <a:latin typeface="+mn-lt"/>
              </a:rPr>
              <a:t> consented to be included.</a:t>
            </a:r>
          </a:p>
          <a:p>
            <a:r>
              <a:rPr lang="en-US" sz="2400" dirty="0">
                <a:latin typeface="+mn-lt"/>
              </a:rPr>
              <a:t>Results:</a:t>
            </a:r>
          </a:p>
          <a:p>
            <a:pPr lvl="1"/>
            <a:r>
              <a:rPr lang="en-US" b="1" dirty="0">
                <a:latin typeface="+mn-lt"/>
              </a:rPr>
              <a:t>Nearly half (47%) had no public services listed for surgical abortion</a:t>
            </a:r>
          </a:p>
          <a:p>
            <a:pPr lvl="1"/>
            <a:r>
              <a:rPr lang="en-US" b="1" dirty="0">
                <a:latin typeface="+mn-lt"/>
              </a:rPr>
              <a:t>35% had no public services for medical abortion</a:t>
            </a:r>
          </a:p>
          <a:p>
            <a:pPr lvl="1"/>
            <a:r>
              <a:rPr lang="en-US" dirty="0">
                <a:latin typeface="+mn-lt"/>
              </a:rPr>
              <a:t>The majority (64% for surgical abortion, 67% for medical abortion) </a:t>
            </a:r>
            <a:r>
              <a:rPr lang="en-US" dirty="0" err="1">
                <a:latin typeface="+mn-lt"/>
              </a:rPr>
              <a:t>emphasised</a:t>
            </a:r>
            <a:r>
              <a:rPr lang="en-US" dirty="0">
                <a:latin typeface="+mn-lt"/>
              </a:rPr>
              <a:t> that public services should be considered only as a last resort. </a:t>
            </a:r>
          </a:p>
          <a:p>
            <a:pPr lvl="1"/>
            <a:r>
              <a:rPr lang="en-US" dirty="0">
                <a:latin typeface="+mn-lt"/>
              </a:rPr>
              <a:t>No consistency in information regarding gestation-speciﬁc options, the time-critical nature of referrals, and the importance of women’s own preference when deciding between medical or surgical abortion.  </a:t>
            </a:r>
          </a:p>
        </p:txBody>
      </p:sp>
    </p:spTree>
    <p:extLst>
      <p:ext uri="{BB962C8B-B14F-4D97-AF65-F5344CB8AC3E}">
        <p14:creationId xmlns:p14="http://schemas.microsoft.com/office/powerpoint/2010/main" val="1638970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01793C-3801-1945-B6B2-C81CEA79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dirty="0"/>
              <a:t>Abortion “deserts” in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2AB2B-0F9E-6C4D-B3A3-577FA6AE4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935B6-517E-4536-BF3E-FF6DD42A9FE6}" type="slidenum">
              <a:rPr kumimoji="0" lang="en-A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4DA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514DA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0E90D2-6AF8-934A-B41C-0A9DC8583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882" y="1650231"/>
            <a:ext cx="7569200" cy="4597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B0E721-9206-624F-9B94-0928C85E61F0}"/>
              </a:ext>
            </a:extLst>
          </p:cNvPr>
          <p:cNvSpPr/>
          <p:nvPr/>
        </p:nvSpPr>
        <p:spPr>
          <a:xfrm>
            <a:off x="7294417" y="1484991"/>
            <a:ext cx="4217245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30% of women in Australia lived in SA3s in which MS-2 Step had not been prescribed by a GP during 2019, including about 50% of those in remote Australia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FDB934-C432-044E-AB4A-40DED45F1AF2}"/>
              </a:ext>
            </a:extLst>
          </p:cNvPr>
          <p:cNvSpPr/>
          <p:nvPr/>
        </p:nvSpPr>
        <p:spPr>
          <a:xfrm>
            <a:off x="612179" y="1982089"/>
            <a:ext cx="12674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MS-2 Step prescribing and dispensing during 2019, by level 3 statistical area (SA3)</a:t>
            </a:r>
            <a:b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042B84-B32B-5149-BC3C-1579ADE2E4DA}"/>
              </a:ext>
            </a:extLst>
          </p:cNvPr>
          <p:cNvSpPr/>
          <p:nvPr/>
        </p:nvSpPr>
        <p:spPr>
          <a:xfrm>
            <a:off x="1701800" y="6303512"/>
            <a:ext cx="9198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Subasinghe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 AK, </a:t>
            </a: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McGeechan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 K, Moulton JE, </a:t>
            </a: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Grzeskowiak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 LE, Mazza D. Early medical abortion services provided in Australian primary care. Med J Aust. 2021 Oct 18;215(8):366-370. </a:t>
            </a: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doi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: 10.5694/mja2.51275. </a:t>
            </a: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Epub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 2021 Sep 22. PMID: 34553385.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060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8ACCE1-135B-A085-8F5F-34D88BF40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51222"/>
            <a:ext cx="7772400" cy="615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09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EA600-396B-6724-1E8D-F7FF57524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20224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Critical points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8665B71-EE18-4855-0768-9E4FFA4203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417717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3378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DF7F5A-CE2D-FB31-3B48-949F166D1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 of the Australian Context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3DFB61-AB2E-D905-8030-BC2385774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145" y="1419208"/>
            <a:ext cx="3505696" cy="823912"/>
          </a:xfrm>
        </p:spPr>
        <p:txBody>
          <a:bodyPr>
            <a:normAutofit/>
          </a:bodyPr>
          <a:lstStyle/>
          <a:p>
            <a:r>
              <a:rPr lang="en-US" dirty="0"/>
              <a:t>1.Abortion and LARC Deserts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9713D8-9C97-C6C6-18F5-5C0A36BB4D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085762" y="1414149"/>
            <a:ext cx="3609474" cy="8239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2. Decreasing workforce     capability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8CC2038-6124-D1E3-5FFF-87B33948DA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45" y="2419139"/>
            <a:ext cx="3505696" cy="2123261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C5C1F16-87BD-7CD3-825A-4E35B20AED11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4085762" y="2431796"/>
            <a:ext cx="3609474" cy="31188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Lack of exposure to and training in abortion and contraception for medical, nursing and pharmacy trainees prior to entering the workforce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Lack of opportunity for existing practitioners to upskill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4EA508-8C2E-604D-A66C-60381E368159}"/>
              </a:ext>
            </a:extLst>
          </p:cNvPr>
          <p:cNvSpPr/>
          <p:nvPr/>
        </p:nvSpPr>
        <p:spPr>
          <a:xfrm>
            <a:off x="214145" y="4551832"/>
            <a:ext cx="3505696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Helvetica" pitchFamily="2" charset="0"/>
              </a:rPr>
              <a:t>about 30% of women in Australia lived in SA3s in which MS-2 Step had not been prescribed by a GP during 2019, including about 50% of those in remote Australia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EACA8E-E4AD-2C84-82A1-833F27214357}"/>
              </a:ext>
            </a:extLst>
          </p:cNvPr>
          <p:cNvSpPr txBox="1">
            <a:spLocks/>
          </p:cNvSpPr>
          <p:nvPr/>
        </p:nvSpPr>
        <p:spPr>
          <a:xfrm>
            <a:off x="8061157" y="1090334"/>
            <a:ext cx="357931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BarlowCondensed-SemiBold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BarlowCondensed-SemiBold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BarlowCondensed-SemiBold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BarlowCondensed-SemiBold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BarlowCondensed-SemiBold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3. Consumer barriers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BCECB6B9-701D-0402-4ED1-448609966220}"/>
              </a:ext>
            </a:extLst>
          </p:cNvPr>
          <p:cNvSpPr txBox="1">
            <a:spLocks/>
          </p:cNvSpPr>
          <p:nvPr/>
        </p:nvSpPr>
        <p:spPr>
          <a:xfrm>
            <a:off x="8061158" y="2431796"/>
            <a:ext cx="3579317" cy="1456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Difficulty navigating to services</a:t>
            </a:r>
          </a:p>
          <a:p>
            <a:pPr marL="342900" indent="-342900"/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Poor health literacy</a:t>
            </a:r>
          </a:p>
          <a:p>
            <a:pPr marL="342900" indent="-342900"/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BF8294-1577-7C21-7349-C27C6BDA4DE1}"/>
              </a:ext>
            </a:extLst>
          </p:cNvPr>
          <p:cNvSpPr/>
          <p:nvPr/>
        </p:nvSpPr>
        <p:spPr>
          <a:xfrm>
            <a:off x="1497496" y="6350449"/>
            <a:ext cx="9587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900" dirty="0" err="1">
                <a:solidFill>
                  <a:schemeClr val="bg1"/>
                </a:solidFill>
                <a:latin typeface="system-ui"/>
              </a:rPr>
              <a:t>Subasinghe</a:t>
            </a:r>
            <a:r>
              <a:rPr lang="en-AU" sz="900" dirty="0">
                <a:solidFill>
                  <a:schemeClr val="bg1"/>
                </a:solidFill>
                <a:latin typeface="system-ui"/>
              </a:rPr>
              <a:t> AK, </a:t>
            </a:r>
            <a:r>
              <a:rPr lang="en-AU" sz="900" dirty="0" err="1">
                <a:solidFill>
                  <a:schemeClr val="bg1"/>
                </a:solidFill>
                <a:latin typeface="system-ui"/>
              </a:rPr>
              <a:t>McGeechan</a:t>
            </a:r>
            <a:r>
              <a:rPr lang="en-AU" sz="900" dirty="0">
                <a:solidFill>
                  <a:schemeClr val="bg1"/>
                </a:solidFill>
                <a:latin typeface="system-ui"/>
              </a:rPr>
              <a:t> K, Moulton JE, </a:t>
            </a:r>
            <a:r>
              <a:rPr lang="en-AU" sz="900" dirty="0" err="1">
                <a:solidFill>
                  <a:schemeClr val="bg1"/>
                </a:solidFill>
                <a:latin typeface="system-ui"/>
              </a:rPr>
              <a:t>Grzeskowiak</a:t>
            </a:r>
            <a:r>
              <a:rPr lang="en-AU" sz="900" dirty="0">
                <a:solidFill>
                  <a:schemeClr val="bg1"/>
                </a:solidFill>
                <a:latin typeface="system-ui"/>
              </a:rPr>
              <a:t> LE, Mazza D. Early medical abortion services provided in Australian primary care. Med J Aust. 2021 Oct 18;215(8):366-370. </a:t>
            </a:r>
            <a:r>
              <a:rPr lang="en-AU" sz="900" dirty="0" err="1">
                <a:solidFill>
                  <a:schemeClr val="bg1"/>
                </a:solidFill>
                <a:latin typeface="system-ui"/>
              </a:rPr>
              <a:t>doi</a:t>
            </a:r>
            <a:r>
              <a:rPr lang="en-AU" sz="900" dirty="0">
                <a:solidFill>
                  <a:schemeClr val="bg1"/>
                </a:solidFill>
                <a:latin typeface="system-ui"/>
              </a:rPr>
              <a:t>: 10.5694/mja2.51275. </a:t>
            </a:r>
            <a:r>
              <a:rPr lang="en-AU" sz="900" dirty="0" err="1">
                <a:solidFill>
                  <a:schemeClr val="bg1"/>
                </a:solidFill>
                <a:latin typeface="system-ui"/>
              </a:rPr>
              <a:t>Epub</a:t>
            </a:r>
            <a:r>
              <a:rPr lang="en-AU" sz="900" dirty="0">
                <a:solidFill>
                  <a:schemeClr val="bg1"/>
                </a:solidFill>
                <a:latin typeface="system-ui"/>
              </a:rPr>
              <a:t> 2021 Sep 22. PMID: 34553385.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9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6479B0-0B60-4088-ACD2-BF9FAD93C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System approaches</a:t>
            </a:r>
          </a:p>
        </p:txBody>
      </p:sp>
    </p:spTree>
    <p:extLst>
      <p:ext uri="{BB962C8B-B14F-4D97-AF65-F5344CB8AC3E}">
        <p14:creationId xmlns:p14="http://schemas.microsoft.com/office/powerpoint/2010/main" val="3355212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85F951-DA8A-8249-9741-E0DA670A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99256"/>
            <a:ext cx="9420224" cy="1325563"/>
          </a:xfrm>
        </p:spPr>
        <p:txBody>
          <a:bodyPr>
            <a:noAutofit/>
          </a:bodyPr>
          <a:lstStyle/>
          <a:p>
            <a:r>
              <a:rPr lang="en-US" sz="2400" dirty="0"/>
              <a:t>MBS Item Numbers for Telehealth Sexual and Reproductive Health Care Consultations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D19693-7D01-FC49-BF6B-9323539AE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33525"/>
            <a:ext cx="10515600" cy="4351338"/>
          </a:xfrm>
        </p:spPr>
        <p:txBody>
          <a:bodyPr/>
          <a:lstStyle/>
          <a:p>
            <a:r>
              <a:rPr lang="en-US" dirty="0"/>
              <a:t>Introduced July 1</a:t>
            </a:r>
            <a:r>
              <a:rPr lang="en-US" baseline="30000" dirty="0"/>
              <a:t>st</a:t>
            </a:r>
            <a:r>
              <a:rPr lang="en-US" dirty="0"/>
              <a:t> 2021</a:t>
            </a:r>
          </a:p>
          <a:p>
            <a:r>
              <a:rPr lang="en-US" dirty="0"/>
              <a:t>No patient restrictions</a:t>
            </a:r>
          </a:p>
          <a:p>
            <a:r>
              <a:rPr lang="en-US" dirty="0"/>
              <a:t>Time based phone and video consultations</a:t>
            </a:r>
          </a:p>
          <a:p>
            <a:r>
              <a:rPr lang="en-US" dirty="0"/>
              <a:t>Cover any aspect of Sexual and Reproductive Health and Blood Borne Virus care </a:t>
            </a:r>
            <a:r>
              <a:rPr lang="en-US" dirty="0" err="1"/>
              <a:t>eg</a:t>
            </a:r>
            <a:r>
              <a:rPr lang="en-US" dirty="0"/>
              <a:t> contraception, abortion, menopause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AFCB9-ECBD-BE4A-9C68-8FA07E4E6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935B6-517E-4536-BF3E-FF6DD42A9FE6}" type="slidenum">
              <a:rPr kumimoji="0" lang="en-A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4DA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514DA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F05769-E8A3-E34F-8D4C-8A20ADC1DC04}"/>
              </a:ext>
            </a:extLst>
          </p:cNvPr>
          <p:cNvGraphicFramePr>
            <a:graphicFrameLocks noGrp="1"/>
          </p:cNvGraphicFramePr>
          <p:nvPr/>
        </p:nvGraphicFramePr>
        <p:xfrm>
          <a:off x="1446782" y="4226536"/>
          <a:ext cx="9298433" cy="2312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02400">
                  <a:extLst>
                    <a:ext uri="{9D8B030D-6E8A-4147-A177-3AD203B41FA5}">
                      <a16:colId xmlns:a16="http://schemas.microsoft.com/office/drawing/2014/main" val="1343253045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4012618295"/>
                    </a:ext>
                  </a:extLst>
                </a:gridCol>
                <a:gridCol w="1373633">
                  <a:extLst>
                    <a:ext uri="{9D8B030D-6E8A-4147-A177-3AD203B41FA5}">
                      <a16:colId xmlns:a16="http://schemas.microsoft.com/office/drawing/2014/main" val="2310792159"/>
                    </a:ext>
                  </a:extLst>
                </a:gridCol>
              </a:tblGrid>
              <a:tr h="319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Service</a:t>
                      </a:r>
                      <a:endParaRPr lang="en-AU" sz="1800" b="1">
                        <a:solidFill>
                          <a:srgbClr val="001A7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Telehealth items via video-conference</a:t>
                      </a:r>
                      <a:endParaRPr lang="en-AU" sz="1800" b="1">
                        <a:solidFill>
                          <a:srgbClr val="001A7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Telephone items</a:t>
                      </a:r>
                      <a:endParaRPr lang="en-AU" sz="1800" b="1">
                        <a:solidFill>
                          <a:srgbClr val="001A7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extLst>
                  <a:ext uri="{0D108BD9-81ED-4DB2-BD59-A6C34878D82A}">
                    <a16:rowId xmlns:a16="http://schemas.microsoft.com/office/drawing/2014/main" val="4163075284"/>
                  </a:ext>
                </a:extLst>
              </a:tr>
              <a:tr h="4847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Professional attendance for the provision of services related to blood borne viruses, sexual or reproductive health by a general practitioner of not more than 5 minutes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</a:rPr>
                        <a:t>92715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</a:rPr>
                        <a:t>92731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extLst>
                  <a:ext uri="{0D108BD9-81ED-4DB2-BD59-A6C34878D82A}">
                    <a16:rowId xmlns:a16="http://schemas.microsoft.com/office/drawing/2014/main" val="719769892"/>
                  </a:ext>
                </a:extLst>
              </a:tr>
              <a:tr h="4847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Professional attendance for the provision of services related to blood borne viruses, sexual or reproductive health by a general practitioner of more than 5 minutes in duration but not more than 20 minutes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92718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92734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extLst>
                  <a:ext uri="{0D108BD9-81ED-4DB2-BD59-A6C34878D82A}">
                    <a16:rowId xmlns:a16="http://schemas.microsoft.com/office/drawing/2014/main" val="3241548123"/>
                  </a:ext>
                </a:extLst>
              </a:tr>
              <a:tr h="4847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Professional attendance for the provision of services related to blood borne viruses, sexual or reproductive health by a general practitioner of more than 20 minutes in duration but not more than 40 minutes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92721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92737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extLst>
                  <a:ext uri="{0D108BD9-81ED-4DB2-BD59-A6C34878D82A}">
                    <a16:rowId xmlns:a16="http://schemas.microsoft.com/office/drawing/2014/main" val="2037957900"/>
                  </a:ext>
                </a:extLst>
              </a:tr>
              <a:tr h="4847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Professional attendance for the provision of services related to blood borne viruses, sexual or reproductive health by a general practitioner lasting at least 40 minutes in duration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92724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92740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/>
                </a:tc>
                <a:extLst>
                  <a:ext uri="{0D108BD9-81ED-4DB2-BD59-A6C34878D82A}">
                    <a16:rowId xmlns:a16="http://schemas.microsoft.com/office/drawing/2014/main" val="251659099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98401A4-26DB-05FE-DD54-BC0E6A149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276" y="1171305"/>
            <a:ext cx="2370294" cy="15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70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4C1A53-0930-4DB0-818A-FE00710FE8E1}"/>
              </a:ext>
            </a:extLst>
          </p:cNvPr>
          <p:cNvSpPr txBox="1"/>
          <p:nvPr/>
        </p:nvSpPr>
        <p:spPr>
          <a:xfrm>
            <a:off x="735723" y="1871529"/>
            <a:ext cx="58458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bg1"/>
                </a:solidFill>
              </a:rPr>
              <a:t>abortion rate &amp; safety did not change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8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CA" sz="2400" dirty="0">
                <a:solidFill>
                  <a:srgbClr val="92D050"/>
                </a:solidFill>
              </a:rPr>
              <a:t>The number of providers of abortion tripled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CA" sz="800" dirty="0">
              <a:solidFill>
                <a:srgbClr val="92D05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CA" sz="2400" dirty="0">
                <a:solidFill>
                  <a:srgbClr val="92D050"/>
                </a:solidFill>
              </a:rPr>
              <a:t>Rural areas had a twelve-fold increase in providers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CA" sz="800" dirty="0">
              <a:solidFill>
                <a:srgbClr val="92D05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CA" sz="2400" dirty="0">
                <a:solidFill>
                  <a:srgbClr val="92D050"/>
                </a:solidFill>
              </a:rPr>
              <a:t>Nine percent of abortions providers are Nurse Practitioners (providing nearly 1% of abortions)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41B391-1ED0-481A-95D4-0E7F00F4AE79}"/>
              </a:ext>
            </a:extLst>
          </p:cNvPr>
          <p:cNvSpPr txBox="1"/>
          <p:nvPr/>
        </p:nvSpPr>
        <p:spPr>
          <a:xfrm>
            <a:off x="0" y="720743"/>
            <a:ext cx="9068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solidFill>
                  <a:schemeClr val="bg1"/>
                </a:solidFill>
              </a:rPr>
              <a:t>When medical abortion is available as a normal prescription: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56A838-1D1C-4E6F-A95A-BCF01DC047F6}"/>
              </a:ext>
            </a:extLst>
          </p:cNvPr>
          <p:cNvGrpSpPr/>
          <p:nvPr/>
        </p:nvGrpSpPr>
        <p:grpSpPr>
          <a:xfrm>
            <a:off x="4715357" y="6496860"/>
            <a:ext cx="2761286" cy="307777"/>
            <a:chOff x="3389952" y="6412012"/>
            <a:chExt cx="2761286" cy="30777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C8E7F5-BA14-4C39-AFB1-75D024FFE504}"/>
                </a:ext>
              </a:extLst>
            </p:cNvPr>
            <p:cNvSpPr txBox="1"/>
            <p:nvPr userDrawn="1"/>
          </p:nvSpPr>
          <p:spPr>
            <a:xfrm>
              <a:off x="3558862" y="6412012"/>
              <a:ext cx="25923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25000"/>
                      <a:lumOff val="75000"/>
                    </a:schemeClr>
                  </a:solidFill>
                </a:rPr>
                <a:t>@wvnorman @cartgrac @ubc</a:t>
              </a:r>
            </a:p>
          </p:txBody>
        </p:sp>
        <p:pic>
          <p:nvPicPr>
            <p:cNvPr id="15" name="Picture 14" descr="A picture containing ax, tool&#10;&#10;Description automatically generated">
              <a:extLst>
                <a:ext uri="{FF2B5EF4-FFF2-40B4-BE49-F238E27FC236}">
                  <a16:creationId xmlns:a16="http://schemas.microsoft.com/office/drawing/2014/main" id="{19A9DE71-80CF-48AB-A008-32F543560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3389952" y="6495246"/>
              <a:ext cx="254852" cy="20719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07FC171-ECAD-497B-B6FE-B395013999BD}"/>
              </a:ext>
            </a:extLst>
          </p:cNvPr>
          <p:cNvSpPr txBox="1"/>
          <p:nvPr/>
        </p:nvSpPr>
        <p:spPr>
          <a:xfrm>
            <a:off x="1855414" y="6122979"/>
            <a:ext cx="3857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New England Journal of Medicine. 2022;386(1):57-67.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3830F4-077F-2997-8C0D-3E82CE61E90D}"/>
              </a:ext>
            </a:extLst>
          </p:cNvPr>
          <p:cNvGrpSpPr/>
          <p:nvPr/>
        </p:nvGrpSpPr>
        <p:grpSpPr>
          <a:xfrm>
            <a:off x="7526119" y="4511989"/>
            <a:ext cx="4238905" cy="2068105"/>
            <a:chOff x="2184399" y="1792943"/>
            <a:chExt cx="5241159" cy="279933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0350607-EE36-1197-7698-9F928ABF2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4399" y="1792943"/>
              <a:ext cx="5241159" cy="268579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81EBC93-A2D0-20A0-D47E-11DB845CD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4399" y="4259950"/>
              <a:ext cx="5241159" cy="332332"/>
            </a:xfrm>
            <a:prstGeom prst="rect">
              <a:avLst/>
            </a:prstGeom>
          </p:spPr>
        </p:pic>
      </p:grpSp>
      <p:pic>
        <p:nvPicPr>
          <p:cNvPr id="4" name="Picture 3" descr="A person standing in front of a large screen&#10;&#10;Description automatically generated with medium confidence">
            <a:extLst>
              <a:ext uri="{FF2B5EF4-FFF2-40B4-BE49-F238E27FC236}">
                <a16:creationId xmlns:a16="http://schemas.microsoft.com/office/drawing/2014/main" id="{584514AB-0313-9041-E846-0F09335F1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119" y="1864926"/>
            <a:ext cx="4238905" cy="25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21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81A8E-C0C6-2D4A-BDA9-2CA3B774AD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30629" y="2280511"/>
            <a:ext cx="12192000" cy="10922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Accessible high quality comprehensive women’s sexual and reproductive health services delivered in primary care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ED8F7A-2B0A-ED49-9F8D-17442E55DE31}"/>
              </a:ext>
            </a:extLst>
          </p:cNvPr>
          <p:cNvGrpSpPr/>
          <p:nvPr/>
        </p:nvGrpSpPr>
        <p:grpSpPr>
          <a:xfrm>
            <a:off x="2655906" y="3473754"/>
            <a:ext cx="5813827" cy="1741100"/>
            <a:chOff x="1972514" y="2182445"/>
            <a:chExt cx="4818187" cy="21773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F06FF24-193F-774C-A23E-C237B38175A1}"/>
                </a:ext>
              </a:extLst>
            </p:cNvPr>
            <p:cNvGrpSpPr/>
            <p:nvPr/>
          </p:nvGrpSpPr>
          <p:grpSpPr>
            <a:xfrm>
              <a:off x="1972514" y="2188919"/>
              <a:ext cx="2415207" cy="2170833"/>
              <a:chOff x="-1060" y="1866"/>
              <a:chExt cx="3649646" cy="3645927"/>
            </a:xfrm>
          </p:grpSpPr>
          <p:sp>
            <p:nvSpPr>
              <p:cNvPr id="10" name="Down Arrow 9">
                <a:extLst>
                  <a:ext uri="{FF2B5EF4-FFF2-40B4-BE49-F238E27FC236}">
                    <a16:creationId xmlns:a16="http://schemas.microsoft.com/office/drawing/2014/main" id="{A9A734F0-D673-BB42-9D56-53FDECA74B8C}"/>
                  </a:ext>
                </a:extLst>
              </p:cNvPr>
              <p:cNvSpPr/>
              <p:nvPr/>
            </p:nvSpPr>
            <p:spPr>
              <a:xfrm rot="16200000">
                <a:off x="799" y="7"/>
                <a:ext cx="3645927" cy="3649646"/>
              </a:xfrm>
              <a:prstGeom prst="downArrow">
                <a:avLst>
                  <a:gd name="adj1" fmla="val 50000"/>
                  <a:gd name="adj2" fmla="val 35000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" name="Down Arrow 4">
                <a:extLst>
                  <a:ext uri="{FF2B5EF4-FFF2-40B4-BE49-F238E27FC236}">
                    <a16:creationId xmlns:a16="http://schemas.microsoft.com/office/drawing/2014/main" id="{0BBE898B-6998-724A-8BE0-411C70A982B3}"/>
                  </a:ext>
                </a:extLst>
              </p:cNvPr>
              <p:cNvSpPr txBox="1"/>
              <p:nvPr/>
            </p:nvSpPr>
            <p:spPr>
              <a:xfrm rot="21600000">
                <a:off x="-1060" y="913348"/>
                <a:ext cx="3011609" cy="18229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8016" tIns="128016" rIns="128016" bIns="128016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dirty="0"/>
                  <a:t>5.57 million women of reproductive age in Australia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73DE09-3BDE-4941-BABE-8799803B4787}"/>
                </a:ext>
              </a:extLst>
            </p:cNvPr>
            <p:cNvGrpSpPr/>
            <p:nvPr/>
          </p:nvGrpSpPr>
          <p:grpSpPr>
            <a:xfrm>
              <a:off x="4639745" y="2182445"/>
              <a:ext cx="2150956" cy="2170834"/>
              <a:chOff x="6484697" y="1867"/>
              <a:chExt cx="3645927" cy="3645927"/>
            </a:xfrm>
          </p:grpSpPr>
          <p:sp>
            <p:nvSpPr>
              <p:cNvPr id="8" name="Down Arrow 7">
                <a:extLst>
                  <a:ext uri="{FF2B5EF4-FFF2-40B4-BE49-F238E27FC236}">
                    <a16:creationId xmlns:a16="http://schemas.microsoft.com/office/drawing/2014/main" id="{BE177604-9BF3-0847-9434-EE435B2B92FB}"/>
                  </a:ext>
                </a:extLst>
              </p:cNvPr>
              <p:cNvSpPr/>
              <p:nvPr/>
            </p:nvSpPr>
            <p:spPr>
              <a:xfrm rot="5400000">
                <a:off x="6484697" y="1867"/>
                <a:ext cx="3645927" cy="3645927"/>
              </a:xfrm>
              <a:prstGeom prst="downArrow">
                <a:avLst>
                  <a:gd name="adj1" fmla="val 50000"/>
                  <a:gd name="adj2" fmla="val 35000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Down Arrow 4">
                <a:extLst>
                  <a:ext uri="{FF2B5EF4-FFF2-40B4-BE49-F238E27FC236}">
                    <a16:creationId xmlns:a16="http://schemas.microsoft.com/office/drawing/2014/main" id="{0A536FCD-3984-8545-99FB-666D8750E378}"/>
                  </a:ext>
                </a:extLst>
              </p:cNvPr>
              <p:cNvSpPr txBox="1"/>
              <p:nvPr/>
            </p:nvSpPr>
            <p:spPr>
              <a:xfrm>
                <a:off x="7583614" y="913348"/>
                <a:ext cx="2547010" cy="182296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8016" tIns="128016" rIns="128016" bIns="128016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dirty="0"/>
                  <a:t>General practice and primary care</a:t>
                </a:r>
              </a:p>
            </p:txBody>
          </p:sp>
        </p:grpSp>
      </p:grp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58BEC92A-8B41-A1F4-6A34-C3B16C4D89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237" y="46918"/>
            <a:ext cx="6499167" cy="2164572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0A33715-3ED2-5960-24F8-BD92E12894C2}"/>
              </a:ext>
            </a:extLst>
          </p:cNvPr>
          <p:cNvGraphicFramePr/>
          <p:nvPr/>
        </p:nvGraphicFramePr>
        <p:xfrm>
          <a:off x="-23877" y="5290457"/>
          <a:ext cx="12191999" cy="1567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40214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C9D80F-8886-4996-BBB3-30D86716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9966"/>
            <a:ext cx="10515600" cy="1325563"/>
          </a:xfrm>
        </p:spPr>
        <p:txBody>
          <a:bodyPr>
            <a:normAutofit/>
          </a:bodyPr>
          <a:lstStyle/>
          <a:p>
            <a:r>
              <a:rPr lang="en-AU" sz="4000" dirty="0"/>
              <a:t>TGA and PBAC regulatory reform re MS2Step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026C208-FF69-88FA-1D5C-6F459F1730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003478"/>
              </p:ext>
            </p:extLst>
          </p:nvPr>
        </p:nvGraphicFramePr>
        <p:xfrm>
          <a:off x="2032000" y="2131060"/>
          <a:ext cx="8128000" cy="421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32414203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723998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Up till August 1st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August 1st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083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GPs had to undertake mandatory training in order to register to prescribe 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/>
                      <a:endParaRPr lang="en-US" dirty="0"/>
                    </a:p>
                    <a:p>
                      <a:pPr algn="l"/>
                      <a:r>
                        <a:rPr lang="en-US" dirty="0"/>
                        <a:t>No requirement for mandatory training or certification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013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GP prescribers had to reregister every 3 years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607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Individual pharmacists needed to register to dispense MS2Step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pharmacies can dispense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705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Prescription restricted to medical practitioners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Nurse practitioners and endorsed midwives can prescribe (subject to state legislation)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906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MS Health needed to provide a 24/24 helpline for patients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Patients can utilize </a:t>
                      </a:r>
                      <a:r>
                        <a:rPr lang="en-US" dirty="0" err="1"/>
                        <a:t>healthdirect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013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Gestational limit of 9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Gestational limit of 9 weeks continues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922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924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7827A-CCC5-9883-2C0F-B407F2FC9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72" y="374552"/>
            <a:ext cx="942022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National Endometriosis and Pelvic Pain Clinics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C0312-E1AF-EC69-9C62-4559261C9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80" y="1533017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20 clinics around Australia commissioned by PHNs</a:t>
            </a:r>
          </a:p>
          <a:p>
            <a:r>
              <a:rPr lang="en-US" sz="2400" dirty="0"/>
              <a:t>Aim to reduce diagnostic delays, promote early access to multi-disciplinary intervention, care and treatment, raise awareness of endometriosis and pelvic pain, build professional knowledge and skills and improve access to information and care pathways.</a:t>
            </a:r>
          </a:p>
          <a:p>
            <a:r>
              <a:rPr lang="en-US" sz="2400" dirty="0"/>
              <a:t>Each receive $700K over 4 years to support:</a:t>
            </a:r>
          </a:p>
          <a:p>
            <a:pPr lvl="1"/>
            <a:r>
              <a:rPr lang="en-US" sz="2000" dirty="0"/>
              <a:t>hiring specialised staff (including nurse practitioners and allied health professionals), </a:t>
            </a:r>
          </a:p>
          <a:p>
            <a:pPr lvl="1"/>
            <a:r>
              <a:rPr lang="en-US" sz="2000" dirty="0"/>
              <a:t>investment in equipment or fit-outs such as pelvic physiotherapy areas, as well as resources, training and development.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8368AB-C235-53AC-CB90-686486E2F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560" y="5299918"/>
            <a:ext cx="7772400" cy="132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9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4459F-2AD5-F3D4-6ECF-20282B2C2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Endo MP Project</a:t>
            </a:r>
          </a:p>
        </p:txBody>
      </p:sp>
      <p:pic>
        <p:nvPicPr>
          <p:cNvPr id="1026" name="Picture 2" descr="ENDOMP">
            <a:extLst>
              <a:ext uri="{FF2B5EF4-FFF2-40B4-BE49-F238E27FC236}">
                <a16:creationId xmlns:a16="http://schemas.microsoft.com/office/drawing/2014/main" id="{AFFAF09D-F322-6205-4917-0AF5F05DA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0922" y="1825625"/>
            <a:ext cx="4076155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02A4D-AAFC-C67A-4380-94219AAFF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sz="2600"/>
              <a:t>Partnership between SPHERE and RACGP</a:t>
            </a:r>
          </a:p>
          <a:p>
            <a:r>
              <a:rPr lang="en-US" sz="2600"/>
              <a:t>Aims to develop, pilot and implement a GP Management plan to improve diagnosis and management of endometriosis and chronic pelvic pain in primary care</a:t>
            </a:r>
          </a:p>
          <a:p>
            <a:r>
              <a:rPr lang="en-US" sz="2600"/>
              <a:t>Will be ready for implementation at the end of 2025</a:t>
            </a:r>
          </a:p>
        </p:txBody>
      </p:sp>
    </p:spTree>
    <p:extLst>
      <p:ext uri="{BB962C8B-B14F-4D97-AF65-F5344CB8AC3E}">
        <p14:creationId xmlns:p14="http://schemas.microsoft.com/office/powerpoint/2010/main" val="660751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AD922-33BD-3DB6-D79B-B68E5A708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9" y="365125"/>
            <a:ext cx="10515600" cy="1325563"/>
          </a:xfrm>
        </p:spPr>
        <p:txBody>
          <a:bodyPr/>
          <a:lstStyle/>
          <a:p>
            <a:r>
              <a:rPr lang="en-US" dirty="0"/>
              <a:t>Community pharmacy and contraception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6F458-5330-9B94-763D-890981293D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Progesterone only pill available OTC in Scotland and now in USA</a:t>
            </a:r>
          </a:p>
          <a:p>
            <a:r>
              <a:rPr lang="en-US" dirty="0"/>
              <a:t>Pilot in Vic to commence in Oct 2023 of pharmacy provision of limited amount of repeat COCP</a:t>
            </a:r>
          </a:p>
        </p:txBody>
      </p:sp>
      <p:pic>
        <p:nvPicPr>
          <p:cNvPr id="5" name="Picture 2" descr="Figure thumbnail fx1">
            <a:extLst>
              <a:ext uri="{FF2B5EF4-FFF2-40B4-BE49-F238E27FC236}">
                <a16:creationId xmlns:a16="http://schemas.microsoft.com/office/drawing/2014/main" id="{5E2D3F5E-8172-BB3C-43E0-49F9ADFD461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3355" y="5132241"/>
            <a:ext cx="2366130" cy="154409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82C433-11F7-D7F1-0D43-5F8C346E1F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78" y="1912102"/>
            <a:ext cx="3903330" cy="109386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618753-9D4F-5797-B8A1-70B2F7D7B2B0}"/>
              </a:ext>
            </a:extLst>
          </p:cNvPr>
          <p:cNvSpPr txBox="1"/>
          <p:nvPr/>
        </p:nvSpPr>
        <p:spPr>
          <a:xfrm>
            <a:off x="7057277" y="3099606"/>
            <a:ext cx="45094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involves training pharmacists to deliver contraceptive counselling and refer on to provider for hormonal contraception if required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12D06D-2908-DAB5-0EE3-50B3799C5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131179"/>
            <a:ext cx="4846163" cy="210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01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944ED0-061B-9A12-CDC3-3E9EA9F7B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Workforce Capacity </a:t>
            </a:r>
            <a:r>
              <a:rPr lang="en-US" dirty="0" err="1"/>
              <a:t>Buiding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469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41E355-1345-1A7B-995E-2705E0EBC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902" y="527901"/>
            <a:ext cx="10483546" cy="589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66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285AD-48EA-426D-8A9A-DC6A72643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/>
              <a:t>Funding and Partners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446E3E-D0BF-4BF7-A853-63242012D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11" y="2344604"/>
            <a:ext cx="9431577" cy="37634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0C8388-1622-4A3F-9AF3-E8ADB8490E0C}"/>
              </a:ext>
            </a:extLst>
          </p:cNvPr>
          <p:cNvSpPr/>
          <p:nvPr/>
        </p:nvSpPr>
        <p:spPr>
          <a:xfrm>
            <a:off x="2636134" y="1690688"/>
            <a:ext cx="71470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This project is funded through an NHMRC Partnership Grant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2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C1A0F9-2702-8C64-4CC0-4371B14B1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23" y="246180"/>
            <a:ext cx="4187041" cy="33166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B9912E-04DE-CB1E-8966-3D807AF3B9D1}"/>
              </a:ext>
            </a:extLst>
          </p:cNvPr>
          <p:cNvSpPr/>
          <p:nvPr/>
        </p:nvSpPr>
        <p:spPr>
          <a:xfrm>
            <a:off x="3338982" y="3173424"/>
            <a:ext cx="693980" cy="38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B3A64-A87A-EF67-4842-BCF0D6E8A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420" y="578927"/>
            <a:ext cx="4559160" cy="2729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2B3CAA-5EA9-CBC6-640D-E8A41065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806" y="4011907"/>
            <a:ext cx="4207970" cy="22639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95EFC2-BBBB-E613-0735-C8E4095A679C}"/>
              </a:ext>
            </a:extLst>
          </p:cNvPr>
          <p:cNvSpPr/>
          <p:nvPr/>
        </p:nvSpPr>
        <p:spPr>
          <a:xfrm>
            <a:off x="4871712" y="3085387"/>
            <a:ext cx="541580" cy="236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F051B1-F171-A598-DFCD-64FB5DFC1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21" y="3856387"/>
            <a:ext cx="4380294" cy="25749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77EDA5-E6F3-C4B3-C6B6-C23325663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2464" y="389361"/>
            <a:ext cx="3241513" cy="3039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F4687C-AFA4-9625-BDE0-FD283949EF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5972" y="3895563"/>
            <a:ext cx="3938803" cy="257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61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055864-8447-4ACF-9CFE-2F3DE4A70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84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BE117-7DBB-488F-1099-0181AA460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consumers</a:t>
            </a:r>
          </a:p>
        </p:txBody>
      </p:sp>
    </p:spTree>
    <p:extLst>
      <p:ext uri="{BB962C8B-B14F-4D97-AF65-F5344CB8AC3E}">
        <p14:creationId xmlns:p14="http://schemas.microsoft.com/office/powerpoint/2010/main" val="2726524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FC180-D1EF-42E5-837D-5970BCEF5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AA646-97D4-4341-AED0-8B1516642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Current status of women’s health in primary care</a:t>
            </a:r>
          </a:p>
          <a:p>
            <a:r>
              <a:rPr lang="en-AU" dirty="0"/>
              <a:t>New strategies to support women’s health in primary care</a:t>
            </a:r>
          </a:p>
          <a:p>
            <a:pPr lvl="1"/>
            <a:r>
              <a:rPr lang="en-AU" dirty="0"/>
              <a:t>Telehealth S&amp;R Health MBS item numbers</a:t>
            </a:r>
          </a:p>
          <a:p>
            <a:pPr lvl="1"/>
            <a:r>
              <a:rPr lang="en-AU" dirty="0"/>
              <a:t>Deregulation of medical abortion</a:t>
            </a:r>
          </a:p>
          <a:p>
            <a:pPr lvl="1"/>
            <a:r>
              <a:rPr lang="en-AU" dirty="0"/>
              <a:t>National endometriosis clinics &amp; Endo and chronic pelvic pain management plan</a:t>
            </a:r>
          </a:p>
          <a:p>
            <a:pPr lvl="1"/>
            <a:r>
              <a:rPr lang="en-AU" dirty="0"/>
              <a:t>Community pharmacy and contraception</a:t>
            </a:r>
          </a:p>
          <a:p>
            <a:r>
              <a:rPr lang="en-AU" dirty="0"/>
              <a:t>AusCAPPS – an online community of practice to support LARC and EMA provision in primary care</a:t>
            </a:r>
          </a:p>
          <a:p>
            <a:r>
              <a:rPr lang="en-AU" dirty="0"/>
              <a:t>Improving health literacy, navigation and access – local resources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79692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7E90B4-DB74-26F8-ABAD-B064EE467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35" y="355600"/>
            <a:ext cx="10515600" cy="1325563"/>
          </a:xfrm>
        </p:spPr>
        <p:txBody>
          <a:bodyPr/>
          <a:lstStyle/>
          <a:p>
            <a:r>
              <a:rPr lang="en-US" dirty="0"/>
              <a:t>Navigation to Services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5952B0-8D65-9465-9900-A31101B93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591" y="1657881"/>
            <a:ext cx="5364552" cy="484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890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ADFB81-AC1A-DD40-46E4-0EC5529D4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25" y="296332"/>
            <a:ext cx="6148184" cy="54017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56EC8-CD95-89DF-8C6D-7AD6519D9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391" y="296332"/>
            <a:ext cx="4449296" cy="6265335"/>
          </a:xfrm>
          <a:prstGeom prst="rect">
            <a:avLst/>
          </a:prstGeom>
        </p:spPr>
      </p:pic>
      <p:pic>
        <p:nvPicPr>
          <p:cNvPr id="12" name="Picture 4" descr="A Conversation About Contraception Zine">
            <a:extLst>
              <a:ext uri="{FF2B5EF4-FFF2-40B4-BE49-F238E27FC236}">
                <a16:creationId xmlns:a16="http://schemas.microsoft.com/office/drawing/2014/main" id="{69350AEB-1E17-B773-379F-4C5BFD6E1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352" y="3428999"/>
            <a:ext cx="4449296" cy="28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080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2C95133-5D3C-24E0-F59A-088F03413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for patients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1FF06E-C25B-862E-48B8-33348469CE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Jean </a:t>
            </a:r>
            <a:r>
              <a:rPr lang="en-US" sz="2000" dirty="0" err="1"/>
              <a:t>Hailes</a:t>
            </a:r>
            <a:endParaRPr lang="en-US" sz="2000" dirty="0"/>
          </a:p>
          <a:p>
            <a:r>
              <a:rPr lang="en-US" sz="2000" dirty="0"/>
              <a:t>Sexual Health Victoria</a:t>
            </a:r>
          </a:p>
          <a:p>
            <a:r>
              <a:rPr lang="en-US" sz="2000" dirty="0"/>
              <a:t>https://</a:t>
            </a:r>
            <a:r>
              <a:rPr lang="en-US" sz="2000" dirty="0" err="1"/>
              <a:t>www.spherecre.org</a:t>
            </a:r>
            <a:r>
              <a:rPr lang="en-US" sz="2000" dirty="0"/>
              <a:t>/resources/for-consumers/which-contraceptive-method-is-right-for-you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4AA8AFA-6B16-6C1A-668D-68DBC97AE4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73443" y="1744553"/>
            <a:ext cx="3331464" cy="23822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3330CD-D358-6BBF-386D-3C31D5825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2" y="3599118"/>
            <a:ext cx="5181600" cy="2577845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8BC9D2-0172-7D4C-B807-DF3AF8DB7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936" y="4414503"/>
            <a:ext cx="3062478" cy="20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78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D4F24-A7EF-8DBE-D779-31FE7CEE1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DC54033-05D9-C55F-ADD2-5B690317F0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5449" y="1803906"/>
            <a:ext cx="5742711" cy="290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DF9FEA-BD98-2E16-1BF1-D67FACF66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803906"/>
            <a:ext cx="5510784" cy="287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42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3C08A-A0FC-6EDF-4370-E22AF4D79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20224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Conclusion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B4B2C23-67AF-66E9-4A99-81FF4C8ADE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830188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6418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EDC2EF-CB6B-FD81-19E8-C615B069D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3218"/>
            <a:ext cx="6527735" cy="1076324"/>
          </a:xfrm>
        </p:spPr>
        <p:txBody>
          <a:bodyPr>
            <a:normAutofit/>
          </a:bodyPr>
          <a:lstStyle/>
          <a:p>
            <a:r>
              <a:rPr lang="en-US" sz="4000" dirty="0"/>
              <a:t>Where are we at currently?</a:t>
            </a:r>
          </a:p>
        </p:txBody>
      </p:sp>
    </p:spTree>
    <p:extLst>
      <p:ext uri="{BB962C8B-B14F-4D97-AF65-F5344CB8AC3E}">
        <p14:creationId xmlns:p14="http://schemas.microsoft.com/office/powerpoint/2010/main" val="1496589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DF02FCB-18C8-FB42-BA64-404EE0A9B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0062"/>
            <a:ext cx="9420224" cy="93117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 burden of unintended pregnancy in Australia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80A55-2F43-2045-AD10-61AE24B67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BA683-77EB-4978-8B07-1AD7634C9D81}" type="slidenum">
              <a:rPr lang="en-AU" smtClean="0"/>
              <a:pPr/>
              <a:t>5</a:t>
            </a:fld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5442CB-76E9-5F4C-AC1D-86E49F4B627D}"/>
              </a:ext>
            </a:extLst>
          </p:cNvPr>
          <p:cNvSpPr/>
          <p:nvPr/>
        </p:nvSpPr>
        <p:spPr>
          <a:xfrm>
            <a:off x="2015535" y="6212841"/>
            <a:ext cx="79940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000" dirty="0">
                <a:solidFill>
                  <a:schemeClr val="bg1"/>
                </a:solidFill>
                <a:latin typeface="system-ui"/>
              </a:rPr>
              <a:t>Organon Report into Unintended Pregnancy in Australia Sept 2022.</a:t>
            </a:r>
          </a:p>
          <a:p>
            <a:r>
              <a:rPr lang="en-AU" sz="1000" dirty="0">
                <a:solidFill>
                  <a:schemeClr val="bg1"/>
                </a:solidFill>
                <a:latin typeface="system-ui"/>
              </a:rPr>
              <a:t>Rowe H, Holton S, Kirkman M, </a:t>
            </a:r>
            <a:r>
              <a:rPr lang="en-AU" sz="1000" dirty="0" err="1">
                <a:solidFill>
                  <a:schemeClr val="bg1"/>
                </a:solidFill>
                <a:latin typeface="system-ui"/>
              </a:rPr>
              <a:t>Bayly</a:t>
            </a:r>
            <a:r>
              <a:rPr lang="en-AU" sz="1000" dirty="0">
                <a:solidFill>
                  <a:schemeClr val="bg1"/>
                </a:solidFill>
                <a:latin typeface="system-ui"/>
              </a:rPr>
              <a:t> C, Jordan L, McNamee K, McBain J, Sinnott V, Fisher J. Prevalence and distribution of unintended pregnancy: the Understanding Fertility Management in Australia National Survey. Aust N Z J Public Health. 2016 Apr;40(2):104-9. 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2D6D2EE-7140-B126-776B-E93C0E9F8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6517" y="1272512"/>
            <a:ext cx="4923684" cy="490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99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9034E-F095-56BA-4B3F-D99BE358F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20224" cy="1325563"/>
          </a:xfrm>
        </p:spPr>
        <p:txBody>
          <a:bodyPr anchor="ctr">
            <a:normAutofit/>
          </a:bodyPr>
          <a:lstStyle/>
          <a:p>
            <a:r>
              <a:rPr lang="en-US" sz="4000" dirty="0"/>
              <a:t>What do we need to do to reduce unintended pregnancy?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9C4969C-B3F4-ABCE-EF39-F85490089C6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3265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6F954B-15CE-184C-8178-266C66E039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6"/>
          <a:stretch/>
        </p:blipFill>
        <p:spPr>
          <a:xfrm>
            <a:off x="1357313" y="172072"/>
            <a:ext cx="9701212" cy="651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86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848FB-A0A4-BB43-837A-B3F6D2939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BA683-77EB-4978-8B07-1AD7634C9D81}" type="slidenum">
              <a:rPr lang="en-AU" smtClean="0"/>
              <a:pPr/>
              <a:t>8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9083F7-C8D5-354F-A06E-D6E88EB89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497" y="126129"/>
            <a:ext cx="4976146" cy="66108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759049-4F05-24FC-9634-6FC202F5EF78}"/>
              </a:ext>
            </a:extLst>
          </p:cNvPr>
          <p:cNvSpPr txBox="1"/>
          <p:nvPr/>
        </p:nvSpPr>
        <p:spPr>
          <a:xfrm>
            <a:off x="9486900" y="1514475"/>
            <a:ext cx="2214563" cy="4647426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2800" b="1" i="1" dirty="0">
                <a:solidFill>
                  <a:schemeClr val="bg1"/>
                </a:solidFill>
              </a:rPr>
              <a:t>International benchmark: </a:t>
            </a:r>
          </a:p>
          <a:p>
            <a:pPr algn="ctr"/>
            <a:r>
              <a:rPr lang="en-US" sz="2800" b="1" i="1" dirty="0">
                <a:solidFill>
                  <a:schemeClr val="bg1"/>
                </a:solidFill>
              </a:rPr>
              <a:t>20-25% </a:t>
            </a:r>
          </a:p>
          <a:p>
            <a:pPr algn="ctr"/>
            <a:r>
              <a:rPr lang="en-US" sz="2800" b="1" i="1" dirty="0">
                <a:solidFill>
                  <a:schemeClr val="bg1"/>
                </a:solidFill>
              </a:rPr>
              <a:t>LARC use</a:t>
            </a:r>
          </a:p>
          <a:p>
            <a:pPr algn="ctr"/>
            <a:endParaRPr lang="en-US" sz="2800" b="1" i="1" dirty="0">
              <a:solidFill>
                <a:schemeClr val="bg1"/>
              </a:solidFill>
            </a:endParaRPr>
          </a:p>
          <a:p>
            <a:pPr algn="ctr"/>
            <a:r>
              <a:rPr lang="en-US" sz="2800" b="1" i="1" dirty="0">
                <a:solidFill>
                  <a:schemeClr val="bg1"/>
                </a:solidFill>
              </a:rPr>
              <a:t>Sweden = 31% in 2019 majority IUDs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305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9B73EA-0044-938F-80A0-E4F660611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our current workforce?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4BAA556-498C-EF6B-5725-592B63D1A1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797107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1119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HERE_template_wide 2021 (1)" id="{F8083538-761B-2640-93F3-17B48130A2CC}" vid="{2F1D0DC7-05A5-9B4A-A18F-5039764A04BE}"/>
    </a:ext>
  </a:extLst>
</a:theme>
</file>

<file path=ppt/theme/theme2.xml><?xml version="1.0" encoding="utf-8"?>
<a:theme xmlns:a="http://schemas.openxmlformats.org/drawingml/2006/main" name="1_Office Theme">
  <a:themeElements>
    <a:clrScheme name="SPHERE 2023">
      <a:dk1>
        <a:srgbClr val="352087"/>
      </a:dk1>
      <a:lt1>
        <a:sysClr val="window" lastClr="FFFFFF"/>
      </a:lt1>
      <a:dk2>
        <a:srgbClr val="8039DD"/>
      </a:dk2>
      <a:lt2>
        <a:srgbClr val="E1DBFF"/>
      </a:lt2>
      <a:accent1>
        <a:srgbClr val="352087"/>
      </a:accent1>
      <a:accent2>
        <a:srgbClr val="6306EA"/>
      </a:accent2>
      <a:accent3>
        <a:srgbClr val="8039DD"/>
      </a:accent3>
      <a:accent4>
        <a:srgbClr val="E1DBFF"/>
      </a:accent4>
      <a:accent5>
        <a:srgbClr val="FFE4FC"/>
      </a:accent5>
      <a:accent6>
        <a:srgbClr val="E8FCD4"/>
      </a:accent6>
      <a:hlink>
        <a:srgbClr val="6306EA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</TotalTime>
  <Words>1571</Words>
  <Application>Microsoft Office PowerPoint</Application>
  <PresentationFormat>Widescreen</PresentationFormat>
  <Paragraphs>168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Arial Black</vt:lpstr>
      <vt:lpstr>BarlowCondensed-SemiBold</vt:lpstr>
      <vt:lpstr>Calibri</vt:lpstr>
      <vt:lpstr>Helvetica</vt:lpstr>
      <vt:lpstr>system-ui</vt:lpstr>
      <vt:lpstr>Times New Roman</vt:lpstr>
      <vt:lpstr>Wingdings</vt:lpstr>
      <vt:lpstr>Office Theme</vt:lpstr>
      <vt:lpstr>1_Office Theme</vt:lpstr>
      <vt:lpstr>Advancing women’s health in primary care</vt:lpstr>
      <vt:lpstr>Accessible high quality comprehensive women’s sexual and reproductive health services delivered in primary care</vt:lpstr>
      <vt:lpstr>Outline</vt:lpstr>
      <vt:lpstr>Where are we at currently?</vt:lpstr>
      <vt:lpstr>The burden of unintended pregnancy in Australia</vt:lpstr>
      <vt:lpstr>What do we need to do to reduce unintended pregnancy?</vt:lpstr>
      <vt:lpstr>PowerPoint Presentation</vt:lpstr>
      <vt:lpstr>PowerPoint Presentation</vt:lpstr>
      <vt:lpstr>What is our current workforce?</vt:lpstr>
      <vt:lpstr>Where can practitioners train?</vt:lpstr>
      <vt:lpstr>Ensuring local access and choice of abortion method</vt:lpstr>
      <vt:lpstr>PowerPoint Presentation</vt:lpstr>
      <vt:lpstr>Abortion “deserts” in Australia</vt:lpstr>
      <vt:lpstr>PowerPoint Presentation</vt:lpstr>
      <vt:lpstr>Critical points</vt:lpstr>
      <vt:lpstr>Reminder of the Australian Context</vt:lpstr>
      <vt:lpstr>System approaches</vt:lpstr>
      <vt:lpstr>MBS Item Numbers for Telehealth Sexual and Reproductive Health Care Consultations</vt:lpstr>
      <vt:lpstr>PowerPoint Presentation</vt:lpstr>
      <vt:lpstr>TGA and PBAC regulatory reform re MS2Step</vt:lpstr>
      <vt:lpstr>National Endometriosis and Pelvic Pain Clinics</vt:lpstr>
      <vt:lpstr>Endo MP Project</vt:lpstr>
      <vt:lpstr>Community pharmacy and contraception</vt:lpstr>
      <vt:lpstr>Workforce Capacity Buiding</vt:lpstr>
      <vt:lpstr>PowerPoint Presentation</vt:lpstr>
      <vt:lpstr>Funding and Partners</vt:lpstr>
      <vt:lpstr>PowerPoint Presentation</vt:lpstr>
      <vt:lpstr>PowerPoint Presentation</vt:lpstr>
      <vt:lpstr>Supporting consumers</vt:lpstr>
      <vt:lpstr>Navigation to Services</vt:lpstr>
      <vt:lpstr>PowerPoint Presentation</vt:lpstr>
      <vt:lpstr>Resources for patients</vt:lpstr>
      <vt:lpstr>Resources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Advancing women’s health in primary care</dc:title>
  <dc:creator>Danielle Mazza</dc:creator>
  <cp:lastModifiedBy>Rachael Loomes (Health)</cp:lastModifiedBy>
  <cp:revision>3</cp:revision>
  <dcterms:created xsi:type="dcterms:W3CDTF">2023-08-15T12:19:57Z</dcterms:created>
  <dcterms:modified xsi:type="dcterms:W3CDTF">2023-08-16T00:12:17Z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3e64453-338c-4f93-8a4d-0039a0a41f2a_Enabled">
    <vt:lpwstr>true</vt:lpwstr>
  </property>
  <property fmtid="{D5CDD505-2E9C-101B-9397-08002B2CF9AE}" pid="3" name="MSIP_Label_43e64453-338c-4f93-8a4d-0039a0a41f2a_SetDate">
    <vt:lpwstr>2023-08-16T00:12:13Z</vt:lpwstr>
  </property>
  <property fmtid="{D5CDD505-2E9C-101B-9397-08002B2CF9AE}" pid="4" name="MSIP_Label_43e64453-338c-4f93-8a4d-0039a0a41f2a_Method">
    <vt:lpwstr>Privileged</vt:lpwstr>
  </property>
  <property fmtid="{D5CDD505-2E9C-101B-9397-08002B2CF9AE}" pid="5" name="MSIP_Label_43e64453-338c-4f93-8a4d-0039a0a41f2a_Name">
    <vt:lpwstr>43e64453-338c-4f93-8a4d-0039a0a41f2a</vt:lpwstr>
  </property>
  <property fmtid="{D5CDD505-2E9C-101B-9397-08002B2CF9AE}" pid="6" name="MSIP_Label_43e64453-338c-4f93-8a4d-0039a0a41f2a_SiteId">
    <vt:lpwstr>c0e0601f-0fac-449c-9c88-a104c4eb9f28</vt:lpwstr>
  </property>
  <property fmtid="{D5CDD505-2E9C-101B-9397-08002B2CF9AE}" pid="7" name="MSIP_Label_43e64453-338c-4f93-8a4d-0039a0a41f2a_ActionId">
    <vt:lpwstr>f910c83f-4304-42c6-b884-55eacee5f55f</vt:lpwstr>
  </property>
  <property fmtid="{D5CDD505-2E9C-101B-9397-08002B2CF9AE}" pid="8" name="MSIP_Label_43e64453-338c-4f93-8a4d-0039a0a41f2a_ContentBits">
    <vt:lpwstr>2</vt:lpwstr>
  </property>
</Properties>
</file>