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72" r:id="rId5"/>
    <p:sldId id="273" r:id="rId6"/>
    <p:sldId id="284" r:id="rId7"/>
    <p:sldId id="281" r:id="rId8"/>
    <p:sldId id="283" r:id="rId9"/>
    <p:sldId id="277" r:id="rId10"/>
    <p:sldId id="279" r:id="rId11"/>
    <p:sldId id="286" r:id="rId12"/>
  </p:sldIdLst>
  <p:sldSz cx="9144000" cy="5143500" type="screen16x9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663"/>
    <a:srgbClr val="F1CFDA"/>
    <a:srgbClr val="FCE8F4"/>
    <a:srgbClr val="AF272F"/>
    <a:srgbClr val="C5511A"/>
    <a:srgbClr val="53565A"/>
    <a:srgbClr val="201547"/>
    <a:srgbClr val="87189D"/>
    <a:srgbClr val="D50032"/>
    <a:srgbClr val="007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18" autoAdjust="0"/>
  </p:normalViewPr>
  <p:slideViewPr>
    <p:cSldViewPr snapToGrid="0">
      <p:cViewPr varScale="1">
        <p:scale>
          <a:sx n="73" d="100"/>
          <a:sy n="73" d="100"/>
        </p:scale>
        <p:origin x="100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14/08/2025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0917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8644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162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3138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C7B5E-98F7-F3EE-0185-D83F6E8C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3C0A0-D662-48E7-78EE-007AD84E5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4D9FA-7400-F23A-9748-72E3C9B97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VIC" panose="00000500000000000000" pitchFamily="2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F367-BDB0-1AE7-C023-909759EBD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859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52A67-E8CF-45BE-3786-DE70ECA52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E4883-2185-3120-16C8-4EE1E3D50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0232F2-6624-85CB-3550-A2EDBE36A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E68D-AE80-7171-02C5-9C3ECBC2B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1079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296A8-20EE-44BB-B7CD-DB4AE54BF570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5273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C636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C63663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318099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719847"/>
            <a:ext cx="8243888" cy="407732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C63663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574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MSIPCMContentMarking" descr="{&quot;HashCode&quot;:904758361,&quot;Placement&quot;:&quot;Footer&quot;,&quot;Top&quot;:382.448425,&quot;Left&quot;:323.117157,&quot;SlideWidth&quot;:720,&quot;SlideHeight&quot;:405}">
            <a:extLst>
              <a:ext uri="{FF2B5EF4-FFF2-40B4-BE49-F238E27FC236}">
                <a16:creationId xmlns:a16="http://schemas.microsoft.com/office/drawing/2014/main" id="{76712CD4-F58D-438E-BC1E-240E73B8014B}"/>
              </a:ext>
            </a:extLst>
          </p:cNvPr>
          <p:cNvSpPr txBox="1"/>
          <p:nvPr userDrawn="1"/>
        </p:nvSpPr>
        <p:spPr>
          <a:xfrm>
            <a:off x="4103588" y="48570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C63663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vic.gov.au/maternal-child-health/early-parenting-centres" TargetMode="Externa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649118"/>
            <a:ext cx="7219338" cy="1417807"/>
          </a:xfrm>
        </p:spPr>
        <p:txBody>
          <a:bodyPr/>
          <a:lstStyle/>
          <a:p>
            <a:r>
              <a:rPr lang="en-AU">
                <a:latin typeface="VIC" panose="00000500000000000000" pitchFamily="2" charset="0"/>
              </a:rPr>
              <a:t>The role of Early Parenting Centres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>
                <a:latin typeface="VIC" panose="00000500000000000000" pitchFamily="2" charset="0"/>
              </a:rPr>
              <a:t>August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9FC7F3-CB23-47AE-852C-F65E4C44AFE1}"/>
              </a:ext>
            </a:extLst>
          </p:cNvPr>
          <p:cNvSpPr txBox="1">
            <a:spLocks/>
          </p:cNvSpPr>
          <p:nvPr/>
        </p:nvSpPr>
        <p:spPr bwMode="auto">
          <a:xfrm>
            <a:off x="540000" y="3267070"/>
            <a:ext cx="2536575" cy="25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>
                <a:solidFill>
                  <a:schemeClr val="tx1"/>
                </a:solidFill>
              </a:rPr>
              <a:t>OFFICIAL</a:t>
            </a:r>
            <a:r>
              <a:rPr lang="en-AU" sz="1200"/>
              <a:t> </a:t>
            </a:r>
          </a:p>
          <a:p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9656-AFF4-164E-8481-1F15F12E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02406"/>
            <a:ext cx="8839200" cy="809625"/>
          </a:xfrm>
        </p:spPr>
        <p:txBody>
          <a:bodyPr/>
          <a:lstStyle/>
          <a:p>
            <a:r>
              <a:rPr lang="en-US">
                <a:latin typeface="VIC" panose="00000500000000000000" pitchFamily="2" charset="0"/>
              </a:rPr>
              <a:t>Currently 10 EPCs across the state, growing to 13 by 2028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B9A822-1015-E242-EDF7-95A79120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8840" y="1432112"/>
            <a:ext cx="5884001" cy="33097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855D0-96A0-F8D5-6F19-D81C838C9C9F}"/>
              </a:ext>
            </a:extLst>
          </p:cNvPr>
          <p:cNvSpPr txBox="1"/>
          <p:nvPr/>
        </p:nvSpPr>
        <p:spPr>
          <a:xfrm>
            <a:off x="182880" y="1448654"/>
            <a:ext cx="2229394" cy="3293209"/>
          </a:xfrm>
          <a:prstGeom prst="rect">
            <a:avLst/>
          </a:prstGeom>
          <a:solidFill>
            <a:schemeClr val="bg1"/>
          </a:solidFill>
          <a:ln w="19050">
            <a:solidFill>
              <a:srgbClr val="C63663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VIC" panose="00000500000000000000" pitchFamily="2" charset="0"/>
              </a:rPr>
              <a:t>Free health service for families with children from birth and up to 4yo, offering: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VIC" panose="00000500000000000000" pitchFamily="2" charset="0"/>
              </a:rPr>
              <a:t>residential stays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VIC" panose="00000500000000000000" pitchFamily="2" charset="0"/>
              </a:rPr>
              <a:t>day stays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VIC" panose="00000500000000000000" pitchFamily="2" charset="0"/>
              </a:rPr>
              <a:t>telehealth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latin typeface="VIC" panose="00000500000000000000" pitchFamily="2" charset="0"/>
              </a:rPr>
              <a:t>group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VIC" panose="00000500000000000000" pitchFamily="2" charset="0"/>
            </a:endParaRPr>
          </a:p>
          <a:p>
            <a:r>
              <a:rPr lang="en-AU" sz="1600" dirty="0">
                <a:latin typeface="VIC" panose="00000500000000000000" pitchFamily="2" charset="0"/>
              </a:rPr>
              <a:t>No Medicare card is required to access an EPC service.</a:t>
            </a:r>
          </a:p>
        </p:txBody>
      </p:sp>
    </p:spTree>
    <p:extLst>
      <p:ext uri="{BB962C8B-B14F-4D97-AF65-F5344CB8AC3E}">
        <p14:creationId xmlns:p14="http://schemas.microsoft.com/office/powerpoint/2010/main" val="225930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AB77-BBF3-6BC6-C6E3-068BDE3F8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809625"/>
          </a:xfrm>
        </p:spPr>
        <p:txBody>
          <a:bodyPr wrap="square" anchor="ctr">
            <a:normAutofit/>
          </a:bodyPr>
          <a:lstStyle/>
          <a:p>
            <a:r>
              <a:rPr lang="en-AU" kern="100" dirty="0">
                <a:latin typeface="VIC" panose="00000500000000000000" pitchFamily="2" charset="0"/>
              </a:rPr>
              <a:t>The role of Early Parenting Centres</a:t>
            </a:r>
            <a:r>
              <a:rPr lang="en-AU" b="1" kern="100" dirty="0">
                <a:latin typeface="VIC" panose="00000500000000000000" pitchFamily="2" charset="0"/>
              </a:rPr>
              <a:t> </a:t>
            </a:r>
            <a:r>
              <a:rPr lang="en-AU" kern="100" dirty="0">
                <a:latin typeface="VIC" panose="00000500000000000000" pitchFamily="2" charset="0"/>
              </a:rPr>
              <a:t>within Victoria’s Maternal and Child Health system</a:t>
            </a:r>
            <a:endParaRPr lang="en-AU" dirty="0">
              <a:latin typeface="VIC" panose="000005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85189-F061-6E80-F506-CFF5636AC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1228"/>
            <a:ext cx="4887918" cy="4002272"/>
          </a:xfr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873AD-3204-4D6B-2D8E-6571EE0FE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44" y="1505571"/>
            <a:ext cx="4026694" cy="2788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542213-AD2E-299C-E7F0-1D9E277BB5BA}"/>
              </a:ext>
            </a:extLst>
          </p:cNvPr>
          <p:cNvSpPr txBox="1"/>
          <p:nvPr/>
        </p:nvSpPr>
        <p:spPr>
          <a:xfrm>
            <a:off x="5051142" y="4357490"/>
            <a:ext cx="4092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VIC" panose="00000500000000000000" pitchFamily="2" charset="0"/>
              </a:rPr>
              <a:t>Murrumbek Casey EPC, image courtesy Monash Health </a:t>
            </a:r>
          </a:p>
        </p:txBody>
      </p:sp>
    </p:spTree>
    <p:extLst>
      <p:ext uri="{BB962C8B-B14F-4D97-AF65-F5344CB8AC3E}">
        <p14:creationId xmlns:p14="http://schemas.microsoft.com/office/powerpoint/2010/main" val="128594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7884-8188-3FBA-4244-C86AA2D6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20" y="202406"/>
            <a:ext cx="7480618" cy="809625"/>
          </a:xfrm>
        </p:spPr>
        <p:txBody>
          <a:bodyPr/>
          <a:lstStyle/>
          <a:p>
            <a:r>
              <a:rPr lang="en-AU">
                <a:latin typeface="VIC" panose="00000500000000000000" pitchFamily="2" charset="0"/>
              </a:rPr>
              <a:t>Service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E2D75-89E7-0629-5C10-0363645D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196297"/>
            <a:ext cx="4236244" cy="3535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87313" lvl="2" indent="0">
              <a:buNone/>
            </a:pPr>
            <a:r>
              <a:rPr lang="en-AU" sz="1600" b="1">
                <a:solidFill>
                  <a:srgbClr val="C63663"/>
                </a:solidFill>
                <a:latin typeface="VIC" panose="00000500000000000000" pitchFamily="2" charset="0"/>
                <a:ea typeface="ＭＳ Ｐゴシック"/>
              </a:rPr>
              <a:t>MCH service </a:t>
            </a:r>
          </a:p>
          <a:p>
            <a:pPr marL="36195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Health promotion –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breastfeeding, nutrition, immunisation, home safety, first aid.</a:t>
            </a:r>
          </a:p>
          <a:p>
            <a:pPr marL="36195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Population based screening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– i.e. postnatal depression, infant/child development.</a:t>
            </a:r>
          </a:p>
          <a:p>
            <a:pPr marL="36195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Identification of needs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– connecting early with appropriate support and information.</a:t>
            </a:r>
          </a:p>
          <a:p>
            <a:pPr marL="36195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Anticipatory guidance –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e.g.</a:t>
            </a: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talk with parents about next stages of child development.</a:t>
            </a:r>
            <a:endParaRPr lang="en-AU" sz="1800" b="0">
              <a:solidFill>
                <a:schemeClr val="tx1"/>
              </a:solidFill>
              <a:latin typeface="VIC" panose="00000500000000000000" pitchFamily="2" charset="0"/>
              <a:ea typeface="ＭＳ Ｐゴシック"/>
              <a:cs typeface="Arial"/>
            </a:endParaRPr>
          </a:p>
          <a:p>
            <a:pPr marL="36195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Referral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– to professionals or key services (including EPCs) for specialist support.</a:t>
            </a:r>
          </a:p>
          <a:p>
            <a:pPr algn="ctr"/>
            <a:endParaRPr lang="en-AU" sz="1800" b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endParaRPr lang="en-AU" sz="18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AU" sz="18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72E139-5C8E-907C-CA1B-F4075561FA85}"/>
              </a:ext>
            </a:extLst>
          </p:cNvPr>
          <p:cNvSpPr txBox="1">
            <a:spLocks/>
          </p:cNvSpPr>
          <p:nvPr/>
        </p:nvSpPr>
        <p:spPr bwMode="auto">
          <a:xfrm>
            <a:off x="4679157" y="1196296"/>
            <a:ext cx="4236242" cy="3535679"/>
          </a:xfrm>
          <a:prstGeom prst="rect">
            <a:avLst/>
          </a:prstGeom>
          <a:solidFill>
            <a:schemeClr val="bg1"/>
          </a:solidFill>
          <a:ln w="28575">
            <a:solidFill>
              <a:srgbClr val="C6366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C6366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2" indent="0">
              <a:buNone/>
            </a:pPr>
            <a:r>
              <a:rPr lang="en-AU" sz="1600" b="1">
                <a:solidFill>
                  <a:srgbClr val="C63663"/>
                </a:solidFill>
                <a:latin typeface="VIC" panose="00000500000000000000" pitchFamily="2" charset="0"/>
                <a:ea typeface="ＭＳ Ｐゴシック"/>
              </a:rPr>
              <a:t>EPCs</a:t>
            </a:r>
          </a:p>
          <a:p>
            <a:pPr marL="285750" indent="-1984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Intake and assessment –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identification of presenting and underlying needs, and goals</a:t>
            </a:r>
          </a:p>
          <a:p>
            <a:pPr marL="285750" indent="-1984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Targeted interventions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- to address parenting goals through residential stay program (5 days/4 nights), day stay program, and/or home-based programs. </a:t>
            </a:r>
          </a:p>
          <a:p>
            <a:pPr marL="285750" indent="-1984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 pitchFamily="34" charset="-128"/>
                <a:cs typeface="+mn-cs"/>
              </a:rPr>
              <a:t>Clinical interventions -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 pitchFamily="34" charset="-128"/>
                <a:cs typeface="+mn-cs"/>
              </a:rPr>
              <a:t>individual or group therapy sessions, workshops on parenting skills, and practical assistance with issues such as sleep and feeding problems.</a:t>
            </a:r>
          </a:p>
          <a:p>
            <a:pPr marL="285750" indent="-1984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0" i="1">
                <a:solidFill>
                  <a:schemeClr val="tx1"/>
                </a:solidFill>
                <a:latin typeface="VIC" panose="00000500000000000000" pitchFamily="2" charset="0"/>
                <a:ea typeface="ＭＳ Ｐゴシック" pitchFamily="34" charset="-128"/>
                <a:cs typeface="+mn-cs"/>
              </a:rPr>
              <a:t>Referral </a:t>
            </a:r>
            <a:r>
              <a:rPr lang="en-AU" sz="1400" b="0">
                <a:solidFill>
                  <a:schemeClr val="tx1"/>
                </a:solidFill>
                <a:latin typeface="VIC" panose="00000500000000000000" pitchFamily="2" charset="0"/>
                <a:ea typeface="ＭＳ Ｐゴシック" pitchFamily="34" charset="-128"/>
                <a:cs typeface="+mn-cs"/>
              </a:rPr>
              <a:t>– reconnection with local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algn="ctr"/>
            <a:endParaRPr lang="en-AU" sz="1800" b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  <a:p>
            <a:endParaRPr lang="en-AU" sz="18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AU" sz="18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9" name="Graphic 8" descr="Family with boy outline">
            <a:extLst>
              <a:ext uri="{FF2B5EF4-FFF2-40B4-BE49-F238E27FC236}">
                <a16:creationId xmlns:a16="http://schemas.microsoft.com/office/drawing/2014/main" id="{9606E2D4-FF4F-C601-A5C7-F3527B0EC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1" y="9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2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1E1F-CBF2-4D97-B91F-79C0728A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21" y="202406"/>
            <a:ext cx="6588443" cy="809625"/>
          </a:xfrm>
        </p:spPr>
        <p:txBody>
          <a:bodyPr/>
          <a:lstStyle/>
          <a:p>
            <a:r>
              <a:rPr lang="en-GB">
                <a:latin typeface="VIC" panose="00000500000000000000" pitchFamily="2" charset="0"/>
                <a:ea typeface="ＭＳ Ｐゴシック"/>
              </a:rPr>
              <a:t>Workforce</a:t>
            </a:r>
            <a:endParaRPr lang="en-GB">
              <a:latin typeface="VIC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193E8-5EAC-FFA7-1C14-8C04D58C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842" y="1140449"/>
            <a:ext cx="4539334" cy="3738732"/>
          </a:xfrm>
          <a:solidFill>
            <a:schemeClr val="bg1"/>
          </a:solidFill>
          <a:ln w="28575">
            <a:solidFill>
              <a:srgbClr val="C63663"/>
            </a:solidFill>
          </a:ln>
        </p:spPr>
        <p:txBody>
          <a:bodyPr/>
          <a:lstStyle/>
          <a:p>
            <a:pPr marL="87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latin typeface="VIC" panose="00000500000000000000" pitchFamily="2" charset="0"/>
                <a:ea typeface="ＭＳ Ｐゴシック"/>
              </a:rPr>
              <a:t>EPCs</a:t>
            </a:r>
            <a:endParaRPr lang="en-US" sz="1600" dirty="0">
              <a:latin typeface="VIC" panose="00000500000000000000" pitchFamily="2" charset="0"/>
            </a:endParaRPr>
          </a:p>
          <a:p>
            <a:pPr marL="873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</a:rPr>
              <a:t>Nurse-led multidisciplinary care team</a:t>
            </a:r>
          </a:p>
          <a:p>
            <a:pPr marL="285750" indent="-19843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Comprised of various nursing roles (registered nurses, registered midwives, enrolled nurses and MCH nurses), allied health professionals, psychologists, social workers, play therapists and early parenting practitioners. </a:t>
            </a:r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</a:rPr>
              <a:t>Use a multidisciplinary care team approach that:   </a:t>
            </a:r>
            <a:endParaRPr lang="en-GB" sz="1200" b="0" dirty="0">
              <a:solidFill>
                <a:schemeClr val="tx1"/>
              </a:solidFill>
              <a:latin typeface="VIC" panose="00000500000000000000" pitchFamily="2" charset="0"/>
            </a:endParaRPr>
          </a:p>
          <a:p>
            <a:pPr marL="594360" lvl="2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200" dirty="0">
                <a:latin typeface="VIC" panose="00000500000000000000" pitchFamily="2" charset="0"/>
                <a:ea typeface="ＭＳ Ｐゴシック"/>
                <a:cs typeface="Arial"/>
              </a:rPr>
              <a:t>brings a holistic view of family and community to address underlying causes </a:t>
            </a:r>
          </a:p>
          <a:p>
            <a:pPr marL="594360" lvl="2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200" dirty="0">
                <a:latin typeface="VIC" panose="00000500000000000000" pitchFamily="2" charset="0"/>
                <a:ea typeface="ＭＳ Ｐゴシック"/>
                <a:cs typeface="Arial"/>
              </a:rPr>
              <a:t>provides team-based care planning and care coordination.</a:t>
            </a:r>
          </a:p>
          <a:p>
            <a:pPr marL="250825" lvl="2" indent="-163513">
              <a:spcBef>
                <a:spcPts val="800"/>
              </a:spcBef>
            </a:pPr>
            <a:r>
              <a:rPr lang="en-GB" sz="1200" dirty="0">
                <a:latin typeface="VIC" panose="00000500000000000000" pitchFamily="2" charset="0"/>
                <a:ea typeface="ＭＳ Ｐゴシック"/>
              </a:rPr>
              <a:t>MCH nurses are a critical part of the multidisciplinary team. They provide clinical guidance and support to nursing staff and lead clinical governance and clinical policy development across the EPC. </a:t>
            </a:r>
            <a:endParaRPr lang="en-GB" sz="1200" dirty="0">
              <a:latin typeface="VIC" panose="00000500000000000000" pitchFamily="2" charset="0"/>
              <a:ea typeface="ＭＳ Ｐゴシック"/>
              <a:cs typeface="Arial"/>
            </a:endParaRPr>
          </a:p>
          <a:p>
            <a:endParaRPr lang="en-GB" sz="1400" b="0" dirty="0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17C45-031C-7A79-AA1E-5A86574F0969}"/>
              </a:ext>
            </a:extLst>
          </p:cNvPr>
          <p:cNvSpPr txBox="1">
            <a:spLocks/>
          </p:cNvSpPr>
          <p:nvPr/>
        </p:nvSpPr>
        <p:spPr bwMode="auto">
          <a:xfrm>
            <a:off x="236221" y="1140449"/>
            <a:ext cx="3914298" cy="3738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 baseline="0">
                <a:solidFill>
                  <a:srgbClr val="C63663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5650" indent="-250825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600" b="1" dirty="0">
                <a:solidFill>
                  <a:srgbClr val="C63663"/>
                </a:solidFill>
                <a:latin typeface="VIC" panose="00000500000000000000" pitchFamily="2" charset="0"/>
                <a:ea typeface="ＭＳ Ｐゴシック"/>
              </a:rPr>
              <a:t>MCH service</a:t>
            </a:r>
          </a:p>
          <a:p>
            <a:pPr marL="0" lvl="2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400" b="1" dirty="0">
                <a:latin typeface="VIC" panose="00000500000000000000" pitchFamily="2" charset="0"/>
                <a:ea typeface="ＭＳ Ｐゴシック"/>
              </a:rPr>
              <a:t>MCH Nurse-led</a:t>
            </a:r>
          </a:p>
          <a:p>
            <a:pPr marL="285210" lvl="1" indent="-285750">
              <a:buFont typeface="Arial" panose="020B0604020202020204" pitchFamily="34" charset="0"/>
              <a:buChar char="•"/>
            </a:pPr>
            <a:r>
              <a:rPr lang="en-AU" sz="1300" dirty="0">
                <a:latin typeface="VIC" panose="00000500000000000000" pitchFamily="2" charset="0"/>
                <a:ea typeface="ＭＳ Ｐゴシック"/>
                <a:cs typeface="Arial"/>
              </a:rPr>
              <a:t>Universal MCH is </a:t>
            </a:r>
            <a:r>
              <a:rPr lang="en-AU" sz="1300" b="0" dirty="0">
                <a:latin typeface="VIC" panose="00000500000000000000" pitchFamily="2" charset="0"/>
                <a:ea typeface="ＭＳ Ｐゴシック"/>
                <a:cs typeface="Arial"/>
              </a:rPr>
              <a:t>delivered by qualified MCH </a:t>
            </a:r>
            <a:r>
              <a:rPr lang="en-AU" sz="1300" dirty="0">
                <a:latin typeface="VIC" panose="00000500000000000000" pitchFamily="2" charset="0"/>
                <a:ea typeface="ＭＳ Ｐゴシック"/>
                <a:cs typeface="Arial"/>
              </a:rPr>
              <a:t>N</a:t>
            </a:r>
            <a:r>
              <a:rPr lang="en-AU" sz="1300" b="0" dirty="0">
                <a:latin typeface="VIC" panose="00000500000000000000" pitchFamily="2" charset="0"/>
                <a:ea typeface="ＭＳ Ｐゴシック"/>
                <a:cs typeface="Arial"/>
              </a:rPr>
              <a:t>urses across:</a:t>
            </a:r>
            <a:r>
              <a:rPr lang="en-AU" sz="1300" dirty="0">
                <a:latin typeface="VIC" panose="00000500000000000000" pitchFamily="2" charset="0"/>
                <a:ea typeface="ＭＳ Ｐゴシック"/>
                <a:cs typeface="Arial"/>
              </a:rPr>
              <a:t> </a:t>
            </a:r>
            <a:endParaRPr lang="en-AU" sz="1300" b="0" dirty="0">
              <a:latin typeface="VIC" panose="00000500000000000000" pitchFamily="2" charset="0"/>
              <a:ea typeface="ＭＳ Ｐゴシック"/>
              <a:cs typeface="Arial"/>
            </a:endParaRPr>
          </a:p>
          <a:p>
            <a:pPr marL="594360" lvl="2" indent="-342900">
              <a:buFont typeface="Courier New" panose="02070309020205020404" pitchFamily="49" charset="0"/>
              <a:buChar char="o"/>
            </a:pPr>
            <a:r>
              <a:rPr lang="en-AU" sz="1300" b="0" dirty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81 local government based MCH services</a:t>
            </a:r>
          </a:p>
          <a:p>
            <a:pPr marL="594360" lvl="2" indent="-342900">
              <a:buFont typeface="Courier New" panose="02070309020205020404" pitchFamily="49" charset="0"/>
              <a:buChar char="o"/>
            </a:pPr>
            <a:r>
              <a:rPr lang="en-AU" sz="1300" b="0" dirty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17 Aboriginal MCH service locations, including Aboriginal health workers </a:t>
            </a:r>
          </a:p>
          <a:p>
            <a:pPr marL="594360" lvl="2" indent="-342900">
              <a:buFont typeface="Courier New" panose="02070309020205020404" pitchFamily="49" charset="0"/>
              <a:buChar char="o"/>
            </a:pPr>
            <a:r>
              <a:rPr lang="en-AU" sz="1300" dirty="0">
                <a:latin typeface="VIC" panose="00000500000000000000" pitchFamily="2" charset="0"/>
                <a:ea typeface="ＭＳ Ｐゴシック"/>
                <a:cs typeface="Arial"/>
              </a:rPr>
              <a:t>Statewide 24/7 MCH Phone </a:t>
            </a:r>
            <a:r>
              <a:rPr lang="en-AU" sz="1300" b="0" dirty="0">
                <a:solidFill>
                  <a:schemeClr val="tx1"/>
                </a:solidFill>
                <a:latin typeface="VIC" panose="00000500000000000000" pitchFamily="2" charset="0"/>
                <a:ea typeface="ＭＳ Ｐゴシック"/>
                <a:cs typeface="Arial"/>
              </a:rPr>
              <a:t>Line.</a:t>
            </a:r>
          </a:p>
          <a:p>
            <a:pPr marL="28521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300" dirty="0">
                <a:latin typeface="VIC" panose="00000500000000000000" pitchFamily="2" charset="0"/>
                <a:ea typeface="ＭＳ Ｐゴシック"/>
                <a:cs typeface="Arial"/>
              </a:rPr>
              <a:t>Multidisciplinary care is delivered in elements of the MCH program, under MCH nurse leadership. </a:t>
            </a:r>
          </a:p>
          <a:p>
            <a:pPr marL="594360" lvl="2" indent="-342900">
              <a:buFont typeface="Courier New" panose="02070309020205020404" pitchFamily="49" charset="0"/>
              <a:buChar char="o"/>
            </a:pPr>
            <a:endParaRPr lang="en-GB" sz="1500" dirty="0">
              <a:cs typeface="Arial"/>
            </a:endParaRPr>
          </a:p>
          <a:p>
            <a:pPr marL="251460" lvl="2" indent="0">
              <a:buFont typeface="Arial" charset="0"/>
              <a:buNone/>
            </a:pPr>
            <a:endParaRPr lang="en-GB" dirty="0">
              <a:cs typeface="Arial"/>
            </a:endParaRPr>
          </a:p>
        </p:txBody>
      </p:sp>
      <p:pic>
        <p:nvPicPr>
          <p:cNvPr id="10" name="Graphic 9" descr="Doctor female outline">
            <a:extLst>
              <a:ext uri="{FF2B5EF4-FFF2-40B4-BE49-F238E27FC236}">
                <a16:creationId xmlns:a16="http://schemas.microsoft.com/office/drawing/2014/main" id="{E88DC9B1-63DC-A848-057D-CE7C7965D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1" y="9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40105-52E0-3BF2-190D-DA0B50121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5A64-21E2-BC56-97DD-B329796C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>
                <a:latin typeface="VIC" panose="00000500000000000000" pitchFamily="2" charset="0"/>
              </a:rPr>
              <a:t>Evidence-based outcomes of EPC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81B69-D7E4-0F9C-723E-79E33ED2F2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01" y="3097530"/>
            <a:ext cx="2034043" cy="104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8C38F-CD1B-FA62-CA6E-054C3039C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38" y="4214948"/>
            <a:ext cx="2320197" cy="631371"/>
          </a:xfrm>
          <a:prstGeom prst="rect">
            <a:avLst/>
          </a:prstGeom>
        </p:spPr>
      </p:pic>
      <p:pic>
        <p:nvPicPr>
          <p:cNvPr id="9" name="Picture 8" descr="Chart, sunburst chart&#10;&#10;Description automatically generated">
            <a:extLst>
              <a:ext uri="{FF2B5EF4-FFF2-40B4-BE49-F238E27FC236}">
                <a16:creationId xmlns:a16="http://schemas.microsoft.com/office/drawing/2014/main" id="{71248702-220F-66EA-2D70-A77936533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114697"/>
            <a:ext cx="4214948" cy="402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61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F32A-B1B7-7389-80F2-F26CF61D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B1D432-81A8-DBBB-2EC6-C83F2631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318099"/>
          </a:xfrm>
        </p:spPr>
        <p:txBody>
          <a:bodyPr/>
          <a:lstStyle/>
          <a:p>
            <a:r>
              <a:rPr lang="en-US">
                <a:latin typeface="VIC" panose="00000500000000000000" pitchFamily="2" charset="0"/>
              </a:rPr>
              <a:t>Outcomes for parents and carers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D5797-EFA7-F3D5-0923-06964975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6" y="609601"/>
            <a:ext cx="8464731" cy="453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117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2B12-0AF5-CD22-3B65-DD1C47BE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VIC" panose="00000500000000000000" pitchFamily="2" charset="0"/>
              </a:rPr>
              <a:t>Referrals to EPCs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4031-AC3B-18D7-C497-C17E3C420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719847"/>
            <a:ext cx="6549390" cy="4077323"/>
          </a:xfrm>
        </p:spPr>
        <p:txBody>
          <a:bodyPr/>
          <a:lstStyle/>
          <a:p>
            <a:r>
              <a:rPr lang="en-AU" b="0" dirty="0">
                <a:latin typeface="VIC" panose="00000500000000000000" pitchFamily="2" charset="0"/>
              </a:rPr>
              <a:t>A list of all EPCs is available at: </a:t>
            </a:r>
            <a:r>
              <a:rPr lang="en-AU" b="0" dirty="0">
                <a:latin typeface="VIC" panose="00000500000000000000" pitchFamily="2" charset="0"/>
                <a:hlinkClick r:id="rId3"/>
              </a:rPr>
              <a:t>www.health.vic.gov.au/maternal-child-health/early-parenting-centres</a:t>
            </a:r>
            <a:endParaRPr lang="en-AU" b="0" dirty="0">
              <a:latin typeface="VIC" panose="00000500000000000000" pitchFamily="2" charset="0"/>
            </a:endParaRPr>
          </a:p>
          <a:p>
            <a:endParaRPr lang="en-AU" b="0" dirty="0">
              <a:latin typeface="VIC" panose="00000500000000000000" pitchFamily="2" charset="0"/>
            </a:endParaRPr>
          </a:p>
          <a:p>
            <a:r>
              <a:rPr lang="en-AU" b="0" dirty="0">
                <a:latin typeface="VIC" panose="00000500000000000000" pitchFamily="2" charset="0"/>
              </a:rPr>
              <a:t>Each EPC has an online referral form on their homepage</a:t>
            </a:r>
          </a:p>
        </p:txBody>
      </p:sp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1B43942D-59F7-A3F1-5418-F8AFC1CD4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1" y="2571750"/>
            <a:ext cx="914400" cy="914400"/>
          </a:xfrm>
          <a:prstGeom prst="rect">
            <a:avLst/>
          </a:prstGeom>
        </p:spPr>
      </p:pic>
      <p:pic>
        <p:nvPicPr>
          <p:cNvPr id="7" name="Graphic 6" descr="Monitor outline">
            <a:extLst>
              <a:ext uri="{FF2B5EF4-FFF2-40B4-BE49-F238E27FC236}">
                <a16:creationId xmlns:a16="http://schemas.microsoft.com/office/drawing/2014/main" id="{57C0A185-ACAC-FA68-71A0-2400B7069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471" y="7580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7724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pink 16x9 presentation" id="{7CF9BFFF-4D70-BE46-A323-7E77880B9A6D}" vid="{469A88DC-F6CE-9A42-A65E-055DBE213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9" ma:contentTypeDescription="Create a new document." ma:contentTypeScope="" ma:versionID="79f0d678e6b7eaee0c01a642e867f40a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43c6cc0613d81975476a6795c674ee8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EDEYZVM3SA3E-416886924-173969</_dlc_DocId>
    <_dlc_DocIdUrl xmlns="63a6e35b-1a0d-4b26-8059-9d7fbfec19c3">
      <Url>https://onegp.sharepoint.com/sites/doclib/_layouts/15/DocIdRedir.aspx?ID=EDEYZVM3SA3E-416886924-173969</Url>
      <Description>EDEYZVM3SA3E-416886924-173969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34F70A-BD49-4966-93C6-8461D7B43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EEF8B-6411-4CD4-B66A-46B6FE477333}"/>
</file>

<file path=customXml/itemProps3.xml><?xml version="1.0" encoding="utf-8"?>
<ds:datastoreItem xmlns:ds="http://schemas.openxmlformats.org/officeDocument/2006/customXml" ds:itemID="{B38AAC11-AB0E-484E-8E26-4DD5850943F2}">
  <ds:schemaRefs>
    <ds:schemaRef ds:uri="http://schemas.microsoft.com/office/2006/metadata/properties"/>
    <ds:schemaRef ds:uri="9ce7babe-14e8-45a2-a5ac-0e299c67a56c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ce0f2b5-5be5-4508-bce9-d7011ece0659"/>
    <ds:schemaRef ds:uri="http://purl.org/dc/elements/1.1/"/>
    <ds:schemaRef ds:uri="http://schemas.openxmlformats.org/package/2006/metadata/core-properties"/>
    <ds:schemaRef ds:uri="d93ed26e-7c9d-4e4f-b884-8b805c7e529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2209B0E-3EAB-4968-ACD9-10845615888D}"/>
</file>

<file path=docProps/app.xml><?xml version="1.0" encoding="utf-8"?>
<Properties xmlns="http://schemas.openxmlformats.org/officeDocument/2006/extended-properties" xmlns:vt="http://schemas.openxmlformats.org/officeDocument/2006/docPropsVTypes">
  <Template>DH pink 16x9 presentation</Template>
  <TotalTime>99</TotalTime>
  <Words>434</Words>
  <Application>Microsoft Office PowerPoint</Application>
  <PresentationFormat>On-screen Show (16:9)</PresentationFormat>
  <Paragraphs>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Courier New</vt:lpstr>
      <vt:lpstr>VIC</vt:lpstr>
      <vt:lpstr>Master</vt:lpstr>
      <vt:lpstr>The role of Early Parenting Centres</vt:lpstr>
      <vt:lpstr>Currently 10 EPCs across the state, growing to 13 by 2028</vt:lpstr>
      <vt:lpstr>The role of Early Parenting Centres within Victoria’s Maternal and Child Health system</vt:lpstr>
      <vt:lpstr>Service offerings</vt:lpstr>
      <vt:lpstr>Workforce</vt:lpstr>
      <vt:lpstr>Evidence-based outcomes of EPC participation</vt:lpstr>
      <vt:lpstr>Outcomes for parents and carers</vt:lpstr>
      <vt:lpstr>Referrals to EPCs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Elysia Delaine (Health)</dc:creator>
  <cp:keywords/>
  <dc:description/>
  <cp:lastModifiedBy>Elysia Delaine (Health)</cp:lastModifiedBy>
  <cp:revision>4</cp:revision>
  <dcterms:created xsi:type="dcterms:W3CDTF">2025-08-06T23:34:17Z</dcterms:created>
  <dcterms:modified xsi:type="dcterms:W3CDTF">2025-08-14T03:11:59Z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2021-03-17T01:16:57Z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0x010100B134EC1B70594941AAB0EE9491458F55</vt:lpwstr>
  </property>
  <property fmtid="{D5CDD505-2E9C-101B-9397-08002B2CF9AE}" pid="12" name="MediaServiceImageTags">
    <vt:lpwstr/>
  </property>
  <property fmtid="{D5CDD505-2E9C-101B-9397-08002B2CF9AE}" pid="13" name="_dlc_DocIdItemGuid">
    <vt:lpwstr>9ae56a96-cd66-4463-ac69-9172617acc45</vt:lpwstr>
  </property>
</Properties>
</file>