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272" r:id="rId5"/>
    <p:sldId id="346" r:id="rId6"/>
    <p:sldId id="2147471042" r:id="rId7"/>
    <p:sldId id="2147471044" r:id="rId8"/>
    <p:sldId id="356" r:id="rId9"/>
    <p:sldId id="355" r:id="rId10"/>
    <p:sldId id="281" r:id="rId11"/>
    <p:sldId id="300" r:id="rId12"/>
    <p:sldId id="2145706124" r:id="rId13"/>
    <p:sldId id="2145706103" r:id="rId14"/>
    <p:sldId id="2145706101" r:id="rId15"/>
    <p:sldId id="2145706104" r:id="rId16"/>
    <p:sldId id="2145706118" r:id="rId17"/>
    <p:sldId id="2145706126" r:id="rId18"/>
    <p:sldId id="2145706102" r:id="rId19"/>
    <p:sldId id="2145706100" r:id="rId20"/>
    <p:sldId id="2145706120" r:id="rId21"/>
    <p:sldId id="2147471038" r:id="rId22"/>
    <p:sldId id="2147471040" r:id="rId23"/>
    <p:sldId id="354" r:id="rId24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50032"/>
    <a:srgbClr val="FFFF66"/>
    <a:srgbClr val="53565A"/>
    <a:srgbClr val="201547"/>
    <a:srgbClr val="87189D"/>
    <a:srgbClr val="007B4B"/>
    <a:srgbClr val="DA372E"/>
    <a:srgbClr val="00895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0C6C2-82B7-45A8-AAE9-DAD020262E0B}" v="3" dt="2024-02-29T06:39:16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8529" autoAdjust="0"/>
  </p:normalViewPr>
  <p:slideViewPr>
    <p:cSldViewPr snapToGrid="0" snapToObjects="1">
      <p:cViewPr varScale="1">
        <p:scale>
          <a:sx n="78" d="100"/>
          <a:sy n="78" d="100"/>
        </p:scale>
        <p:origin x="10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1803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29/02/2024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4532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479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227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2588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79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348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ＭＳ Ｐゴシック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3442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ＭＳ Ｐゴシック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9276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6853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80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2501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6432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8311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937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003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0600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290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613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801591"/>
          </a:xfrm>
        </p:spPr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0500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0A68-9A8A-4AEF-AC1B-FD954FF84CE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03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540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53565A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53565A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hc.org.a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health.vic.gov.au/public-health/infectious-diseases/notify-condition-now)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dramadownunder.info/let-them-know/" TargetMode="External"/><Relationship Id="rId5" Type="http://schemas.openxmlformats.org/officeDocument/2006/relationships/hyperlink" Target="https://letthemknow.org.au/" TargetMode="External"/><Relationship Id="rId4" Type="http://schemas.openxmlformats.org/officeDocument/2006/relationships/hyperlink" Target="mailto:contact.tracers@health.vic.gov.a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nwmphn.org.au/about/partnerships-collaborations/vhhital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hm.org.au/learning-hub/syphilis/" TargetMode="External"/><Relationship Id="rId5" Type="http://schemas.openxmlformats.org/officeDocument/2006/relationships/hyperlink" Target="https://medicine.unimelb.edu.au/cersh#online-learning-modules" TargetMode="External"/><Relationship Id="rId4" Type="http://schemas.openxmlformats.org/officeDocument/2006/relationships/hyperlink" Target="https://vtphna.org.au/care-pathways-and-referral/" TargetMode="Externa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.vic.gov.au/infectious-diseases/syphilis" TargetMode="External"/><Relationship Id="rId13" Type="http://schemas.openxmlformats.org/officeDocument/2006/relationships/hyperlink" Target="http://www.betterhealth.vic.gov.au/health/ConditionsAndTreatments/syphilis" TargetMode="External"/><Relationship Id="rId3" Type="http://schemas.openxmlformats.org/officeDocument/2006/relationships/hyperlink" Target="http://www.mshc.org.au/" TargetMode="External"/><Relationship Id="rId7" Type="http://schemas.openxmlformats.org/officeDocument/2006/relationships/hyperlink" Target="https://www.health.vic.gov.au/health-advisories/congenital-syphilis-in-victoria" TargetMode="External"/><Relationship Id="rId12" Type="http://schemas.openxmlformats.org/officeDocument/2006/relationships/hyperlink" Target="https://www.health.gov.au/resources/pregnancy-care-guidelines/part-f-routine-maternal-health-tests/syphilis#362-syphilis-test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dramadownunder.info/let-them-know/" TargetMode="External"/><Relationship Id="rId11" Type="http://schemas.openxmlformats.org/officeDocument/2006/relationships/hyperlink" Target="http://www.mshc.org.au/health-professionals" TargetMode="External"/><Relationship Id="rId5" Type="http://schemas.openxmlformats.org/officeDocument/2006/relationships/hyperlink" Target="https://letthemknow.org.au/" TargetMode="External"/><Relationship Id="rId10" Type="http://schemas.openxmlformats.org/officeDocument/2006/relationships/hyperlink" Target="http://www.sti.guidelines.org.au/" TargetMode="External"/><Relationship Id="rId4" Type="http://schemas.openxmlformats.org/officeDocument/2006/relationships/hyperlink" Target="mailto:contact.tracers@health.vic.gov.au" TargetMode="External"/><Relationship Id="rId9" Type="http://schemas.openxmlformats.org/officeDocument/2006/relationships/hyperlink" Target="https://www2.health.vic.gov.au/public-health/infectious-diseases/notify-condition-no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vic.gov.au/publications/victorian-sexually-transmissible-infections-sti-plan-2022-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hm.org.au/about/news/chief-medical-officer-syphilis-calls-for-ac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88" y="1409313"/>
            <a:ext cx="8548999" cy="1097524"/>
          </a:xfrm>
        </p:spPr>
        <p:txBody>
          <a:bodyPr/>
          <a:lstStyle/>
          <a:p>
            <a:br>
              <a:rPr lang="en-AU" sz="2800" b="1" dirty="0">
                <a:solidFill>
                  <a:schemeClr val="tx1"/>
                </a:solidFill>
              </a:rPr>
            </a:br>
            <a:br>
              <a:rPr lang="en-AU" sz="2800" b="1" dirty="0">
                <a:solidFill>
                  <a:schemeClr val="tx1"/>
                </a:solidFill>
              </a:rPr>
            </a:br>
            <a:r>
              <a:rPr lang="en-AU" sz="2400" b="1" dirty="0">
                <a:solidFill>
                  <a:schemeClr val="tx1"/>
                </a:solidFill>
              </a:rPr>
              <a:t>Syphilis – a public health priority 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04" y="2506837"/>
            <a:ext cx="8099735" cy="1428494"/>
          </a:xfrm>
        </p:spPr>
        <p:txBody>
          <a:bodyPr/>
          <a:lstStyle/>
          <a:p>
            <a:r>
              <a:rPr lang="en-AU" sz="1600" dirty="0"/>
              <a:t>Dr Christian McGrath</a:t>
            </a:r>
          </a:p>
          <a:p>
            <a:r>
              <a:rPr lang="en-AU" sz="1600" dirty="0"/>
              <a:t>RACGP webinar – February 2024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467113" y="3320079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 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40D7-CB77-4347-B7A2-F6AB381A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19" y="190374"/>
            <a:ext cx="7199313" cy="809625"/>
          </a:xfrm>
        </p:spPr>
        <p:txBody>
          <a:bodyPr/>
          <a:lstStyle/>
          <a:p>
            <a:r>
              <a:rPr lang="en-AU" b="1" dirty="0"/>
              <a:t>Serology tests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C2CC5-C6C8-4225-BBAB-B19C7801B597}"/>
              </a:ext>
            </a:extLst>
          </p:cNvPr>
          <p:cNvSpPr txBox="1"/>
          <p:nvPr/>
        </p:nvSpPr>
        <p:spPr>
          <a:xfrm>
            <a:off x="185768" y="1134031"/>
            <a:ext cx="8699090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b="1" dirty="0">
                <a:solidFill>
                  <a:srgbClr val="0070C0"/>
                </a:solidFill>
                <a:latin typeface="+mj-lt"/>
                <a:ea typeface="ＭＳ Ｐゴシック"/>
              </a:rPr>
              <a:t>Specific serology tests: </a:t>
            </a:r>
            <a:r>
              <a:rPr lang="en-AU" sz="1600" dirty="0">
                <a:solidFill>
                  <a:srgbClr val="201547"/>
                </a:solidFill>
                <a:latin typeface="+mj-lt"/>
                <a:ea typeface="ＭＳ Ｐゴシック"/>
              </a:rPr>
              <a:t>TPHA TPPA, FTA Ab, 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j-lt"/>
                <a:ea typeface="ＭＳ Ｐゴシック"/>
              </a:rPr>
              <a:t>Used in screening</a:t>
            </a:r>
            <a:endParaRPr lang="en-AU" sz="1600" dirty="0">
              <a:ea typeface="ＭＳ Ｐゴシック"/>
            </a:endParaRPr>
          </a:p>
          <a:p>
            <a:endParaRPr lang="en-AU" sz="1600" dirty="0">
              <a:solidFill>
                <a:srgbClr val="0070C0"/>
              </a:solidFill>
            </a:endParaRPr>
          </a:p>
          <a:p>
            <a:r>
              <a:rPr lang="en-AU" sz="1600" b="1" dirty="0">
                <a:solidFill>
                  <a:srgbClr val="0070C0"/>
                </a:solidFill>
                <a:latin typeface="+mj-lt"/>
                <a:ea typeface="ＭＳ Ｐゴシック"/>
              </a:rPr>
              <a:t>Non-Specific tests: </a:t>
            </a:r>
            <a:r>
              <a:rPr lang="en-AU" sz="1600" dirty="0">
                <a:solidFill>
                  <a:srgbClr val="201547"/>
                </a:solidFill>
                <a:latin typeface="+mj-lt"/>
                <a:ea typeface="ＭＳ Ｐゴシック"/>
              </a:rPr>
              <a:t>RPR VDRL</a:t>
            </a:r>
            <a:endParaRPr lang="en-AU" sz="1600" dirty="0"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j-lt"/>
                <a:ea typeface="ＭＳ Ｐゴシック"/>
              </a:rPr>
              <a:t>Used in monitoring treatment</a:t>
            </a:r>
            <a:endParaRPr lang="en-AU" sz="1600" dirty="0"/>
          </a:p>
          <a:p>
            <a:endParaRPr lang="en-AU" sz="1600" dirty="0"/>
          </a:p>
          <a:p>
            <a:r>
              <a:rPr lang="en-AU" sz="1600" dirty="0">
                <a:effectLst/>
                <a:latin typeface="+mj-lt"/>
                <a:ea typeface="ＭＳ Ｐゴシック"/>
              </a:rPr>
              <a:t>If uncertain how to interpret results – MSHC can provide advice on diagnosis and management: 1800 009 903 or </a:t>
            </a:r>
            <a:r>
              <a:rPr lang="en-AU" sz="1600" dirty="0">
                <a:effectLst/>
                <a:latin typeface="+mj-lt"/>
                <a:ea typeface="ＭＳ Ｐゴシック"/>
                <a:hlinkClick r:id="rId3"/>
              </a:rPr>
              <a:t>www.mshc.org.au</a:t>
            </a:r>
            <a:endParaRPr lang="en-AU" sz="1600" dirty="0">
              <a:effectLst/>
              <a:latin typeface="+mj-lt"/>
              <a:ea typeface="ＭＳ Ｐゴシック"/>
              <a:cs typeface="Arial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0000"/>
              </a:solidFill>
              <a:latin typeface="+mj-lt"/>
              <a:cs typeface="Arial"/>
              <a:hlinkClick r:id="rId3"/>
            </a:endParaRPr>
          </a:p>
          <a:p>
            <a:r>
              <a:rPr lang="en-AU" sz="1600" b="1" dirty="0">
                <a:latin typeface="+mj-lt"/>
                <a:ea typeface="ＭＳ Ｐゴシック"/>
              </a:rPr>
              <a:t>If positive results in pregnant women and/or babies - </a:t>
            </a:r>
            <a:r>
              <a:rPr lang="en-US" sz="1600" dirty="0">
                <a:latin typeface="Arial"/>
                <a:ea typeface="Calibri" panose="020F0502020204030204" pitchFamily="34" charset="0"/>
                <a:cs typeface="Arial"/>
              </a:rPr>
              <a:t>discuss with a health professional with expertise in the area </a:t>
            </a:r>
            <a:endParaRPr lang="en-AU" sz="1600" dirty="0">
              <a:latin typeface="Arial"/>
              <a:cs typeface="Arial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687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40D7-CB77-4347-B7A2-F6AB381A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Primary syphilis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4E32B51-6C9C-46FE-B4EF-049911DF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75" y="1257100"/>
            <a:ext cx="6326680" cy="338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latinLnBrk="0">
              <a:lnSpc>
                <a:spcPct val="150000"/>
              </a:lnSpc>
              <a:buClr>
                <a:srgbClr val="1F1546"/>
              </a:buClr>
              <a:buSzTx/>
              <a:tabLst/>
            </a:pPr>
            <a:r>
              <a:rPr lang="en-AU" altLang="en-US" sz="1600" b="1" dirty="0">
                <a:solidFill>
                  <a:srgbClr val="0070C0"/>
                </a:solidFill>
                <a:latin typeface="+mn-lt"/>
              </a:rPr>
              <a:t>Clinical presentation  </a:t>
            </a:r>
            <a:r>
              <a:rPr lang="en-AU" altLang="en-US" sz="1600" dirty="0">
                <a:solidFill>
                  <a:srgbClr val="201547"/>
                </a:solidFill>
                <a:latin typeface="+mn-lt"/>
              </a:rPr>
              <a:t>- Chancre</a:t>
            </a: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201547"/>
                </a:solidFill>
                <a:latin typeface="+mn-lt"/>
              </a:rPr>
              <a:t>Often painless (but can be painful)</a:t>
            </a: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201547"/>
                </a:solidFill>
                <a:latin typeface="+mn-lt"/>
              </a:rPr>
              <a:t>Indurated lesion</a:t>
            </a: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201547"/>
                </a:solidFill>
                <a:latin typeface="+mn-lt"/>
              </a:rPr>
              <a:t>May not be noticed if in the mouth, anus, vagina, or cervix</a:t>
            </a:r>
          </a:p>
          <a:p>
            <a:pPr marR="0" lvl="0" latinLnBrk="0">
              <a:lnSpc>
                <a:spcPct val="150000"/>
              </a:lnSpc>
              <a:buClr>
                <a:srgbClr val="1F1546"/>
              </a:buClr>
              <a:buSzTx/>
              <a:tabLst/>
            </a:pPr>
            <a:r>
              <a:rPr lang="en-AU" altLang="en-US" sz="1600" b="1" dirty="0">
                <a:solidFill>
                  <a:srgbClr val="0070C0"/>
                </a:solidFill>
                <a:latin typeface="+mn-lt"/>
              </a:rPr>
              <a:t>Diagnosis</a:t>
            </a:r>
            <a:r>
              <a:rPr lang="en-AU" altLang="en-US" sz="1600" b="1" dirty="0">
                <a:solidFill>
                  <a:srgbClr val="201547"/>
                </a:solidFill>
                <a:latin typeface="+mn-lt"/>
              </a:rPr>
              <a:t> </a:t>
            </a: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201547"/>
                </a:solidFill>
                <a:latin typeface="+mn-lt"/>
              </a:rPr>
              <a:t>PCR swab of the ulcer for syphilis + HSV multiplex</a:t>
            </a: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201547"/>
                </a:solidFill>
                <a:latin typeface="+mn-lt"/>
              </a:rPr>
              <a:t>Serology but  it may be negative in early cases, so repeat</a:t>
            </a: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</a:rPr>
              <a:t>MSHC </a:t>
            </a:r>
            <a:r>
              <a:rPr lang="en-AU" altLang="en-US" sz="1600" dirty="0">
                <a:solidFill>
                  <a:srgbClr val="201547"/>
                </a:solidFill>
                <a:latin typeface="+mn-lt"/>
              </a:rPr>
              <a:t>have dark field microscopy available</a:t>
            </a:r>
            <a:endParaRPr lang="en-US" altLang="en-US" sz="1600" dirty="0">
              <a:solidFill>
                <a:srgbClr val="201547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BB600-20F4-438C-AA4F-FBDD5385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80" y="1180565"/>
            <a:ext cx="2536767" cy="1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EF75-1B9F-4A4C-85C5-58F4A1BB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Secondary syphilis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1D250-8B83-4A76-A5F4-791256AB80C8}"/>
              </a:ext>
            </a:extLst>
          </p:cNvPr>
          <p:cNvSpPr txBox="1"/>
          <p:nvPr/>
        </p:nvSpPr>
        <p:spPr>
          <a:xfrm>
            <a:off x="435836" y="1057568"/>
            <a:ext cx="623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201547"/>
                </a:solidFill>
              </a:rPr>
              <a:t>Not always typical -  a  myriad of dermatological 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17CA6-98A2-4ABA-A902-98012140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8" y="1469408"/>
            <a:ext cx="8534503" cy="3422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A968C-7190-8374-0F4C-0ACAB9AA1320}"/>
              </a:ext>
            </a:extLst>
          </p:cNvPr>
          <p:cNvSpPr txBox="1"/>
          <p:nvPr/>
        </p:nvSpPr>
        <p:spPr>
          <a:xfrm>
            <a:off x="85960" y="4849635"/>
            <a:ext cx="4254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rgbClr val="201547"/>
                </a:solidFill>
              </a:rPr>
              <a:t>Source:  Melbourne Sexual Health Centre </a:t>
            </a:r>
          </a:p>
        </p:txBody>
      </p:sp>
    </p:spTree>
    <p:extLst>
      <p:ext uri="{BB962C8B-B14F-4D97-AF65-F5344CB8AC3E}">
        <p14:creationId xmlns:p14="http://schemas.microsoft.com/office/powerpoint/2010/main" val="28006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6808-A959-4DC1-B313-2E86EBFD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Untreated syphilis in pregnancy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38A0C-E355-4D5E-93EE-379390FEED64}"/>
              </a:ext>
            </a:extLst>
          </p:cNvPr>
          <p:cNvSpPr txBox="1"/>
          <p:nvPr/>
        </p:nvSpPr>
        <p:spPr>
          <a:xfrm>
            <a:off x="419589" y="1224376"/>
            <a:ext cx="7319475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+mj-lt"/>
                <a:ea typeface="ＭＳ Ｐゴシック"/>
              </a:rPr>
              <a:t>Risk of maternal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  <a:ea typeface="ＭＳ Ｐゴシック"/>
              </a:rPr>
              <a:t>One third of untreated patients with latent infection will develop symptomatic late syphilis</a:t>
            </a:r>
            <a:endParaRPr lang="en-AU" sz="16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70C0"/>
              </a:solidFill>
              <a:latin typeface="+mn-lt"/>
            </a:endParaRPr>
          </a:p>
          <a:p>
            <a:r>
              <a:rPr lang="en-AU" b="1" dirty="0">
                <a:solidFill>
                  <a:srgbClr val="0070C0"/>
                </a:solidFill>
                <a:latin typeface="+mn-lt"/>
                <a:ea typeface="ＭＳ Ｐゴシック"/>
              </a:rPr>
              <a:t>Risk of congenital syphilis - foetal damage, including stillbirth</a:t>
            </a:r>
            <a:endParaRPr lang="en-AU" b="1" dirty="0">
              <a:solidFill>
                <a:srgbClr val="0070C0"/>
              </a:solidFill>
              <a:latin typeface="+mn-lt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  <a:ea typeface="ＭＳ Ｐゴシック"/>
              </a:rPr>
              <a:t>Infection can occur at any gestation</a:t>
            </a:r>
            <a:endParaRPr lang="en-AU" sz="16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  <a:ea typeface="ＭＳ Ｐゴシック"/>
              </a:rPr>
              <a:t>Primary and secondary syphilis infection results in 100% risk of transmission to the foetus.</a:t>
            </a:r>
            <a:endParaRPr lang="en-AU" sz="16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  <a:ea typeface="ＭＳ Ｐゴシック"/>
                <a:cs typeface="Arial"/>
              </a:rPr>
              <a:t>Foetal damage may include:</a:t>
            </a:r>
            <a:endParaRPr lang="en-AU" sz="1600" dirty="0">
              <a:solidFill>
                <a:srgbClr val="201547"/>
              </a:solidFill>
              <a:latin typeface="+mn-lt"/>
              <a:ea typeface="ＭＳ Ｐゴシック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  <a:ea typeface="ＭＳ Ｐゴシック"/>
              </a:rPr>
              <a:t>Hepato-splenomegaly, osteochondritis, periostitis,</a:t>
            </a:r>
            <a:endParaRPr lang="en-AU" sz="16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  <a:ea typeface="ＭＳ Ｐゴシック"/>
              </a:rPr>
              <a:t>Jaundice, purpura, lymphadenopathy,</a:t>
            </a:r>
            <a:endParaRPr lang="en-AU" sz="16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+mn-lt"/>
                <a:ea typeface="ＭＳ Ｐゴシック"/>
              </a:rPr>
              <a:t>Hydrops, myocarditis, rhinitis, pneumonia</a:t>
            </a:r>
            <a:endParaRPr lang="en-AU" sz="16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/>
                <a:cs typeface="Arial"/>
              </a:rPr>
              <a:t>Stillbirth </a:t>
            </a:r>
            <a:endParaRPr lang="en-AU" sz="1600" dirty="0">
              <a:solidFill>
                <a:srgbClr val="201547"/>
              </a:solidFill>
              <a:latin typeface="Arial"/>
              <a:cs typeface="Arial"/>
            </a:endParaRPr>
          </a:p>
          <a:p>
            <a:endParaRPr lang="en-AU" sz="1600" dirty="0">
              <a:solidFill>
                <a:srgbClr val="201547"/>
              </a:solidFill>
              <a:latin typeface="VIC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A054BD-3505-4BC8-B776-EE4CCDDC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48" y="2600149"/>
            <a:ext cx="1932503" cy="24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40D7-CB77-4347-B7A2-F6AB381A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to do if you have a positive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81161-9F0E-4747-B2E3-DBE467329AAB}"/>
              </a:ext>
            </a:extLst>
          </p:cNvPr>
          <p:cNvSpPr txBox="1"/>
          <p:nvPr/>
        </p:nvSpPr>
        <p:spPr>
          <a:xfrm>
            <a:off x="279686" y="1180411"/>
            <a:ext cx="6689231" cy="35009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" lvl="1" indent="-228600">
              <a:buAutoNum type="arabicPeriod"/>
            </a:pPr>
            <a:r>
              <a:rPr lang="en-AU" sz="1600" b="1" dirty="0">
                <a:solidFill>
                  <a:srgbClr val="0070C0"/>
                </a:solidFill>
                <a:latin typeface="+mn-lt"/>
                <a:ea typeface="ＭＳ Ｐゴシック"/>
              </a:rPr>
              <a:t>Treat</a:t>
            </a:r>
          </a:p>
          <a:p>
            <a:pPr marL="0" lvl="1"/>
            <a:endParaRPr lang="en-AU" sz="1200" b="1" dirty="0">
              <a:solidFill>
                <a:srgbClr val="0070C0"/>
              </a:solidFill>
              <a:latin typeface="+mn-lt"/>
              <a:ea typeface="ＭＳ Ｐゴシック"/>
            </a:endParaRPr>
          </a:p>
          <a:p>
            <a:pPr marL="0" lvl="1"/>
            <a:r>
              <a:rPr lang="en-AU" sz="1600" b="1" dirty="0">
                <a:solidFill>
                  <a:srgbClr val="0070C0"/>
                </a:solidFill>
                <a:latin typeface="+mn-lt"/>
                <a:ea typeface="ＭＳ Ｐゴシック"/>
              </a:rPr>
              <a:t>2.  Notify the </a:t>
            </a:r>
            <a:r>
              <a:rPr lang="en-AU" sz="1600" b="1" dirty="0">
                <a:solidFill>
                  <a:srgbClr val="0070C0"/>
                </a:solidFill>
                <a:ea typeface="ＭＳ Ｐゴシック"/>
              </a:rPr>
              <a:t>Department of Health </a:t>
            </a:r>
            <a:endParaRPr lang="en-AU" sz="1600" b="1" dirty="0">
              <a:solidFill>
                <a:srgbClr val="0070C0"/>
              </a:solidFill>
              <a:latin typeface="+mn-lt"/>
              <a:ea typeface="ＭＳ Ｐゴシック"/>
            </a:endParaRPr>
          </a:p>
          <a:p>
            <a:pPr marL="332105" lvl="2" indent="-285750"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201547"/>
                </a:solidFill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https://www2.health.vic.gov.au/public-health/infectious-diseases/notify-condition-now</a:t>
            </a: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 </a:t>
            </a:r>
          </a:p>
          <a:p>
            <a:pPr marL="0" lvl="1" indent="-205740"/>
            <a:endParaRPr lang="en-AU" sz="1600" dirty="0">
              <a:solidFill>
                <a:srgbClr val="0070C0"/>
              </a:solidFill>
              <a:ea typeface="ＭＳ Ｐゴシック"/>
            </a:endParaRPr>
          </a:p>
          <a:p>
            <a:pPr marL="0" lvl="1" indent="-205740"/>
            <a:r>
              <a:rPr lang="en-AU" sz="1600" b="1" dirty="0">
                <a:solidFill>
                  <a:srgbClr val="0070C0"/>
                </a:solidFill>
                <a:ea typeface="ＭＳ Ｐゴシック"/>
              </a:rPr>
              <a:t>3. Notify, test and treat contacts of the index case  </a:t>
            </a:r>
          </a:p>
          <a:p>
            <a:pPr marL="332105" lvl="2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For positive cases, you must test </a:t>
            </a:r>
            <a:r>
              <a:rPr lang="en-AU" sz="1200" b="1" dirty="0">
                <a:solidFill>
                  <a:srgbClr val="201547"/>
                </a:solidFill>
                <a:ea typeface="ＭＳ Ｐゴシック"/>
              </a:rPr>
              <a:t>AND</a:t>
            </a: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 treat (don't wait for results) their sexual partners </a:t>
            </a:r>
          </a:p>
          <a:p>
            <a:pPr marL="503555" lvl="3"/>
            <a:endParaRPr lang="en-AU" sz="1200" dirty="0">
              <a:solidFill>
                <a:srgbClr val="201547"/>
              </a:solidFill>
              <a:ea typeface="ＭＳ Ｐゴシック"/>
            </a:endParaRPr>
          </a:p>
          <a:p>
            <a:pPr marL="332105" lvl="2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For assistance with partner notification, contact LPHUs or DH Partner Notification Officers (PNOs) on 03 9096 3367 or </a:t>
            </a:r>
            <a:r>
              <a:rPr lang="en-AU" sz="1200" dirty="0">
                <a:solidFill>
                  <a:srgbClr val="201547"/>
                </a:solidFill>
                <a:ea typeface="ＭＳ Ｐゴシック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contact.tracers@health.vic.gov.au</a:t>
            </a:r>
            <a:endParaRPr lang="en-AU" sz="1200" dirty="0">
              <a:solidFill>
                <a:srgbClr val="201547"/>
              </a:solidFill>
              <a:ea typeface="ＭＳ Ｐゴシック"/>
            </a:endParaRPr>
          </a:p>
          <a:p>
            <a:pPr marL="46355" lvl="2"/>
            <a:endParaRPr lang="en-AU" sz="1200" dirty="0">
              <a:solidFill>
                <a:srgbClr val="201547"/>
              </a:solidFill>
              <a:ea typeface="ＭＳ Ｐゴシック"/>
              <a:cs typeface="Arial"/>
            </a:endParaRPr>
          </a:p>
          <a:p>
            <a:pPr marL="332105" lvl="2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Partner notification tools are also available at:  </a:t>
            </a:r>
            <a:endParaRPr lang="en-AU" sz="1200" dirty="0">
              <a:solidFill>
                <a:srgbClr val="201547"/>
              </a:solidFill>
              <a:ea typeface="ＭＳ Ｐゴシック"/>
              <a:cs typeface="Arial"/>
            </a:endParaRPr>
          </a:p>
          <a:p>
            <a:pPr marL="789305" lvl="3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Let Them Know: </a:t>
            </a:r>
            <a:r>
              <a:rPr lang="en-AU" sz="1200" i="1" dirty="0">
                <a:solidFill>
                  <a:srgbClr val="201547"/>
                </a:solidFill>
                <a:ea typeface="ＭＳ Ｐゴシック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https://letthemknow.org.au/</a:t>
            </a:r>
            <a:r>
              <a:rPr lang="en-AU" sz="1200" i="1" dirty="0">
                <a:solidFill>
                  <a:srgbClr val="201547"/>
                </a:solidFill>
                <a:ea typeface="ＭＳ Ｐゴシック"/>
              </a:rPr>
              <a:t> </a:t>
            </a:r>
          </a:p>
          <a:p>
            <a:pPr marL="789305" lvl="3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The Drama Downunder: </a:t>
            </a:r>
            <a:r>
              <a:rPr lang="en-AU" sz="1200" i="1" dirty="0">
                <a:solidFill>
                  <a:srgbClr val="201547"/>
                </a:solidFill>
                <a:ea typeface="ＭＳ Ｐゴシック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https://www.thedramadownunder.info/let-them-know/</a:t>
            </a:r>
            <a:r>
              <a:rPr lang="en-AU" sz="1200" i="1" dirty="0">
                <a:solidFill>
                  <a:srgbClr val="201547"/>
                </a:solidFill>
                <a:ea typeface="ＭＳ Ｐゴシック"/>
              </a:rPr>
              <a:t> </a:t>
            </a:r>
          </a:p>
          <a:p>
            <a:pPr marL="789305" lvl="3" indent="-285750">
              <a:buFont typeface="Arial" panose="020B0604020202020204" pitchFamily="34" charset="0"/>
              <a:buChar char="•"/>
            </a:pPr>
            <a:endParaRPr lang="en-AU" sz="1100" i="1" dirty="0">
              <a:solidFill>
                <a:srgbClr val="201547"/>
              </a:solidFill>
              <a:ea typeface="ＭＳ Ｐゴシック"/>
            </a:endParaRPr>
          </a:p>
          <a:p>
            <a:pPr marL="0" lvl="1"/>
            <a:r>
              <a:rPr lang="en-AU" sz="1600" b="1" dirty="0">
                <a:solidFill>
                  <a:srgbClr val="0070C0"/>
                </a:solidFill>
                <a:ea typeface="ＭＳ Ｐゴシック"/>
              </a:rPr>
              <a:t>4. Full STI screen</a:t>
            </a:r>
          </a:p>
          <a:p>
            <a:pPr marL="789305" lvl="3" indent="-285750">
              <a:buFont typeface="Arial" panose="020B0604020202020204" pitchFamily="34" charset="0"/>
              <a:buChar char="•"/>
            </a:pPr>
            <a:endParaRPr lang="en-AU" sz="1050" i="1" dirty="0">
              <a:ea typeface="ＭＳ Ｐゴシック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6ECCB-FD15-4847-B818-785F50CFA9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50" t="20800" r="56400" b="31823"/>
          <a:stretch/>
        </p:blipFill>
        <p:spPr>
          <a:xfrm>
            <a:off x="6378121" y="3116989"/>
            <a:ext cx="2589623" cy="16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40D7-CB77-4347-B7A2-F6AB381A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Treatment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81161-9F0E-4747-B2E3-DBE467329AAB}"/>
              </a:ext>
            </a:extLst>
          </p:cNvPr>
          <p:cNvSpPr txBox="1"/>
          <p:nvPr/>
        </p:nvSpPr>
        <p:spPr>
          <a:xfrm>
            <a:off x="120489" y="1192029"/>
            <a:ext cx="8903022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400" b="1" dirty="0">
                <a:solidFill>
                  <a:srgbClr val="0070C0"/>
                </a:solidFill>
                <a:latin typeface="+mn-lt"/>
                <a:ea typeface="ＭＳ Ｐゴシック"/>
              </a:rPr>
              <a:t>Refer to treatment guidelines </a:t>
            </a:r>
            <a:r>
              <a:rPr lang="en-AU" sz="1400" dirty="0">
                <a:solidFill>
                  <a:srgbClr val="201547"/>
                </a:solidFill>
                <a:ea typeface="ＭＳ Ｐゴシック"/>
              </a:rPr>
              <a:t>(</a:t>
            </a:r>
            <a:r>
              <a:rPr lang="en-AU" sz="1100" u="sng" dirty="0">
                <a:solidFill>
                  <a:srgbClr val="201547"/>
                </a:solidFill>
                <a:ea typeface="ＭＳ Ｐゴシック"/>
              </a:rPr>
              <a:t>https://www.mshc.org.au/health-professionals/treatment-guidelines/syphilis-treatment-guidelines</a:t>
            </a:r>
            <a:r>
              <a:rPr lang="en-AU" sz="1400" dirty="0">
                <a:solidFill>
                  <a:srgbClr val="201547"/>
                </a:solidFill>
                <a:ea typeface="ＭＳ Ｐゴシック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rgbClr val="0070C0"/>
                </a:solidFill>
                <a:latin typeface="+mn-lt"/>
                <a:ea typeface="ＭＳ Ｐゴシック"/>
              </a:rPr>
              <a:t>Give benzathine penicillin </a:t>
            </a:r>
            <a:r>
              <a:rPr lang="en-AU" sz="1400" b="1" u="sng" dirty="0">
                <a:solidFill>
                  <a:srgbClr val="0070C0"/>
                </a:solidFill>
                <a:latin typeface="+mn-lt"/>
                <a:ea typeface="ＭＳ Ｐゴシック"/>
              </a:rPr>
              <a:t>not</a:t>
            </a:r>
            <a:r>
              <a:rPr lang="en-AU" sz="1400" b="1" dirty="0">
                <a:solidFill>
                  <a:srgbClr val="0070C0"/>
                </a:solidFill>
                <a:latin typeface="+mn-lt"/>
                <a:ea typeface="ＭＳ Ｐゴシック"/>
              </a:rPr>
              <a:t> benzylpenicillin (this is ineffective against syphilis)</a:t>
            </a:r>
            <a:endParaRPr lang="en-AU" sz="1400" b="1" dirty="0">
              <a:solidFill>
                <a:srgbClr val="0070C0"/>
              </a:solidFill>
              <a:latin typeface="+mn-lt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latin typeface="+mn-lt"/>
                <a:ea typeface="ＭＳ Ｐゴシック"/>
              </a:rPr>
              <a:t>Abstain from sex until </a:t>
            </a:r>
            <a:r>
              <a:rPr lang="en-AU" sz="1400" b="1" u="sng" dirty="0">
                <a:latin typeface="+mn-lt"/>
                <a:ea typeface="ＭＳ Ｐゴシック"/>
              </a:rPr>
              <a:t>seven days after</a:t>
            </a:r>
            <a:r>
              <a:rPr lang="en-AU" sz="1400" b="1" dirty="0">
                <a:latin typeface="+mn-lt"/>
                <a:ea typeface="ＭＳ Ｐゴシック"/>
              </a:rPr>
              <a:t> patient and partner(s) have both received treatment</a:t>
            </a:r>
          </a:p>
          <a:p>
            <a:endParaRPr lang="en-AU" sz="1400" b="1" dirty="0">
              <a:solidFill>
                <a:srgbClr val="0070C0"/>
              </a:solidFill>
              <a:latin typeface="+mn-lt"/>
              <a:ea typeface="ＭＳ Ｐゴシック"/>
            </a:endParaRPr>
          </a:p>
          <a:p>
            <a:r>
              <a:rPr lang="en-AU" sz="1400" b="1" dirty="0">
                <a:solidFill>
                  <a:srgbClr val="0070C0"/>
                </a:solidFill>
                <a:latin typeface="+mn-lt"/>
                <a:ea typeface="ＭＳ Ｐゴシック"/>
              </a:rPr>
              <a:t>For non-pregnant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01547"/>
                </a:solidFill>
                <a:latin typeface="+mn-lt"/>
                <a:ea typeface="ＭＳ Ｐゴシック"/>
              </a:rPr>
              <a:t>Available in doctors' bag: </a:t>
            </a:r>
            <a:endParaRPr lang="en-AU" sz="1400" dirty="0">
              <a:solidFill>
                <a:srgbClr val="201547"/>
              </a:solidFill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rgbClr val="201547"/>
                </a:solidFill>
                <a:latin typeface="+mn-lt"/>
                <a:ea typeface="ＭＳ Ｐゴシック"/>
              </a:rPr>
              <a:t>Primary and secondary (early) syphilis</a:t>
            </a:r>
            <a:r>
              <a:rPr lang="en-AU" sz="1400" dirty="0">
                <a:solidFill>
                  <a:srgbClr val="201547"/>
                </a:solidFill>
                <a:latin typeface="+mn-lt"/>
                <a:ea typeface="ＭＳ Ｐゴシック"/>
              </a:rPr>
              <a:t>: 1.8 gm = 2.4 million units IMI stat</a:t>
            </a:r>
            <a:endParaRPr lang="en-AU" sz="1400" dirty="0">
              <a:solidFill>
                <a:srgbClr val="201547"/>
              </a:solidFill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rgbClr val="201547"/>
                </a:solidFill>
                <a:latin typeface="+mn-lt"/>
                <a:ea typeface="ＭＳ Ｐゴシック"/>
              </a:rPr>
              <a:t>Late latent syphilis</a:t>
            </a:r>
            <a:r>
              <a:rPr lang="en-AU" sz="1400" dirty="0">
                <a:solidFill>
                  <a:srgbClr val="201547"/>
                </a:solidFill>
                <a:latin typeface="+mn-lt"/>
                <a:ea typeface="ＭＳ Ｐゴシック"/>
              </a:rPr>
              <a:t>: 1.8 gm = 2.4 million units IMI weekly for 3 weeks</a:t>
            </a:r>
            <a:endParaRPr lang="en-AU" sz="14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endParaRPr lang="en-AU" sz="1400" b="1" dirty="0">
              <a:solidFill>
                <a:srgbClr val="201547"/>
              </a:solidFill>
              <a:latin typeface="+mn-lt"/>
            </a:endParaRPr>
          </a:p>
          <a:p>
            <a:r>
              <a:rPr lang="en-AU" sz="1400" b="1" dirty="0">
                <a:solidFill>
                  <a:srgbClr val="0070C0"/>
                </a:solidFill>
                <a:latin typeface="+mn-lt"/>
                <a:ea typeface="ＭＳ Ｐゴシック"/>
              </a:rPr>
              <a:t>In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01547"/>
                </a:solidFill>
                <a:latin typeface="+mn-lt"/>
                <a:ea typeface="ＭＳ Ｐゴシック"/>
              </a:rPr>
              <a:t>Call the </a:t>
            </a:r>
            <a:r>
              <a:rPr lang="en-AU" sz="1400" b="1" dirty="0">
                <a:solidFill>
                  <a:srgbClr val="201547"/>
                </a:solidFill>
                <a:latin typeface="+mn-lt"/>
                <a:ea typeface="ＭＳ Ｐゴシック"/>
              </a:rPr>
              <a:t>MSHC Clinicians Advice Line: 1800 009 903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r>
              <a:rPr lang="en-AU" sz="1400" b="1" dirty="0">
                <a:solidFill>
                  <a:srgbClr val="0070C0"/>
                </a:solidFill>
                <a:latin typeface="+mn-lt"/>
                <a:ea typeface="ＭＳ Ｐゴシック"/>
              </a:rPr>
              <a:t>Congenital syphilis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01547"/>
                </a:solidFill>
                <a:latin typeface="+mn-lt"/>
                <a:ea typeface="ＭＳ Ｐゴシック"/>
              </a:rPr>
              <a:t>Seek specialist advice</a:t>
            </a:r>
          </a:p>
          <a:p>
            <a:endParaRPr lang="en-AU" sz="14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  <a:p>
            <a:endParaRPr lang="en-AU" sz="14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2F990-FAE5-4470-96AD-F6CBDB8BD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92270" y="2981797"/>
            <a:ext cx="2599238" cy="14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4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40D7-CB77-4347-B7A2-F6AB381A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Beware of reinfection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E0B4B-83B6-4524-BE23-3F1F9A08B975}"/>
              </a:ext>
            </a:extLst>
          </p:cNvPr>
          <p:cNvSpPr txBox="1"/>
          <p:nvPr/>
        </p:nvSpPr>
        <p:spPr>
          <a:xfrm>
            <a:off x="198194" y="1209564"/>
            <a:ext cx="8819681" cy="3699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latin typeface="+mn-lt"/>
                <a:ea typeface="ＭＳ Ｐゴシック"/>
              </a:rPr>
              <a:t>Reinfection</a:t>
            </a:r>
            <a:r>
              <a:rPr lang="en-AU" sz="1600" dirty="0">
                <a:latin typeface="+mn-lt"/>
                <a:ea typeface="ＭＳ Ｐゴシック"/>
              </a:rPr>
              <a:t> may occur from a </a:t>
            </a:r>
            <a:r>
              <a:rPr lang="en-AU" sz="1600" b="1" dirty="0">
                <a:latin typeface="+mn-lt"/>
                <a:ea typeface="ＭＳ Ｐゴシック"/>
              </a:rPr>
              <a:t>sexual partner</a:t>
            </a:r>
            <a:endParaRPr lang="en-AU" sz="1600" b="1" dirty="0">
              <a:latin typeface="+mn-lt"/>
              <a:ea typeface="ＭＳ Ｐゴシック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dirty="0">
                <a:latin typeface="+mn-lt"/>
                <a:ea typeface="ＭＳ Ｐゴシック"/>
              </a:rPr>
              <a:t>Can occur if partner(s) are given inadequate treatment e.g. given the incorrect type of penicillin</a:t>
            </a:r>
            <a:endParaRPr lang="en-AU" sz="1600" dirty="0">
              <a:latin typeface="+mn-lt"/>
              <a:ea typeface="ＭＳ Ｐゴシック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latin typeface="+mn-lt"/>
                <a:ea typeface="ＭＳ Ｐゴシック"/>
              </a:rPr>
              <a:t>Monitor RPR </a:t>
            </a:r>
            <a:r>
              <a:rPr lang="en-AU" sz="1600" dirty="0">
                <a:latin typeface="+mn-lt"/>
                <a:ea typeface="ＭＳ Ｐゴシック"/>
              </a:rPr>
              <a:t>(should fall fourfold = 2 dilutions over 6 months)</a:t>
            </a:r>
            <a:endParaRPr lang="en-AU" sz="1600" dirty="0">
              <a:latin typeface="+mn-lt"/>
              <a:ea typeface="ＭＳ Ｐゴシック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dirty="0">
                <a:latin typeface="+mn-lt"/>
                <a:ea typeface="ＭＳ Ｐゴシック"/>
              </a:rPr>
              <a:t>Titres fall with treatment </a:t>
            </a:r>
            <a:endParaRPr lang="en-AU" sz="1600" dirty="0">
              <a:latin typeface="+mn-lt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latin typeface="+mn-lt"/>
                <a:ea typeface="ＭＳ Ｐゴシック"/>
              </a:rPr>
              <a:t>Retest </a:t>
            </a:r>
            <a:r>
              <a:rPr lang="en-AU" sz="1600" dirty="0">
                <a:latin typeface="+mn-lt"/>
                <a:ea typeface="ＭＳ Ｐゴシック"/>
              </a:rPr>
              <a:t>in</a:t>
            </a:r>
            <a:r>
              <a:rPr lang="en-AU" sz="1600" b="1" dirty="0">
                <a:latin typeface="+mn-lt"/>
                <a:ea typeface="ＭＳ Ｐゴシック"/>
              </a:rPr>
              <a:t> </a:t>
            </a:r>
            <a:r>
              <a:rPr lang="en-AU" sz="1600" dirty="0">
                <a:latin typeface="+mn-lt"/>
                <a:ea typeface="ＭＳ Ｐゴシック"/>
              </a:rPr>
              <a:t>pregnancy</a:t>
            </a:r>
            <a:endParaRPr lang="en-AU" sz="1600" dirty="0">
              <a:latin typeface="+mn-lt"/>
              <a:ea typeface="ＭＳ Ｐゴシック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dirty="0">
                <a:latin typeface="+mn-lt"/>
                <a:ea typeface="ＭＳ Ｐゴシック"/>
              </a:rPr>
              <a:t>Consider repeating serology at 26-28 weeks (when they are having their oral glucose tolerance test)</a:t>
            </a:r>
          </a:p>
          <a:p>
            <a:pPr marL="285750" lvl="1" indent="-285750">
              <a:lnSpc>
                <a:spcPct val="150000"/>
              </a:lnSpc>
              <a:buClr>
                <a:srgbClr val="1F1546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latin typeface="+mn-lt"/>
                <a:ea typeface="ＭＳ Ｐゴシック"/>
              </a:rPr>
              <a:t>Beware </a:t>
            </a:r>
            <a:r>
              <a:rPr lang="en-AU" sz="1600" dirty="0">
                <a:latin typeface="+mn-lt"/>
                <a:ea typeface="ＭＳ Ｐゴシック"/>
              </a:rPr>
              <a:t>a rising titre following treatment = probable reinfection</a:t>
            </a:r>
            <a:r>
              <a:rPr lang="en-AU" sz="1600" b="1" dirty="0">
                <a:latin typeface="+mn-lt"/>
                <a:ea typeface="ＭＳ Ｐゴシック"/>
              </a:rPr>
              <a:t>.</a:t>
            </a:r>
          </a:p>
          <a:p>
            <a:pPr>
              <a:lnSpc>
                <a:spcPct val="150000"/>
              </a:lnSpc>
              <a:buClr>
                <a:srgbClr val="1F1546"/>
              </a:buClr>
            </a:pPr>
            <a:endParaRPr lang="en-AU" sz="1400" dirty="0">
              <a:solidFill>
                <a:srgbClr val="201547"/>
              </a:solidFill>
              <a:latin typeface="+mn-lt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26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D95E-46C3-486D-8D40-D0F16A32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202406"/>
            <a:ext cx="8270962" cy="809625"/>
          </a:xfrm>
        </p:spPr>
        <p:txBody>
          <a:bodyPr/>
          <a:lstStyle/>
          <a:p>
            <a:r>
              <a:rPr lang="en-AU" b="1" dirty="0"/>
              <a:t>Summary of learnings 	</a:t>
            </a:r>
            <a:r>
              <a:rPr lang="en-AU" dirty="0"/>
              <a:t>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05C1-0FF7-41C9-8BBD-59D0C391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58" y="1313783"/>
            <a:ext cx="8458554" cy="3726656"/>
          </a:xfrm>
        </p:spPr>
        <p:txBody>
          <a:bodyPr/>
          <a:lstStyle/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j-lt"/>
                <a:ea typeface="ＭＳ Ｐゴシック"/>
                <a:cs typeface="Arial"/>
              </a:rPr>
              <a:t>Syphilis is increasing  in our community. All sexually active people are at risk. </a:t>
            </a: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Screen all sexually active people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AU" sz="1700" b="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Screen all pregnant persons at the first antenatal visit; repeat screening later in pregnancy and at birth for those at risk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Consider primary and secondary syphilis presentations.</a:t>
            </a: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Do not delay treatment</a:t>
            </a:r>
            <a:r>
              <a:rPr lang="en-AU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 </a:t>
            </a:r>
            <a:r>
              <a:rPr lang="en-AU" sz="170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- </a:t>
            </a:r>
            <a:r>
              <a:rPr lang="en-US" sz="170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Benzathine Penicillin </a:t>
            </a: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in Doctors bag</a:t>
            </a:r>
            <a:endParaRPr lang="en-AU" sz="1700" b="0" dirty="0">
              <a:solidFill>
                <a:srgbClr val="000000"/>
              </a:solidFill>
              <a:latin typeface="+mj-lt"/>
              <a:ea typeface="ＭＳ Ｐゴシック"/>
              <a:cs typeface="+mn-cs"/>
            </a:endParaRP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Contact trace and treat partners</a:t>
            </a:r>
            <a:endParaRPr lang="en-AU" sz="1700" b="0" dirty="0">
              <a:solidFill>
                <a:srgbClr val="000000"/>
              </a:solidFill>
              <a:latin typeface="+mj-lt"/>
              <a:ea typeface="ＭＳ Ｐゴシック"/>
              <a:cs typeface="+mn-cs"/>
            </a:endParaRP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Look for other BBV/STI and treat</a:t>
            </a:r>
            <a:endParaRPr lang="en-AU" sz="1700" b="0" dirty="0">
              <a:solidFill>
                <a:srgbClr val="000000"/>
              </a:solidFill>
              <a:latin typeface="+mj-lt"/>
              <a:ea typeface="ＭＳ Ｐゴシック"/>
              <a:cs typeface="+mn-cs"/>
            </a:endParaRP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Repeat serology</a:t>
            </a:r>
            <a:endParaRPr lang="en-AU" sz="1700" b="0" dirty="0">
              <a:solidFill>
                <a:srgbClr val="000000"/>
              </a:solidFill>
              <a:latin typeface="+mj-lt"/>
              <a:ea typeface="ＭＳ Ｐゴシック"/>
              <a:cs typeface="+mn-cs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Beware of reinfection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7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Liaise with colleagues and ask for help to enable effective management of syphilis cases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0000"/>
                </a:solidFill>
                <a:latin typeface="+mj-lt"/>
                <a:ea typeface="ＭＳ Ｐゴシック"/>
                <a:cs typeface="+mn-cs"/>
              </a:rPr>
              <a:t>Fill out DH syphilis notification form</a:t>
            </a:r>
            <a:endParaRPr lang="en-AU" sz="1700" b="0" dirty="0">
              <a:solidFill>
                <a:srgbClr val="000000"/>
              </a:solidFill>
              <a:latin typeface="+mj-lt"/>
              <a:ea typeface="ＭＳ Ｐゴシック"/>
              <a:cs typeface="+mn-cs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sz="1600" b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  <a:latin typeface="+mj-l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3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1311-D38C-4859-9E46-AB72A443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979560" cy="809625"/>
          </a:xfrm>
        </p:spPr>
        <p:txBody>
          <a:bodyPr/>
          <a:lstStyle/>
          <a:p>
            <a:r>
              <a:rPr lang="en-AU" b="1" dirty="0"/>
              <a:t>Additional resources  - workforce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0BE5-D171-41EC-84CD-84D0859E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63" y="1214438"/>
            <a:ext cx="8895474" cy="3486351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  <a:ea typeface="ＭＳ Ｐゴシック"/>
              </a:rPr>
              <a:t>VHHITAL training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0070C0"/>
                </a:solidFill>
                <a:ea typeface="ＭＳ Ｐゴシック"/>
                <a:hlinkClick r:id="rId3"/>
              </a:rPr>
              <a:t>https://nwmphn.org.au/about/partnerships-collaborations/vhhital/</a:t>
            </a:r>
            <a:endParaRPr lang="en-AU" sz="1600" b="0" dirty="0">
              <a:solidFill>
                <a:srgbClr val="0070C0"/>
              </a:solidFill>
            </a:endParaRPr>
          </a:p>
          <a:p>
            <a:r>
              <a:rPr lang="en-AU" dirty="0">
                <a:solidFill>
                  <a:srgbClr val="0070C0"/>
                </a:solidFill>
                <a:ea typeface="ＭＳ Ｐゴシック"/>
              </a:rPr>
              <a:t>Syphilis </a:t>
            </a:r>
            <a:r>
              <a:rPr lang="en-AU" dirty="0" err="1">
                <a:solidFill>
                  <a:srgbClr val="0070C0"/>
                </a:solidFill>
                <a:ea typeface="ＭＳ Ｐゴシック"/>
              </a:rPr>
              <a:t>HealthPathways</a:t>
            </a:r>
            <a:endParaRPr lang="en-AU" dirty="0">
              <a:solidFill>
                <a:srgbClr val="0070C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hlinkClick r:id="rId4"/>
              </a:rPr>
              <a:t>https://vtphna.org.au/care-pathways-and-referral/</a:t>
            </a:r>
            <a:endParaRPr lang="en-AU" sz="1600" dirty="0"/>
          </a:p>
          <a:p>
            <a:r>
              <a:rPr lang="en-AU" dirty="0">
                <a:solidFill>
                  <a:srgbClr val="0070C0"/>
                </a:solidFill>
                <a:ea typeface="ＭＳ Ｐゴシック"/>
              </a:rPr>
              <a:t>Centre for Excellence in Rural Sexual Health </a:t>
            </a:r>
            <a:endParaRPr lang="en-AU" dirty="0">
              <a:solidFill>
                <a:srgbClr val="0070C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hlinkClick r:id="rId5"/>
              </a:rPr>
              <a:t>  https://medicine.unimelb.edu.au/cersh#online-learning-modules</a:t>
            </a:r>
            <a:endParaRPr lang="en-AU" sz="1600" dirty="0"/>
          </a:p>
          <a:p>
            <a:pPr lvl="1"/>
            <a:r>
              <a:rPr lang="en-AU" b="1" dirty="0">
                <a:solidFill>
                  <a:srgbClr val="0070C0"/>
                </a:solidFill>
              </a:rPr>
              <a:t>ASHM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70C0"/>
                </a:solidFill>
                <a:latin typeface="+mj-lt"/>
                <a:hlinkClick r:id="rId6"/>
              </a:rPr>
              <a:t>https://ashm.org.au/learning-hub/syphilis/</a:t>
            </a:r>
            <a:r>
              <a:rPr lang="en-AU" sz="16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endParaRPr lang="en-AU" sz="1600" dirty="0">
              <a:solidFill>
                <a:schemeClr val="tx1"/>
              </a:solidFill>
              <a:highlight>
                <a:srgbClr val="FFFF00"/>
              </a:highlight>
              <a:ea typeface="ＭＳ Ｐゴシック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B289B-D611-4A36-B6CB-11B5D19B3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559" y="2173369"/>
            <a:ext cx="1772342" cy="889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A1D61-3CE2-46A0-B8F3-3367FB129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2652" y="1163986"/>
            <a:ext cx="1002410" cy="979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5FB0E-A56F-4873-8ACD-6D0CB8A713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9209" y="3332596"/>
            <a:ext cx="1380528" cy="9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6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A897-0AA4-430C-A9AD-DA3B5065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Additional resources – relevant links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89510-2584-4550-8E59-E2CAFD4DDF30}"/>
              </a:ext>
            </a:extLst>
          </p:cNvPr>
          <p:cNvSpPr txBox="1"/>
          <p:nvPr/>
        </p:nvSpPr>
        <p:spPr>
          <a:xfrm>
            <a:off x="329939" y="1095490"/>
            <a:ext cx="9143999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Arial"/>
                <a:cs typeface="Arial"/>
              </a:rPr>
              <a:t>Clinician advice and assistance: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b="1" dirty="0">
                <a:solidFill>
                  <a:srgbClr val="000000"/>
                </a:solidFill>
                <a:latin typeface="+mj-lt"/>
              </a:rPr>
              <a:t>MSHC diagnosis and management advice: </a:t>
            </a:r>
            <a:r>
              <a:rPr lang="en-AU" sz="1050" dirty="0">
                <a:ea typeface="ＭＳ Ｐゴシック"/>
              </a:rPr>
              <a:t>1800 009 903 or </a:t>
            </a:r>
            <a:r>
              <a:rPr lang="en-AU" sz="1050" dirty="0">
                <a:solidFill>
                  <a:srgbClr val="3838FC"/>
                </a:solidFill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www.mshc.org.au</a:t>
            </a:r>
            <a:endParaRPr lang="en-AU" sz="1050" dirty="0">
              <a:solidFill>
                <a:srgbClr val="3838FC"/>
              </a:solidFill>
              <a:ea typeface="ＭＳ Ｐゴシック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b="1" dirty="0">
                <a:ea typeface="ＭＳ Ｐゴシック"/>
              </a:rPr>
              <a:t>Department of Health partner notification and syphilis in pregnancy assistance: </a:t>
            </a:r>
            <a:r>
              <a:rPr lang="en-AU" sz="1050" dirty="0">
                <a:ea typeface="ＭＳ Ｐゴシック"/>
              </a:rPr>
              <a:t>03 9096 3367 or </a:t>
            </a:r>
            <a:r>
              <a:rPr lang="en-AU" sz="1050" dirty="0">
                <a:solidFill>
                  <a:srgbClr val="3838FC"/>
                </a:solidFill>
                <a:ea typeface="ＭＳ Ｐゴシック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contact.tracers@health.vic.gov.au</a:t>
            </a:r>
            <a:endParaRPr lang="en-AU" sz="1050" dirty="0">
              <a:solidFill>
                <a:srgbClr val="3838FC"/>
              </a:solidFill>
              <a:ea typeface="ＭＳ Ｐゴシック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b="1" dirty="0">
                <a:ea typeface="ＭＳ Ｐゴシック"/>
              </a:rPr>
              <a:t>Online partner notification tools: </a:t>
            </a:r>
            <a:r>
              <a:rPr lang="en-AU" sz="1050" dirty="0">
                <a:solidFill>
                  <a:srgbClr val="3838FC"/>
                </a:solidFill>
                <a:ea typeface="ＭＳ Ｐゴシック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https://letthemknow.org.au/</a:t>
            </a:r>
            <a:r>
              <a:rPr lang="en-AU" sz="1050" dirty="0">
                <a:solidFill>
                  <a:srgbClr val="3838FC"/>
                </a:solidFill>
                <a:ea typeface="ＭＳ Ｐゴシック"/>
              </a:rPr>
              <a:t> </a:t>
            </a:r>
            <a:r>
              <a:rPr lang="en-AU" sz="1050" dirty="0">
                <a:ea typeface="ＭＳ Ｐゴシック"/>
              </a:rPr>
              <a:t>&amp; </a:t>
            </a:r>
            <a:r>
              <a:rPr lang="en-AU" sz="1050" dirty="0">
                <a:solidFill>
                  <a:srgbClr val="3838FC"/>
                </a:solidFill>
                <a:ea typeface="ＭＳ Ｐゴシック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https://www.thedramadownunder.info/let-them-know/</a:t>
            </a:r>
            <a:r>
              <a:rPr lang="en-AU" sz="1050" dirty="0">
                <a:solidFill>
                  <a:srgbClr val="3838FC"/>
                </a:solidFill>
                <a:ea typeface="ＭＳ Ｐゴシック"/>
              </a:rPr>
              <a:t> </a:t>
            </a:r>
          </a:p>
          <a:p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050" b="1" dirty="0">
                <a:solidFill>
                  <a:srgbClr val="0070C0"/>
                </a:solidFill>
                <a:latin typeface="+mj-lt"/>
              </a:rPr>
              <a:t>Information for clinicians: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1" dirty="0">
                <a:latin typeface="+mj-lt"/>
              </a:rPr>
              <a:t>Congenital Syphilis in Victoria Chief Health Officer Advisory :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hlinkClick r:id="rId7"/>
              </a:rPr>
              <a:t>https://www.health.vic.gov.au/health-advisories/congenital-syphilis-in-victoria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AU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Syphilis information for health professionals: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hlinkClick r:id="rId8"/>
              </a:rPr>
              <a:t>https://www.health.vic.gov.au/infectious-diseases/syphilis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AU" sz="1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1" dirty="0">
                <a:solidFill>
                  <a:srgbClr val="000000"/>
                </a:solidFill>
                <a:latin typeface="+mj-lt"/>
              </a:rPr>
              <a:t>Department of Health syphilis notification form </a:t>
            </a:r>
            <a:r>
              <a:rPr lang="en-AU" sz="1000" dirty="0">
                <a:ea typeface="ＭＳ Ｐゴシック"/>
              </a:rPr>
              <a:t>(fill out if your patient tests positive): </a:t>
            </a:r>
            <a:r>
              <a:rPr lang="en-AU" sz="1000" dirty="0">
                <a:ea typeface="ＭＳ Ｐゴシック"/>
                <a:hlinkClick r:id="rId9"/>
              </a:rPr>
              <a:t>https://www2.health.vic.gov.au/public-health/infectious-diseases/notify-condition-now</a:t>
            </a:r>
            <a:endParaRPr lang="en-AU" sz="1000" dirty="0">
              <a:ea typeface="ＭＳ Ｐゴシック"/>
            </a:endParaRPr>
          </a:p>
          <a:p>
            <a:endParaRPr lang="en-AU" sz="1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/>
            </a:endParaRPr>
          </a:p>
          <a:p>
            <a:r>
              <a:rPr lang="en-AU" sz="1100" b="1" dirty="0">
                <a:solidFill>
                  <a:srgbClr val="0070C0"/>
                </a:solidFill>
                <a:latin typeface="Helvetica Neue"/>
              </a:rPr>
              <a:t>Clinical guidelines: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Australian STI management guidelines for use in primary care: </a:t>
            </a:r>
            <a:r>
              <a:rPr lang="en-AU" sz="1050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hlinkClick r:id="rId10"/>
              </a:rPr>
              <a:t>www.sti.guidelines.org.au/</a:t>
            </a:r>
            <a:endParaRPr lang="en-AU" sz="1050" u="sng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b="1" dirty="0">
                <a:solidFill>
                  <a:srgbClr val="000000"/>
                </a:solidFill>
                <a:latin typeface="+mj-lt"/>
              </a:rPr>
              <a:t>Melbourne Sexual Health Centre (MSHC) guidelines: </a:t>
            </a:r>
            <a:r>
              <a:rPr lang="en-AU" sz="1050" dirty="0">
                <a:latin typeface="Arial"/>
                <a:cs typeface="Arial"/>
                <a:hlinkClick r:id="rId11"/>
              </a:rPr>
              <a:t>www.mshc.org.au/health-professionals</a:t>
            </a:r>
            <a:endParaRPr lang="en-AU" sz="105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000"/>
                </a:solidFill>
                <a:latin typeface="+mj-lt"/>
              </a:rPr>
              <a:t>Pregnancy Care Guidelines: Syphilis: </a:t>
            </a:r>
            <a:r>
              <a:rPr lang="en-US" sz="1050" dirty="0">
                <a:latin typeface="Arial"/>
                <a:ea typeface="Calibri" panose="020F0502020204030204" pitchFamily="34" charset="0"/>
                <a:cs typeface="Arial"/>
                <a:hlinkClick r:id="rId12"/>
              </a:rPr>
              <a:t>https://www.health.gov.au/resources/pregnancy-care-guidelines/part-f-routine-maternal-health-tests/syphilis#362-syphilis-testing</a:t>
            </a:r>
            <a:endParaRPr lang="en-US" sz="1050" dirty="0">
              <a:latin typeface="Arial"/>
              <a:ea typeface="Calibri" panose="020F0502020204030204" pitchFamily="34" charset="0"/>
              <a:cs typeface="Arial"/>
            </a:endParaRPr>
          </a:p>
          <a:p>
            <a:endParaRPr lang="en-AU" sz="1050" b="1" dirty="0">
              <a:latin typeface="+mj-lt"/>
            </a:endParaRPr>
          </a:p>
          <a:p>
            <a:r>
              <a:rPr lang="en-AU" sz="1050" b="1" dirty="0">
                <a:solidFill>
                  <a:srgbClr val="0070C0"/>
                </a:solidFill>
                <a:latin typeface="+mj-lt"/>
              </a:rPr>
              <a:t>Patient information: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1" dirty="0">
                <a:effectLst/>
                <a:latin typeface="+mj-lt"/>
                <a:ea typeface="Calibri" panose="020F0502020204030204" pitchFamily="34" charset="0"/>
              </a:rPr>
              <a:t>Better Health Channel – Information on Syphilis:</a:t>
            </a:r>
            <a:r>
              <a:rPr lang="en-AU" sz="1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AU" sz="10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13"/>
              </a:rPr>
              <a:t>www.betterhealth.vic.gov.au/health/ConditionsAndTreatments/syphilis</a:t>
            </a:r>
            <a:endParaRPr lang="en-AU" sz="1000" u="sng" dirty="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en-AU" sz="1000" u="sng" dirty="0">
              <a:solidFill>
                <a:srgbClr val="0000FF"/>
              </a:solidFill>
              <a:latin typeface="+mj-lt"/>
              <a:ea typeface="ＭＳ Ｐゴシック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0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100" b="1" dirty="0">
              <a:ea typeface="ＭＳ Ｐゴシック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100" dirty="0">
              <a:ea typeface="ＭＳ Ｐゴシック"/>
            </a:endParaRPr>
          </a:p>
          <a:p>
            <a:endParaRPr lang="en-AU" sz="1100" dirty="0">
              <a:effectLst/>
              <a:latin typeface="+mj-lt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0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115C-0A01-47A7-BFC8-94D381B4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Outline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41F4-BAAF-4DAD-906C-38FEDBF6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509832"/>
            <a:ext cx="8243888" cy="36410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Syphilis - a public health priority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Public health response and the  role of GPs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Syphilis management in general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Key learnings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215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4060-123F-4D1E-9CAD-C44BB427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Questions 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4F61F-FE93-4AEC-9AF9-7D21BA58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872" y="1160814"/>
            <a:ext cx="4060685" cy="40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9AA6-7401-9067-258A-F3F60A67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Syphilis  - a  global public health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4DD9-9C3A-48FF-99F3-6BAA061D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02402"/>
            <a:ext cx="8243888" cy="36410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0070C0"/>
                </a:solidFill>
                <a:effectLst/>
              </a:rPr>
              <a:t>Syphilis, one of the oldest known sexually transmissible infections is now resurging at an alarming rate.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/>
              <a:t>7.1 million new cases of syphilis globally in 2020 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>
                <a:solidFill>
                  <a:schemeClr val="tx1"/>
                </a:solidFill>
              </a:rPr>
              <a:t>US : In 2022 -  </a:t>
            </a:r>
            <a:r>
              <a:rPr lang="en-AU" sz="1800" dirty="0"/>
              <a:t>203,500 cases, the  highest </a:t>
            </a:r>
            <a:r>
              <a:rPr lang="en-AU" sz="1800" b="0" i="0" dirty="0">
                <a:solidFill>
                  <a:schemeClr val="tx1"/>
                </a:solidFill>
                <a:effectLst/>
              </a:rPr>
              <a:t>levels in more than a decade, and  nearly double than in 2018.  Over </a:t>
            </a:r>
            <a:r>
              <a:rPr lang="en-AU" sz="1800" b="0" i="0" dirty="0">
                <a:effectLst/>
              </a:rPr>
              <a:t>3,750</a:t>
            </a:r>
            <a:r>
              <a:rPr lang="en-AU" sz="1800" b="0" i="0" dirty="0">
                <a:solidFill>
                  <a:srgbClr val="444444"/>
                </a:solidFill>
                <a:effectLst/>
                <a:latin typeface="ReithSans"/>
              </a:rPr>
              <a:t> </a:t>
            </a:r>
            <a:r>
              <a:rPr lang="en-AU" sz="1800" dirty="0"/>
              <a:t>congenital syphilis cases, a </a:t>
            </a:r>
            <a:r>
              <a:rPr lang="en-AU" sz="1800" i="0" dirty="0">
                <a:effectLst/>
              </a:rPr>
              <a:t>30% increase compared to 2021.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>
                <a:solidFill>
                  <a:schemeClr val="tx1"/>
                </a:solidFill>
              </a:rPr>
              <a:t>UK : In </a:t>
            </a:r>
            <a:r>
              <a:rPr lang="en-AU" sz="1800" b="0" i="0" dirty="0">
                <a:solidFill>
                  <a:schemeClr val="tx1"/>
                </a:solidFill>
                <a:effectLst/>
              </a:rPr>
              <a:t>2022 -  syphilis cases reached their highest level since 1948.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>
                <a:latin typeface="+mj-lt"/>
              </a:rPr>
              <a:t>Canada:  </a:t>
            </a:r>
            <a:r>
              <a:rPr lang="en-AU" sz="1800" i="0" dirty="0">
                <a:effectLst/>
                <a:latin typeface="+mj-lt"/>
              </a:rPr>
              <a:t>389% increase in  infectious syphilis</a:t>
            </a:r>
            <a:r>
              <a:rPr lang="en-AU" sz="1800" b="0" i="0" dirty="0">
                <a:effectLst/>
                <a:latin typeface="+mj-lt"/>
              </a:rPr>
              <a:t>, between 2011 and 2019.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b="0" i="0" dirty="0">
              <a:solidFill>
                <a:schemeClr val="tx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4D4D49"/>
              </a:solidFill>
              <a:effectLst/>
              <a:latin typeface="ReithSerif"/>
            </a:endParaRPr>
          </a:p>
          <a:p>
            <a:br>
              <a:rPr lang="en-AU" b="0" i="0" dirty="0">
                <a:solidFill>
                  <a:srgbClr val="000000"/>
                </a:solidFill>
                <a:effectLst/>
                <a:latin typeface="ReithSans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4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0DAB-9B1C-E03C-D8C5-5BFDB188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Syphilis - a public health priority in  Australia</a:t>
            </a:r>
            <a:endParaRPr lang="en-AU" dirty="0"/>
          </a:p>
        </p:txBody>
      </p:sp>
      <p:pic>
        <p:nvPicPr>
          <p:cNvPr id="4" name="slide2" descr="FINALFINAL">
            <a:extLst>
              <a:ext uri="{FF2B5EF4-FFF2-40B4-BE49-F238E27FC236}">
                <a16:creationId xmlns:a16="http://schemas.microsoft.com/office/drawing/2014/main" id="{CA98F366-797F-6FA5-8E8C-0AB1AF5C8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214438"/>
            <a:ext cx="7516368" cy="3929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B3908A-EED3-9A40-05E1-E036B5A5566A}"/>
              </a:ext>
            </a:extLst>
          </p:cNvPr>
          <p:cNvSpPr/>
          <p:nvPr/>
        </p:nvSpPr>
        <p:spPr>
          <a:xfrm>
            <a:off x="960120" y="4813078"/>
            <a:ext cx="7671816" cy="26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Source Kirby Institute https://www.data.kirby.unsw.edu.au/syphilis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8AC92-A517-9359-A557-5C6D41442DB3}"/>
              </a:ext>
            </a:extLst>
          </p:cNvPr>
          <p:cNvSpPr/>
          <p:nvPr/>
        </p:nvSpPr>
        <p:spPr>
          <a:xfrm>
            <a:off x="868680" y="1240775"/>
            <a:ext cx="7671816" cy="26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70C0"/>
                </a:solidFill>
              </a:rPr>
              <a:t>Syphilis notifications in Australia (2022) </a:t>
            </a:r>
          </a:p>
        </p:txBody>
      </p:sp>
    </p:spTree>
    <p:extLst>
      <p:ext uri="{BB962C8B-B14F-4D97-AF65-F5344CB8AC3E}">
        <p14:creationId xmlns:p14="http://schemas.microsoft.com/office/powerpoint/2010/main" val="116404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814-B898-D0C8-E6D9-A9391E29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Syphilis – a public health priority in Victoria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0D7267-D1A1-F6F7-4F01-45A998464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526145"/>
            <a:ext cx="8243888" cy="32648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B939D4-B9DC-B9BF-FA5F-DA541FB1D19C}"/>
              </a:ext>
            </a:extLst>
          </p:cNvPr>
          <p:cNvSpPr/>
          <p:nvPr/>
        </p:nvSpPr>
        <p:spPr>
          <a:xfrm>
            <a:off x="-242452" y="1232348"/>
            <a:ext cx="6250060" cy="4135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2F549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Syphilis notifications in Victoria (</a:t>
            </a:r>
            <a:r>
              <a:rPr lang="en-AU" sz="1800" b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1996–2023)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56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1EEE-608F-0F15-683C-6405FBFA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Syphilis -  a public health priority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142A31-6690-E41B-89D9-51A80D4E7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55829"/>
            <a:ext cx="8243888" cy="23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9CAE-94E7-73F4-8993-B2006F5E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5" y="126942"/>
            <a:ext cx="7199313" cy="809625"/>
          </a:xfrm>
        </p:spPr>
        <p:txBody>
          <a:bodyPr/>
          <a:lstStyle/>
          <a:p>
            <a:r>
              <a:rPr lang="en-GB" b="1" dirty="0">
                <a:ea typeface="ＭＳ Ｐゴシック"/>
              </a:rPr>
              <a:t>Public health response in Victoria</a:t>
            </a:r>
            <a:r>
              <a:rPr lang="en-GB" dirty="0">
                <a:ea typeface="ＭＳ Ｐゴシック"/>
              </a:rPr>
              <a:t> 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4EE64-AE01-F11F-482F-F8868313C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" y="1003636"/>
            <a:ext cx="2096929" cy="2967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6CD61-C4E3-A987-657C-D140FD79B809}"/>
              </a:ext>
            </a:extLst>
          </p:cNvPr>
          <p:cNvSpPr txBox="1"/>
          <p:nvPr/>
        </p:nvSpPr>
        <p:spPr>
          <a:xfrm>
            <a:off x="1028541" y="280045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endParaRPr lang="en-GB" dirty="0"/>
          </a:p>
          <a:p>
            <a:pPr lvl="0" algn="l">
              <a:buNone/>
            </a:pPr>
            <a:endParaRPr lang="en-GB" sz="1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A0CF1F-0D20-D838-FF5D-38C0ED900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109916"/>
            <a:ext cx="8243888" cy="3641098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A80B5-64B5-E6EC-92EF-9D9FE1DB46C9}"/>
              </a:ext>
            </a:extLst>
          </p:cNvPr>
          <p:cNvSpPr/>
          <p:nvPr/>
        </p:nvSpPr>
        <p:spPr>
          <a:xfrm>
            <a:off x="5264233" y="2280392"/>
            <a:ext cx="3880803" cy="2860601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C00000"/>
                </a:solidFill>
              </a:rPr>
              <a:t>OUR RESPONSE  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COORDINATED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PATIENT-CENTERED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COMMUNITY-FOCUSSED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State-wide actions 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Local tailored actions  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Partnership approach </a:t>
            </a:r>
            <a:r>
              <a:rPr lang="en-A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8009B-F6D4-288C-6D7F-117181C8022D}"/>
              </a:ext>
            </a:extLst>
          </p:cNvPr>
          <p:cNvSpPr txBox="1"/>
          <p:nvPr/>
        </p:nvSpPr>
        <p:spPr>
          <a:xfrm>
            <a:off x="-291087" y="4154744"/>
            <a:ext cx="5557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hlinkClick r:id="rId4"/>
              </a:rPr>
              <a:t>Victorian sexually transmissible infections (STI) plan 2022–30 | health.vic.gov.au</a:t>
            </a:r>
            <a:endParaRPr lang="en-AU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B040-01A8-FDF5-5C45-C365FF7912E8}"/>
              </a:ext>
            </a:extLst>
          </p:cNvPr>
          <p:cNvSpPr/>
          <p:nvPr/>
        </p:nvSpPr>
        <p:spPr>
          <a:xfrm>
            <a:off x="2169452" y="1324438"/>
            <a:ext cx="3456177" cy="264661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C00000"/>
                </a:solidFill>
              </a:rPr>
              <a:t>TARGETS FOR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Eliminate congenital syphilis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Increase testing and treatment  in priority populations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Reduce prevalence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Reduce the experience of stigma   </a:t>
            </a:r>
          </a:p>
        </p:txBody>
      </p:sp>
    </p:spTree>
    <p:extLst>
      <p:ext uri="{BB962C8B-B14F-4D97-AF65-F5344CB8AC3E}">
        <p14:creationId xmlns:p14="http://schemas.microsoft.com/office/powerpoint/2010/main" val="399798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54" y="120110"/>
            <a:ext cx="2777042" cy="809625"/>
          </a:xfrm>
        </p:spPr>
        <p:txBody>
          <a:bodyPr>
            <a:normAutofit/>
          </a:bodyPr>
          <a:lstStyle/>
          <a:p>
            <a:pPr algn="ctr"/>
            <a:r>
              <a:rPr lang="en-AU" b="1" dirty="0"/>
              <a:t>What can GPs do?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500" dirty="0">
                <a:solidFill>
                  <a:schemeClr val="accent6">
                    <a:lumMod val="75000"/>
                  </a:schemeClr>
                </a:solidFill>
              </a:rPr>
              <a:t>Test </a:t>
            </a:r>
            <a:r>
              <a:rPr lang="en-AU" sz="4500" dirty="0" err="1">
                <a:solidFill>
                  <a:schemeClr val="accent6">
                    <a:lumMod val="75000"/>
                  </a:schemeClr>
                </a:solidFill>
              </a:rPr>
              <a:t>test</a:t>
            </a:r>
            <a:r>
              <a:rPr lang="en-AU" sz="4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4500" dirty="0" err="1">
                <a:solidFill>
                  <a:schemeClr val="accent6">
                    <a:lumMod val="75000"/>
                  </a:schemeClr>
                </a:solidFill>
              </a:rPr>
              <a:t>test</a:t>
            </a:r>
            <a:endParaRPr lang="en-AU" sz="45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AU" sz="4500" dirty="0">
                <a:solidFill>
                  <a:srgbClr val="00B050"/>
                </a:solidFill>
              </a:rPr>
              <a:t>Treat</a:t>
            </a:r>
          </a:p>
          <a:p>
            <a:pPr algn="ctr"/>
            <a:r>
              <a:rPr lang="en-AU" sz="4500" dirty="0">
                <a:solidFill>
                  <a:srgbClr val="00B0F0"/>
                </a:solidFill>
              </a:rPr>
              <a:t>Educate</a:t>
            </a:r>
          </a:p>
          <a:p>
            <a:pPr algn="ctr"/>
            <a:endParaRPr lang="en-AU" sz="45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F5D81-0809-E7FA-4D32-50B2E7BAA23B}"/>
              </a:ext>
            </a:extLst>
          </p:cNvPr>
          <p:cNvSpPr/>
          <p:nvPr/>
        </p:nvSpPr>
        <p:spPr>
          <a:xfrm>
            <a:off x="933718" y="4198513"/>
            <a:ext cx="7798158" cy="6570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/>
                </a:solidFill>
              </a:rPr>
              <a:t>Chief Medical Officer Call to Action </a:t>
            </a:r>
          </a:p>
          <a:p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sz="18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https://ashm.org.au/about/news/chief-medical-officer-syphilis-calls-for-action/</a:t>
            </a:r>
            <a:endParaRPr lang="en-A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6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5E98-95A4-4A2C-B016-9CD92F0A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38765" cy="809625"/>
          </a:xfrm>
        </p:spPr>
        <p:txBody>
          <a:bodyPr/>
          <a:lstStyle/>
          <a:p>
            <a:r>
              <a:rPr lang="en-US" sz="2400" b="1" dirty="0"/>
              <a:t>What can GPs do? </a:t>
            </a:r>
            <a:br>
              <a:rPr lang="en-US" sz="2400" dirty="0"/>
            </a:br>
            <a:endParaRPr lang="en-AU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CC6D-5277-4D3E-AC58-5873BF8D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56" y="1351277"/>
            <a:ext cx="8228160" cy="3641098"/>
          </a:xfrm>
        </p:spPr>
        <p:txBody>
          <a:bodyPr/>
          <a:lstStyle/>
          <a:p>
            <a:pPr marL="0" lvl="2" indent="0">
              <a:spcBef>
                <a:spcPts val="800"/>
              </a:spcBef>
              <a:buNone/>
            </a:pPr>
            <a:r>
              <a:rPr lang="en-AU" sz="1600" b="1" dirty="0">
                <a:solidFill>
                  <a:srgbClr val="0070C0"/>
                </a:solidFill>
                <a:ea typeface="ＭＳ Ｐゴシック"/>
              </a:rPr>
              <a:t>Routinely screen ALL sexually active people </a:t>
            </a:r>
            <a:r>
              <a:rPr lang="en-AU" sz="1600" dirty="0">
                <a:solidFill>
                  <a:srgbClr val="0070C0"/>
                </a:solidFill>
                <a:ea typeface="ＭＳ Ｐゴシック"/>
              </a:rPr>
              <a:t> </a:t>
            </a:r>
          </a:p>
          <a:p>
            <a:pPr marL="285210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ea typeface="ＭＳ Ｐゴシック"/>
              </a:rPr>
              <a:t>Refer to relevant sexual health guidelines:</a:t>
            </a:r>
            <a:endParaRPr lang="en-AU" sz="1400" dirty="0">
              <a:ea typeface="ＭＳ Ｐゴシック"/>
              <a:cs typeface="Arial"/>
            </a:endParaRPr>
          </a:p>
          <a:p>
            <a:pPr marL="537210" lvl="2" indent="-285750">
              <a:buFont typeface="Arial" panose="020B0604020202020204" pitchFamily="34" charset="0"/>
              <a:buChar char="•"/>
            </a:pPr>
            <a:r>
              <a:rPr lang="en-AU" sz="1500" i="1" dirty="0">
                <a:ea typeface="ＭＳ Ｐゴシック"/>
              </a:rPr>
              <a:t>Australian STI Management Guidelines for Use in Primary Care</a:t>
            </a:r>
            <a:br>
              <a:rPr lang="en-AU" sz="1500" i="1" dirty="0">
                <a:ea typeface="ＭＳ Ｐゴシック"/>
              </a:rPr>
            </a:br>
            <a:r>
              <a:rPr lang="en-AU" sz="1500" u="sng" dirty="0">
                <a:ea typeface="ＭＳ Ｐゴシック"/>
              </a:rPr>
              <a:t>www.sti.guidelines.org.au </a:t>
            </a:r>
            <a:endParaRPr lang="en-AU" sz="1500" u="sng" dirty="0">
              <a:cs typeface="Arial"/>
            </a:endParaRPr>
          </a:p>
          <a:p>
            <a:pPr lvl="1"/>
            <a:r>
              <a:rPr lang="en-AU" sz="1600" dirty="0">
                <a:solidFill>
                  <a:srgbClr val="0070C0"/>
                </a:solidFill>
                <a:ea typeface="ＭＳ Ｐゴシック"/>
              </a:rPr>
              <a:t>Screen </a:t>
            </a:r>
            <a:r>
              <a:rPr lang="en-AU" sz="1600" b="1" dirty="0">
                <a:solidFill>
                  <a:srgbClr val="0070C0"/>
                </a:solidFill>
                <a:ea typeface="ＭＳ Ｐゴシック"/>
              </a:rPr>
              <a:t>all pregnant women for syphilis </a:t>
            </a:r>
            <a:r>
              <a:rPr lang="en-AU" sz="1600" dirty="0">
                <a:solidFill>
                  <a:srgbClr val="0070C0"/>
                </a:solidFill>
                <a:ea typeface="ＭＳ Ｐゴシック"/>
              </a:rPr>
              <a:t>at the </a:t>
            </a:r>
            <a:r>
              <a:rPr lang="en-AU" sz="1600" b="1" dirty="0">
                <a:solidFill>
                  <a:srgbClr val="0070C0"/>
                </a:solidFill>
                <a:ea typeface="ＭＳ Ｐゴシック"/>
              </a:rPr>
              <a:t>start of each pregnancy</a:t>
            </a:r>
          </a:p>
          <a:p>
            <a:pPr marL="537210" lvl="2" indent="-285750">
              <a:buFont typeface="Arial" panose="020B0604020202020204" pitchFamily="34" charset="0"/>
              <a:buChar char="•"/>
            </a:pPr>
            <a:r>
              <a:rPr lang="en-AU" sz="1500" dirty="0">
                <a:ea typeface="ＭＳ Ｐゴシック"/>
              </a:rPr>
              <a:t>If at high risk of syphilis infection, </a:t>
            </a:r>
            <a:r>
              <a:rPr lang="en-AU" sz="1500" b="1" dirty="0">
                <a:ea typeface="ＭＳ Ｐゴシック"/>
              </a:rPr>
              <a:t>repeat screening later in pregnancy . Screen if unsure of the level of risk. </a:t>
            </a:r>
          </a:p>
          <a:p>
            <a:pPr marL="537210" lvl="2" indent="-285750">
              <a:buFont typeface="Arial" panose="020B0604020202020204" pitchFamily="34" charset="0"/>
              <a:buChar char="•"/>
            </a:pPr>
            <a:r>
              <a:rPr lang="en-AU" sz="1500" b="1" i="1" dirty="0">
                <a:ea typeface="ＭＳ Ｐゴシック"/>
              </a:rPr>
              <a:t>E.g. in Mildura region, </a:t>
            </a:r>
            <a:r>
              <a:rPr lang="en-AU" sz="1500" i="1" dirty="0">
                <a:ea typeface="ＭＳ Ｐゴシック"/>
              </a:rPr>
              <a:t>recommendations are: Repeat screening at 28 to 32 weeks, and again at delivery for all pregnant women (i.e., screen 3x during pregnancy)</a:t>
            </a:r>
          </a:p>
          <a:p>
            <a:pPr marL="537210" lvl="2" indent="-285750">
              <a:buFont typeface="Arial" panose="020B0604020202020204" pitchFamily="34" charset="0"/>
              <a:buChar char="•"/>
            </a:pPr>
            <a:r>
              <a:rPr lang="en-AU" sz="1500" dirty="0">
                <a:ea typeface="ＭＳ Ｐゴシック"/>
              </a:rPr>
              <a:t>There is ongoing discussion and increasing support nationally for universal  screening later in pregnancy</a:t>
            </a:r>
            <a:endParaRPr lang="en-AU" sz="15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1"/>
            <a:endParaRPr lang="en-AU" sz="1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1"/>
            <a:endParaRPr lang="en-AU" sz="1200" i="1" dirty="0">
              <a:ea typeface="ＭＳ Ｐゴシック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634650"/>
      </p:ext>
    </p:extLst>
  </p:cSld>
  <p:clrMapOvr>
    <a:masterClrMapping/>
  </p:clrMapOvr>
</p:sld>
</file>

<file path=ppt/theme/theme1.xml><?xml version="1.0" encoding="utf-8"?>
<a:theme xmlns:a="http://schemas.openxmlformats.org/drawingml/2006/main" name="DHHS Presentation 02 Purple 2602 for Office 2007 and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.pptx" id="{CF42C77D-2A49-4FAB-B483-45AB709EC143}" vid="{C6F42E62-26B1-429D-B20B-38300C8194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da372f3f71285377c698632957b992f9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abcc756c7a6e7e4a55d2964c03e4c2fd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92F93C9-5A9C-4ABB-B5B5-351AD8AA0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6e35b-1a0d-4b26-8059-9d7fbfec19c3"/>
    <ds:schemaRef ds:uri="7f7db093-26fa-4a4d-b7ba-a7de4e106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E30E0B-6681-4035-8BAD-BA0DDE87B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4BC2C-052E-4F01-87D4-1C2E2848341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 navy 16x9 presentation</Template>
  <TotalTime>1034</TotalTime>
  <Words>1399</Words>
  <Application>Microsoft Office PowerPoint</Application>
  <PresentationFormat>On-screen Show (16:9)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Arial Black</vt:lpstr>
      <vt:lpstr>Calibri</vt:lpstr>
      <vt:lpstr>Courier New</vt:lpstr>
      <vt:lpstr>Helvetica Neue</vt:lpstr>
      <vt:lpstr>ReithSans</vt:lpstr>
      <vt:lpstr>ReithSerif</vt:lpstr>
      <vt:lpstr>VIC</vt:lpstr>
      <vt:lpstr>DHHS Presentation 02 Purple 2602 for Office 2007 and 2010</vt:lpstr>
      <vt:lpstr>  Syphilis – a public health priority  </vt:lpstr>
      <vt:lpstr>Outline </vt:lpstr>
      <vt:lpstr>Syphilis  - a  global public health priority</vt:lpstr>
      <vt:lpstr>Syphilis - a public health priority in  Australia</vt:lpstr>
      <vt:lpstr>Syphilis – a public health priority in Victoria  </vt:lpstr>
      <vt:lpstr>Syphilis -  a public health priority </vt:lpstr>
      <vt:lpstr>Public health response in Victoria </vt:lpstr>
      <vt:lpstr>What can GPs do?  </vt:lpstr>
      <vt:lpstr>What can GPs do?  </vt:lpstr>
      <vt:lpstr>Serology tests </vt:lpstr>
      <vt:lpstr>Primary syphilis</vt:lpstr>
      <vt:lpstr>Secondary syphilis</vt:lpstr>
      <vt:lpstr>Untreated syphilis in pregnancy</vt:lpstr>
      <vt:lpstr>What to do if you have a positive result</vt:lpstr>
      <vt:lpstr>Treatment</vt:lpstr>
      <vt:lpstr>Beware of reinfection</vt:lpstr>
      <vt:lpstr>Summary of learnings      </vt:lpstr>
      <vt:lpstr>Additional resources  - workforce development</vt:lpstr>
      <vt:lpstr>Additional resources – relevant links </vt:lpstr>
      <vt:lpstr>Questions ?</vt:lpstr>
    </vt:vector>
  </TitlesOfParts>
  <Company>State Government Victoria,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 Ivan (Health)</dc:creator>
  <cp:lastModifiedBy>Alexander Grima</cp:lastModifiedBy>
  <cp:revision>92</cp:revision>
  <dcterms:created xsi:type="dcterms:W3CDTF">2021-03-23T22:20:50Z</dcterms:created>
  <dcterms:modified xsi:type="dcterms:W3CDTF">2024-02-29T06:39:18Z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v4 19022021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2024-02-23T07:04:16Z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c77f1705-d6a1-4ad4-b374-ace5a03b1d7e</vt:lpwstr>
  </property>
  <property fmtid="{D5CDD505-2E9C-101B-9397-08002B2CF9AE}" pid="10" name="MSIP_Label_43e64453-338c-4f93-8a4d-0039a0a41f2a_ContentBits">
    <vt:lpwstr>2</vt:lpwstr>
  </property>
</Properties>
</file>