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874" r:id="rId5"/>
  </p:sldMasterIdLst>
  <p:notesMasterIdLst>
    <p:notesMasterId r:id="rId15"/>
  </p:notesMasterIdLst>
  <p:sldIdLst>
    <p:sldId id="272" r:id="rId6"/>
    <p:sldId id="2147471368" r:id="rId7"/>
    <p:sldId id="261" r:id="rId8"/>
    <p:sldId id="2147471378" r:id="rId9"/>
    <p:sldId id="271" r:id="rId10"/>
    <p:sldId id="2147471379" r:id="rId11"/>
    <p:sldId id="2147471375" r:id="rId12"/>
    <p:sldId id="267" r:id="rId13"/>
    <p:sldId id="2147471380" r:id="rId14"/>
  </p:sldIdLst>
  <p:sldSz cx="9144000" cy="5143500" type="screen16x9"/>
  <p:notesSz cx="6858000" cy="9144000"/>
  <p:defaultTextStyle>
    <a:defPPr>
      <a:defRPr lang="en-A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547"/>
    <a:srgbClr val="AF272F"/>
    <a:srgbClr val="53565A"/>
    <a:srgbClr val="87189D"/>
    <a:srgbClr val="D50032"/>
    <a:srgbClr val="007B4B"/>
    <a:srgbClr val="DA372E"/>
    <a:srgbClr val="008950"/>
    <a:srgbClr val="8080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92" autoAdjust="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4B3EAE-599F-4337-95D0-2917641C3D63}" type="datetimeFigureOut">
              <a:rPr lang="en-AU"/>
              <a:pPr>
                <a:defRPr/>
              </a:pPr>
              <a:t>29/02/2024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6296A8-20EE-44BB-B7CD-DB4AE54BF57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86098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0A432-5281-433C-8C94-8C890288330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6776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8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91938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hyperlink" Target="https%3A/app.powerbi.com/groups/69ce656c-b5fb-4f4a-8e07-b30adcd5195e/reports/3f113490-480b-4e8f-bad3-d96af171fa35/ReportSection" TargetMode="External"/><Relationship Id="rId13" Type="http://schemas.openxmlformats.org/officeDocument/2006/relationships/hyperlink" Target="https%3A/app.powerbi.com/groups/69ce656c-b5fb-4f4a-8e07-b30adcd5195e/reports/64cf0fe3-a3c3-4761-92d5-b88200e2cc0b/ReportSection%3Fctid%3Dc0e0601f-0fac-449c-9c88-a104c4eb9f28" TargetMode="External"/><Relationship Id="rId18" Type="http://schemas.openxmlformats.org/officeDocument/2006/relationships/hyperlink" Target="https%3A/app.powerbi.com/groups/69ce656c-b5fb-4f4a-8e07-b30adcd5195e/reports/c0814d40-e27f-4ab8-8294-bafb27164196/ReportSection52e311f2bb74c0f7f5f9" TargetMode="External"/><Relationship Id="rId3" Type="http://schemas.openxmlformats.org/officeDocument/2006/relationships/hyperlink" Target="https%3A/app.powerbi.com/groups/69ce656c-b5fb-4f4a-8e07-b30adcd5195e/reports/8b2cae83-a546-489e-bcbc-8604a5d9b00a/ReportSection3d08c7c9e049abd7165e" TargetMode="External"/><Relationship Id="rId7" Type="http://schemas.openxmlformats.org/officeDocument/2006/relationships/hyperlink" Target="https%3A/app.powerbi.com/groups/69ce656c-b5fb-4f4a-8e07-b30adcd5195e/reports/1245e4dc-a979-402d-b4ca-40d854210237/ReportSection29b0e83e640f5e58d9cc%3Fctid%3Dc0e0601f-0fac-449c-9c88-a104c4eb9f28" TargetMode="External"/><Relationship Id="rId12" Type="http://schemas.openxmlformats.org/officeDocument/2006/relationships/hyperlink" Target="https%3A/app.powerbi.com/groups/69ce656c-b5fb-4f4a-8e07-b30adcd5195e/reports/7edbbb89-4ed8-456b-8974-7c2bcbecf1c4/ReportSection5cdb00cfcd49300999d8%3Fctid%3Dc0e0601f-0fac-449c-9c88-a104c4eb9f28" TargetMode="External"/><Relationship Id="rId17" Type="http://schemas.openxmlformats.org/officeDocument/2006/relationships/hyperlink" Target="https%3A/app.powerbi.com/groups/69ce656c-b5fb-4f4a-8e07-b30adcd5195e/reports/55543305-d7b4-4bfe-9a7b-ae397b5052d8/ReportSection3c2b47fb039e88620375" TargetMode="External"/><Relationship Id="rId2" Type="http://schemas.openxmlformats.org/officeDocument/2006/relationships/hyperlink" Target="https%3A/app.powerbi.com/groups/69ce656c-b5fb-4f4a-8e07-b30adcd5195e/reports/39f46736-425e-493a-b0e7-b4e3933b9c97/ReportSection8adbd0f076c11d87a102%3Fctid%3Dc0e0601f-0fac-449c-9c88-a104c4eb9f28" TargetMode="External"/><Relationship Id="rId16" Type="http://schemas.openxmlformats.org/officeDocument/2006/relationships/hyperlink" Target="https%3A/app.powerbi.com/groups/69ce656c-b5fb-4f4a-8e07-b30adcd5195e/reports/c23f1740-ffe9-4cfe-aeeb-04d36d792383/ReportSectiona0d90791ba20ba05d3cd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%3A/app.powerbi.com/groups/69ce656c-b5fb-4f4a-8e07-b30adcd5195e/reports/8c914ec5-4a5a-4c91-8fd0-fa109ede969b/ReportSectione2fca7ea072b1203e503" TargetMode="External"/><Relationship Id="rId11" Type="http://schemas.openxmlformats.org/officeDocument/2006/relationships/hyperlink" Target="https%3A/app.powerbi.com/groups/de1b87c1-94f4-48d6-b9fd-7dee87a4261f/reports/213f75e6-e3b0-4355-bb54-62fb138c9b77/ReportSection6787c8991944bbe89522%3Fctid%3Dc0e0601f-0fac-449c-9c88-a104c4eb9f28" TargetMode="External"/><Relationship Id="rId5" Type="http://schemas.openxmlformats.org/officeDocument/2006/relationships/hyperlink" Target="https%3A/app.powerbi.com/groups/69ce656c-b5fb-4f4a-8e07-b30adcd5195e/reports/48c3513c-f4e6-464f-8912-d1cfe5c7fe27/ReportSection77bd7626f545241a7f5a" TargetMode="External"/><Relationship Id="rId15" Type="http://schemas.openxmlformats.org/officeDocument/2006/relationships/hyperlink" Target="https%3A/www.powerbi.com/groups/de1b87c1-94f4-48d6-b9fd-7dee87a4261f/reports/1a151429-ec02-4e42-80f2-a6f275b9f1b3/ReportSection" TargetMode="External"/><Relationship Id="rId10" Type="http://schemas.openxmlformats.org/officeDocument/2006/relationships/hyperlink" Target="https%3A/app.powerbi.com/groups/de1b87c1-94f4-48d6-b9fd-7dee87a4261f/reports/1b504d3e-0301-4ab0-aa9e-7f4018c6c691/ReportSection9827f096781864e049b7%3Fctid%3Dc0e0601f-0fac-449c-9c88-a104c4eb9f28" TargetMode="External"/><Relationship Id="rId19" Type="http://schemas.openxmlformats.org/officeDocument/2006/relationships/hyperlink" Target="https://dhhsvicgovau.sharepoint.com/sites/CDDH/Lists/Report%20%20Intelligence%20Catalogue%20%202%20Internal/AllItems.aspx?siteid=%7BC09D1B3F%2D0416%2D42C4%2DAE15%2D576EDC904349%7D&amp;webid=%7B41C17D80%2D103F%2D4F3B%2D9D2A%2D70EA00C58074%7D&amp;uniqueid=%7B79824ED1%2D4D02%2D4343%2DA7F5%2D32CB10F51ECD%7D" TargetMode="External"/><Relationship Id="rId4" Type="http://schemas.openxmlformats.org/officeDocument/2006/relationships/hyperlink" Target="https%3A/app.powerbi.com/groups/69ce656c-b5fb-4f4a-8e07-b30adcd5195e/reports/3d712f23-ed86-4777-9f84-ddf81799619a/ReportSectionf32e7761ed100aa9f296%3Fctid%3Dc0e0601f-0fac-449c-9c88-a104c4eb9f28" TargetMode="External"/><Relationship Id="rId9" Type="http://schemas.openxmlformats.org/officeDocument/2006/relationships/hyperlink" Target="https%3A/app.powerbi.com/groups/69ce656c-b5fb-4f4a-8e07-b30adcd5195e/reports/c6c660bb-ed68-4d16-9d49-78cc43222290" TargetMode="External"/><Relationship Id="rId14" Type="http://schemas.openxmlformats.org/officeDocument/2006/relationships/hyperlink" Target="https%3A/www.powerbi.com/groups/69ce656c-b5fb-4f4a-8e07-b30adcd5195e/reports/bd9fad49-d1c6-427f-b53e-5bad7d1bbea5/ReportSectiondcfc44746f03cb00f54f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99" y="649118"/>
            <a:ext cx="6803775" cy="1417807"/>
          </a:xfrm>
        </p:spPr>
        <p:txBody>
          <a:bodyPr anchor="b">
            <a:noAutofit/>
          </a:bodyPr>
          <a:lstStyle>
            <a:lvl1pPr>
              <a:defRPr sz="3200" baseline="0">
                <a:solidFill>
                  <a:srgbClr val="20154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143125"/>
            <a:ext cx="4832100" cy="971551"/>
          </a:xfrm>
        </p:spPr>
        <p:txBody>
          <a:bodyPr>
            <a:noAutofit/>
          </a:bodyPr>
          <a:lstStyle>
            <a:lvl1pPr marL="0" indent="0" algn="l">
              <a:buNone/>
              <a:defRPr sz="2200" b="0" baseline="0">
                <a:solidFill>
                  <a:srgbClr val="53565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1254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sp_deaths_by_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29590-3CAB-4DF3-9D09-AE8542DC1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2" y="202406"/>
            <a:ext cx="7199313" cy="809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1B62A53-F014-4B2F-8666-3D172FEAD23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39752" y="2246346"/>
            <a:ext cx="3031100" cy="1315616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BB9AC82E-D5CE-43D5-9494-1E066006CAD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2101" y="1085775"/>
            <a:ext cx="4897063" cy="18090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661778A-B1DA-4648-BA3E-8DDB31DD259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712101" y="2952406"/>
            <a:ext cx="4897064" cy="180900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C69D9AA-CF5F-4E83-902F-E1A7BC38E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81" y="4794411"/>
            <a:ext cx="4079311" cy="349089"/>
          </a:xfrm>
        </p:spPr>
        <p:txBody>
          <a:bodyPr/>
          <a:lstStyle>
            <a:lvl1pPr>
              <a:defRPr sz="675"/>
            </a:lvl1pPr>
          </a:lstStyle>
          <a:p>
            <a:pPr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ath Tre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1251C-25A1-4016-AD43-5A2568517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3C2596-6316-44CA-9275-2146F027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B3F1AD-E00F-42A8-892E-90562BC02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802" y="4828602"/>
            <a:ext cx="4075888" cy="280988"/>
          </a:xfrm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CDD92-DD1F-4E21-8DB1-FF5E509C4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D7680F9-C0BF-4CC2-A043-27BA3E10BB14}" type="slidenum">
              <a:rPr lang="en-AU" altLang="en-US" smtClean="0">
                <a:latin typeface="Arial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altLang="en-US">
              <a:latin typeface="Arial"/>
              <a:ea typeface="+mn-ea"/>
            </a:endParaRP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8166314E-B1FF-4F1B-8022-7014403262E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80802" y="1103710"/>
            <a:ext cx="4894118" cy="10715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65F41C-8C13-481A-BFE2-538479DA71F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0801" y="2170101"/>
            <a:ext cx="4894118" cy="2634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3F95417-F0F3-494E-B4DB-FC25D10F0CD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55969" y="1103710"/>
            <a:ext cx="3780425" cy="37012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0710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nc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5734D-6441-4389-BD0C-B345E5100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7FCE7F-65E4-4BA5-A259-30D987FD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71B5D-FBF2-4C7D-BEEF-7EFF6D627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886" y="4504235"/>
            <a:ext cx="4195814" cy="473481"/>
          </a:xfrm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2C8A8-72D7-4D22-B890-12AD36B74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D7680F9-C0BF-4CC2-A043-27BA3E10BB14}" type="slidenum">
              <a:rPr lang="en-AU" altLang="en-US" smtClean="0">
                <a:latin typeface="Arial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altLang="en-US">
              <a:latin typeface="Arial"/>
              <a:ea typeface="+mn-ea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E1E473-33EB-41FD-A45C-7AD4B170DB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888" y="1086201"/>
            <a:ext cx="7496175" cy="2302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076B2850-492B-482B-95CC-E3D00BDEA730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242888" y="1316467"/>
            <a:ext cx="7496175" cy="103493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0B9204E8-3890-4817-ADEE-A9DA4C8A2812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242886" y="3212566"/>
            <a:ext cx="4195816" cy="1221973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CC5B994-554E-41FB-A9A3-61F037CDA4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887" y="2819791"/>
            <a:ext cx="4195813" cy="3927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2" name="Content Placeholder 20">
            <a:extLst>
              <a:ext uri="{FF2B5EF4-FFF2-40B4-BE49-F238E27FC236}">
                <a16:creationId xmlns:a16="http://schemas.microsoft.com/office/drawing/2014/main" id="{C6C89DEF-6A23-42B2-A496-A118F3D7416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72001" y="2606614"/>
            <a:ext cx="4329113" cy="2341476"/>
          </a:xfrm>
        </p:spPr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62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Tre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29590-3CAB-4DF3-9D09-AE8542DC1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3AD198-2EDB-4B7E-83C2-8739CB0003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395" y="1129944"/>
            <a:ext cx="2933375" cy="491729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B77D55FC-C3C5-42E8-A9AF-5BA0066FDEA4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43396" y="1739586"/>
            <a:ext cx="2917341" cy="2928054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860CA30-607F-45BE-947A-9C3EA1F581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67230" y="1129944"/>
            <a:ext cx="2917341" cy="491729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7" name="Table Placeholder 17">
            <a:extLst>
              <a:ext uri="{FF2B5EF4-FFF2-40B4-BE49-F238E27FC236}">
                <a16:creationId xmlns:a16="http://schemas.microsoft.com/office/drawing/2014/main" id="{7C8CD966-9F41-460D-8EEC-DC4DB36862A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131029" y="1739586"/>
            <a:ext cx="2917341" cy="3053039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C9F2C09-F2B6-41CF-B5CA-384DF51AE3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43395" y="4667639"/>
            <a:ext cx="8560030" cy="473481"/>
          </a:xfrm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60F4C319-F84E-430A-B7C8-4B5A22733E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7975" y="1129944"/>
            <a:ext cx="2601785" cy="491729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1" name="Table Placeholder 16">
            <a:extLst>
              <a:ext uri="{FF2B5EF4-FFF2-40B4-BE49-F238E27FC236}">
                <a16:creationId xmlns:a16="http://schemas.microsoft.com/office/drawing/2014/main" id="{4DCAADDE-36B0-4AA9-8164-705E5696C01A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311742" y="1739586"/>
            <a:ext cx="2587562" cy="305303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01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PH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29590-3CAB-4DF3-9D09-AE8542DC1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31AF8F-73D8-4866-A99D-426BEF45A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EACC56-09EC-4A88-A34D-9A7F49448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136" y="4702875"/>
            <a:ext cx="4366736" cy="406721"/>
          </a:xfrm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B9FBAF-1B04-402D-A3A3-B312A00A6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D7680F9-C0BF-4CC2-A043-27BA3E10BB14}" type="slidenum">
              <a:rPr lang="en-AU" altLang="en-US" smtClean="0">
                <a:latin typeface="Arial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altLang="en-US">
              <a:latin typeface="Arial"/>
              <a:ea typeface="+mn-ea"/>
            </a:endParaRPr>
          </a:p>
        </p:txBody>
      </p:sp>
      <p:sp>
        <p:nvSpPr>
          <p:cNvPr id="11" name="Table Placeholder 16">
            <a:extLst>
              <a:ext uri="{FF2B5EF4-FFF2-40B4-BE49-F238E27FC236}">
                <a16:creationId xmlns:a16="http://schemas.microsoft.com/office/drawing/2014/main" id="{858CCF47-D80D-4270-8AC7-A0A75071586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7342" y="1328467"/>
            <a:ext cx="3521284" cy="1090537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C8C1D58A-030D-402E-9DA2-3B2B7D76547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345" y="1098902"/>
            <a:ext cx="3521284" cy="237779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6" name="Content Placeholder 20">
            <a:extLst>
              <a:ext uri="{FF2B5EF4-FFF2-40B4-BE49-F238E27FC236}">
                <a16:creationId xmlns:a16="http://schemas.microsoft.com/office/drawing/2014/main" id="{0D50F473-A1FE-4027-9C21-105EDC2A12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8382" y="1098901"/>
            <a:ext cx="2568633" cy="1538311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3BF4482D-99D0-4F61-BF6C-9E867874471F}"/>
              </a:ext>
            </a:extLst>
          </p:cNvPr>
          <p:cNvSpPr>
            <a:spLocks noGrp="1"/>
          </p:cNvSpPr>
          <p:nvPr>
            <p:ph type="tbl" sz="quarter" idx="25"/>
          </p:nvPr>
        </p:nvSpPr>
        <p:spPr>
          <a:xfrm>
            <a:off x="57150" y="2418570"/>
            <a:ext cx="3521869" cy="59895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4FFEA09-504F-4A2A-911F-837224CBA0B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150" y="3017522"/>
            <a:ext cx="3521869" cy="301290"/>
          </a:xfrm>
        </p:spPr>
        <p:txBody>
          <a:bodyPr/>
          <a:lstStyle>
            <a:lvl1pPr>
              <a:defRPr lang="en-US" sz="2200" b="1" kern="1200" dirty="0" smtClean="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able Placeholder 18">
            <a:extLst>
              <a:ext uri="{FF2B5EF4-FFF2-40B4-BE49-F238E27FC236}">
                <a16:creationId xmlns:a16="http://schemas.microsoft.com/office/drawing/2014/main" id="{B59953E9-A3F4-4C81-AB4E-3ACB23DB5EEA}"/>
              </a:ext>
            </a:extLst>
          </p:cNvPr>
          <p:cNvSpPr>
            <a:spLocks noGrp="1"/>
          </p:cNvSpPr>
          <p:nvPr>
            <p:ph type="tbl" sz="quarter" idx="27"/>
          </p:nvPr>
        </p:nvSpPr>
        <p:spPr>
          <a:xfrm>
            <a:off x="57150" y="3252872"/>
            <a:ext cx="3521869" cy="1406972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89A8246B-A6C8-47B9-A9CD-BBC95F63794D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678382" y="2737247"/>
            <a:ext cx="5306075" cy="21228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Object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7D1EF03-42AC-4EE2-9958-F6E2E3F4D02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428185" y="1098947"/>
            <a:ext cx="2556272" cy="15382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4358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PHU by LG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10000"/>
              </a:lnSpc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100" y="4779727"/>
            <a:ext cx="6304975" cy="280988"/>
          </a:xfrm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3889" y="4860132"/>
            <a:ext cx="539750" cy="280988"/>
          </a:xfrm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689E5EE-9843-45A7-B324-3EFD7322EDFC}" type="slidenum">
              <a:rPr lang="en-AU" altLang="en-US" smtClean="0">
                <a:latin typeface="Arial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altLang="en-US">
              <a:latin typeface="Arial"/>
              <a:ea typeface="+mn-ea"/>
            </a:endParaRPr>
          </a:p>
        </p:txBody>
      </p:sp>
      <p:sp>
        <p:nvSpPr>
          <p:cNvPr id="7" name="Table Placeholder 16">
            <a:extLst>
              <a:ext uri="{FF2B5EF4-FFF2-40B4-BE49-F238E27FC236}">
                <a16:creationId xmlns:a16="http://schemas.microsoft.com/office/drawing/2014/main" id="{E61BD070-F19B-4A36-B20D-660574CDC3BC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245438" y="1469186"/>
            <a:ext cx="2673000" cy="138407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DC39AD9D-7F38-4936-AFD7-0C745840EBA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5438" y="1105960"/>
            <a:ext cx="2673000" cy="280988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1576EC8-E45D-4D92-BE5F-43191032BE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33927" y="1105960"/>
            <a:ext cx="2673000" cy="2809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1" name="Table Placeholder 20">
            <a:extLst>
              <a:ext uri="{FF2B5EF4-FFF2-40B4-BE49-F238E27FC236}">
                <a16:creationId xmlns:a16="http://schemas.microsoft.com/office/drawing/2014/main" id="{ADC64349-CD90-4F4F-8BFC-0276812BA615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3233925" y="1469230"/>
            <a:ext cx="2673001" cy="1383506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BDB4FEA-B52B-4996-945C-E5D3B22688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25563" y="1105960"/>
            <a:ext cx="2673000" cy="2809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5" name="Table Placeholder 24">
            <a:extLst>
              <a:ext uri="{FF2B5EF4-FFF2-40B4-BE49-F238E27FC236}">
                <a16:creationId xmlns:a16="http://schemas.microsoft.com/office/drawing/2014/main" id="{8EE9F9F1-924D-40EC-8AC2-FB94426D2C9D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6225563" y="1468667"/>
            <a:ext cx="2673000" cy="1383506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D439FD0-1AA6-4BBD-9D03-A47605E749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24348" y="2969724"/>
            <a:ext cx="2673452" cy="2809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7877346-E4CE-4A00-8420-9E586D2D85B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46201" y="2969723"/>
            <a:ext cx="2673452" cy="2809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3" name="Table Placeholder 32">
            <a:extLst>
              <a:ext uri="{FF2B5EF4-FFF2-40B4-BE49-F238E27FC236}">
                <a16:creationId xmlns:a16="http://schemas.microsoft.com/office/drawing/2014/main" id="{D2DDCFD8-5570-4F23-811B-BCBACB41064C}"/>
              </a:ext>
            </a:extLst>
          </p:cNvPr>
          <p:cNvSpPr>
            <a:spLocks noGrp="1"/>
          </p:cNvSpPr>
          <p:nvPr>
            <p:ph type="tbl" sz="quarter" idx="27"/>
          </p:nvPr>
        </p:nvSpPr>
        <p:spPr>
          <a:xfrm>
            <a:off x="1724348" y="3318576"/>
            <a:ext cx="2673452" cy="1500188"/>
          </a:xfrm>
        </p:spPr>
        <p:txBody>
          <a:bodyPr/>
          <a:lstStyle/>
          <a:p>
            <a:endParaRPr lang="en-US"/>
          </a:p>
        </p:txBody>
      </p:sp>
      <p:sp>
        <p:nvSpPr>
          <p:cNvPr id="37" name="Table Placeholder 36">
            <a:extLst>
              <a:ext uri="{FF2B5EF4-FFF2-40B4-BE49-F238E27FC236}">
                <a16:creationId xmlns:a16="http://schemas.microsoft.com/office/drawing/2014/main" id="{A0749818-018F-4D39-BB10-61DECF7F9164}"/>
              </a:ext>
            </a:extLst>
          </p:cNvPr>
          <p:cNvSpPr>
            <a:spLocks noGrp="1"/>
          </p:cNvSpPr>
          <p:nvPr>
            <p:ph type="tbl" sz="quarter" idx="29"/>
          </p:nvPr>
        </p:nvSpPr>
        <p:spPr>
          <a:xfrm>
            <a:off x="4746201" y="3318576"/>
            <a:ext cx="2672954" cy="15001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43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2E356-12D3-4FBB-9808-6AC3FB0DB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B4D417-2405-46AE-B697-47C8E51A2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62365A-8678-49BF-85A7-08ADDEC31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973" y="4500633"/>
            <a:ext cx="6028841" cy="373557"/>
          </a:xfrm>
        </p:spPr>
        <p:txBody>
          <a:bodyPr/>
          <a:lstStyle>
            <a:lvl1pPr>
              <a:defRPr lang="en-US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FFD21F-517A-4DBA-8772-135AAD2F0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D7680F9-C0BF-4CC2-A043-27BA3E10BB14}" type="slidenum">
              <a:rPr lang="en-AU" altLang="en-US" smtClean="0">
                <a:latin typeface="Arial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altLang="en-US">
              <a:latin typeface="Arial"/>
              <a:ea typeface="+mn-ea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5EBC33C-D617-4A85-B682-2C0134663C6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0973" y="1099335"/>
            <a:ext cx="4457700" cy="3391728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CE14EF-6DB1-4D31-B2E1-F6DBCA0E0106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611139" y="1099335"/>
            <a:ext cx="4457700" cy="3391728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8" name="Table Placeholder 16">
            <a:extLst>
              <a:ext uri="{FF2B5EF4-FFF2-40B4-BE49-F238E27FC236}">
                <a16:creationId xmlns:a16="http://schemas.microsoft.com/office/drawing/2014/main" id="{9A07CEA9-CA45-45E9-A8DC-1E27C13C4850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856568" y="2226202"/>
            <a:ext cx="2057400" cy="1060259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891354A3-4760-4151-8D9D-D1B0663FAAD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30920" y="1857135"/>
            <a:ext cx="2308696" cy="333322"/>
          </a:xfrm>
        </p:spPr>
        <p:txBody>
          <a:bodyPr/>
          <a:lstStyle>
            <a:lvl1pPr algn="ctr"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75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id Antigen Test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B449F-449D-6F4B-976F-357E7A447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202406"/>
            <a:ext cx="8051452" cy="8096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able Placeholder 16">
            <a:extLst>
              <a:ext uri="{FF2B5EF4-FFF2-40B4-BE49-F238E27FC236}">
                <a16:creationId xmlns:a16="http://schemas.microsoft.com/office/drawing/2014/main" id="{3EFAB2A0-62F6-4C6D-B79A-BEE29D1D22E5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3373067" y="1442076"/>
            <a:ext cx="2397868" cy="765216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0DC2E7B-BE2E-4970-AE19-CBB2B43F006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211976" y="2425238"/>
            <a:ext cx="4189614" cy="2163122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AF6E0433-429E-4167-946C-0F6D2C445A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06600" y="1099669"/>
            <a:ext cx="4330800" cy="333322"/>
          </a:xfrm>
        </p:spPr>
        <p:txBody>
          <a:bodyPr/>
          <a:lstStyle>
            <a:lvl1pPr algn="ctr">
              <a:defRPr/>
            </a:lvl1pPr>
          </a:lstStyle>
          <a:p>
            <a:pPr lvl="0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0E5A575-7366-432B-B060-2F9045780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280" y="4691681"/>
            <a:ext cx="5400675" cy="280988"/>
          </a:xfrm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250C1EA-72CA-4A1F-9337-6BF158D23CED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742412" y="2425238"/>
            <a:ext cx="4189613" cy="2163122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68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id Antigen Test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B449F-449D-6F4B-976F-357E7A44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0DC2E7B-BE2E-4970-AE19-CBB2B43F006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0974" y="1789885"/>
            <a:ext cx="4343324" cy="2590838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AF6E0433-429E-4167-946C-0F6D2C445A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17790" y="1198439"/>
            <a:ext cx="3889691" cy="417714"/>
          </a:xfrm>
        </p:spPr>
        <p:txBody>
          <a:bodyPr/>
          <a:lstStyle>
            <a:lvl1pPr algn="ctr">
              <a:defRPr/>
            </a:lvl1pPr>
          </a:lstStyle>
          <a:p>
            <a:pPr lvl="0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0E5A575-7366-432B-B060-2F9045780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280" y="4635568"/>
            <a:ext cx="5400675" cy="280988"/>
          </a:xfrm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63B269E-7500-4F3A-A8B2-017BB28488C2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709703" y="1802560"/>
            <a:ext cx="4343324" cy="2578163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C3F81867-1656-43AC-97EC-4ADD43EA4A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36519" y="1198439"/>
            <a:ext cx="3889691" cy="417714"/>
          </a:xfrm>
        </p:spPr>
        <p:txBody>
          <a:bodyPr/>
          <a:lstStyle>
            <a:lvl1pPr algn="ctr"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61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rent Variants of Concer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B449F-449D-6F4B-976F-357E7A44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0DC2E7B-BE2E-4970-AE19-CBB2B43F006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84354" y="1252635"/>
            <a:ext cx="6995552" cy="3382933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26C1F76-A072-4590-86F6-7E88C6660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280" y="4635568"/>
            <a:ext cx="5400675" cy="280988"/>
          </a:xfrm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7052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deep ban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10000"/>
              </a:lnSpc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14438"/>
            <a:ext cx="8243888" cy="3641098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2000" indent="-252000">
              <a:lnSpc>
                <a:spcPct val="110000"/>
              </a:lnSpc>
              <a:defRPr/>
            </a:lvl3pPr>
            <a:lvl4pPr marL="504000" indent="-252000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3888" y="4860131"/>
            <a:ext cx="539750" cy="280988"/>
          </a:xfrm>
        </p:spPr>
        <p:txBody>
          <a:bodyPr/>
          <a:lstStyle>
            <a:lvl1pPr>
              <a:defRPr/>
            </a:lvl1pPr>
          </a:lstStyle>
          <a:p>
            <a:fld id="{3689E5EE-9843-45A7-B324-3EFD7322EDF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85278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spitalisations by vaccination status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B449F-449D-6F4B-976F-357E7A44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0DC2E7B-BE2E-4970-AE19-CBB2B43F006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676584" y="1337169"/>
            <a:ext cx="4353116" cy="3309605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85C123-942C-45BF-A841-A782B104EF0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14300" y="1337169"/>
            <a:ext cx="4353116" cy="3309605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44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l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B449F-449D-6F4B-976F-357E7A44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BA692ED3-0492-427A-8371-039F8F1DDA3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9983" y="1095448"/>
            <a:ext cx="2948940" cy="1920240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1B60B2-2EEB-48FD-96E8-EA4F3B528F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097530" y="1095448"/>
            <a:ext cx="2948940" cy="1920240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AF10052-5E69-4C7F-A39A-A6FBED5E605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35077" y="1095448"/>
            <a:ext cx="2948940" cy="1920240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41C3364E-5AF8-41DB-BFBB-88DE0DA6B284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59983" y="3049428"/>
            <a:ext cx="2948940" cy="1920240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A4835EEF-13B2-4C99-86C1-32925906E43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097530" y="3049428"/>
            <a:ext cx="2948940" cy="1920240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8C1F2A0D-4352-4977-90CA-95147DB2D8EA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135077" y="3049428"/>
            <a:ext cx="2948940" cy="1920240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72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ble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BCCC888-93D7-4A30-9446-13EF2D3B2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327" y="4942475"/>
            <a:ext cx="8234017" cy="268836"/>
          </a:xfrm>
        </p:spPr>
        <p:txBody>
          <a:bodyPr/>
          <a:lstStyle>
            <a:lvl1pPr marL="214313" indent="-214313">
              <a:buFont typeface="Arial" panose="020B0604020202020204" pitchFamily="34" charset="0"/>
              <a:buChar char="•"/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0B449F-449D-6F4B-976F-357E7A44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able Placeholder 4">
            <a:extLst>
              <a:ext uri="{FF2B5EF4-FFF2-40B4-BE49-F238E27FC236}">
                <a16:creationId xmlns:a16="http://schemas.microsoft.com/office/drawing/2014/main" id="{2B279822-C88F-4851-8A2E-D47D593A284D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985623" y="1446519"/>
            <a:ext cx="2125980" cy="315468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able Placeholder 3">
            <a:extLst>
              <a:ext uri="{FF2B5EF4-FFF2-40B4-BE49-F238E27FC236}">
                <a16:creationId xmlns:a16="http://schemas.microsoft.com/office/drawing/2014/main" id="{141C36FD-4A25-4B90-8874-74D5DB49B737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60797" y="1446519"/>
            <a:ext cx="3497580" cy="315468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D13279-2763-4B4A-8073-94B8177B13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797" y="1083469"/>
            <a:ext cx="3497580" cy="68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624DB40-AE06-4810-A3FE-2015FBA74F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85623" y="1090592"/>
            <a:ext cx="2125980" cy="68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4247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omics Comment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B449F-449D-6F4B-976F-357E7A447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202406"/>
            <a:ext cx="8051452" cy="8096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able Placeholder 16">
            <a:extLst>
              <a:ext uri="{FF2B5EF4-FFF2-40B4-BE49-F238E27FC236}">
                <a16:creationId xmlns:a16="http://schemas.microsoft.com/office/drawing/2014/main" id="{3EFAB2A0-62F6-4C6D-B79A-BEE29D1D22E5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94360" y="1078515"/>
            <a:ext cx="7955280" cy="1436981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0DC2E7B-BE2E-4970-AE19-CBB2B43F006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48473" y="2717771"/>
            <a:ext cx="4369323" cy="1861604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B529505-3F58-493D-B631-2ADB9F0C4986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626206" y="2717771"/>
            <a:ext cx="4369323" cy="2223323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1FFC5DE-B1EA-4D9C-B505-18A0CAC6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472" y="4645858"/>
            <a:ext cx="4165432" cy="435731"/>
          </a:xfrm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89897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9AE09-59CC-41FC-8064-CA058877B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2FEAB-F228-4CB3-8E84-73E5FC32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DBC85-F2F9-4120-B4B8-7C4173EEB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752" y="4702480"/>
            <a:ext cx="5400675" cy="280988"/>
          </a:xfrm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A06A7-CAE2-433F-B4BB-5C871B678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D7680F9-C0BF-4CC2-A043-27BA3E10BB14}" type="slidenum">
              <a:rPr lang="en-AU" altLang="en-US" smtClean="0">
                <a:latin typeface="Arial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altLang="en-US">
              <a:latin typeface="Arial"/>
              <a:ea typeface="+mn-ea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EA5A9C3-D2B7-4D5C-8972-01994493BCC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39752" y="1209502"/>
            <a:ext cx="7976637" cy="3472642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EA33F25-CF6B-4EC1-89D7-7B2BE63CA3E1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01266" y="1209680"/>
            <a:ext cx="7886700" cy="34858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58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9AE09-59CC-41FC-8064-CA058877B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2FEAB-F228-4CB3-8E84-73E5FC32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19815" y="4860132"/>
            <a:ext cx="1800225" cy="280988"/>
          </a:xfrm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DBC85-F2F9-4120-B4B8-7C4173EEB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752" y="4860132"/>
            <a:ext cx="5400675" cy="280988"/>
          </a:xfrm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A06A7-CAE2-433F-B4BB-5C871B678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3889" y="4864894"/>
            <a:ext cx="539750" cy="280988"/>
          </a:xfrm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D7680F9-C0BF-4CC2-A043-27BA3E10BB14}" type="slidenum">
              <a:rPr lang="en-AU" altLang="en-US" smtClean="0">
                <a:latin typeface="Arial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altLang="en-US">
              <a:latin typeface="Arial"/>
              <a:ea typeface="+mn-ea"/>
            </a:endParaRP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C80CC0A-87BD-4835-B686-5683D3BF63D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41314" y="1183077"/>
            <a:ext cx="2826330" cy="36347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28D961-DAF9-4329-BDBA-0587D6A650B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68380" y="1183077"/>
            <a:ext cx="2880360" cy="36347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45067213-78D0-40E2-B05A-F7BD504BEE3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49477" y="1183077"/>
            <a:ext cx="2961185" cy="36347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8762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omics representative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9AE09-59CC-41FC-8064-CA058877B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C80CC0A-87BD-4835-B686-5683D3BF63D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88911" y="1198179"/>
            <a:ext cx="4840289" cy="3373821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D64A9A98-F8B8-4228-A8EE-469C89FEA096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5159449" y="3100294"/>
            <a:ext cx="3859619" cy="1978184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196B40A-0CBA-493A-8A3B-E401A16B4EFD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5159449" y="1075417"/>
            <a:ext cx="3859619" cy="1978184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AB3D71-E7C7-4EF1-9C42-7CF968C4FFA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89309" y="4657973"/>
            <a:ext cx="4839851" cy="68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01987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ority commun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64A9A98-F8B8-4228-A8EE-469C89FEA096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21928" y="1094185"/>
            <a:ext cx="4400282" cy="3846908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8F059D-4F2E-48C6-82D2-3AF77F8629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1261" y="1094185"/>
            <a:ext cx="4067911" cy="38469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C9AE09-59CC-41FC-8064-CA058877B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03DB49-ED55-48D7-A042-B650CAC4FD0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795018" y="3526972"/>
            <a:ext cx="2127193" cy="11196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91557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ority communities Ho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64A9A98-F8B8-4228-A8EE-469C89FEA096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21928" y="1094185"/>
            <a:ext cx="4400282" cy="2838668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8F059D-4F2E-48C6-82D2-3AF77F8629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1261" y="1094185"/>
            <a:ext cx="4067911" cy="38469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C9AE09-59CC-41FC-8064-CA058877B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03DB49-ED55-48D7-A042-B650CAC4FD0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795018" y="3701921"/>
            <a:ext cx="2127193" cy="12391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0713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ority communities Hosp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64A9A98-F8B8-4228-A8EE-469C89FEA096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21928" y="1094185"/>
            <a:ext cx="4400282" cy="3846908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8F059D-4F2E-48C6-82D2-3AF77F8629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1261" y="1094185"/>
            <a:ext cx="4067911" cy="38469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C9AE09-59CC-41FC-8064-CA058877B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774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shallow ban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-116849"/>
            <a:ext cx="7199313" cy="809625"/>
          </a:xfrm>
        </p:spPr>
        <p:txBody>
          <a:bodyPr/>
          <a:lstStyle>
            <a:lvl1pPr>
              <a:lnSpc>
                <a:spcPct val="110000"/>
              </a:lnSpc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989814"/>
            <a:ext cx="8243888" cy="3865722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2000" indent="-252000">
              <a:lnSpc>
                <a:spcPct val="110000"/>
              </a:lnSpc>
              <a:defRPr/>
            </a:lvl3pPr>
            <a:lvl4pPr marL="504000" indent="-252000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3888" y="4860131"/>
            <a:ext cx="539750" cy="280988"/>
          </a:xfrm>
        </p:spPr>
        <p:txBody>
          <a:bodyPr/>
          <a:lstStyle>
            <a:lvl1pPr>
              <a:defRPr/>
            </a:lvl1pPr>
          </a:lstStyle>
          <a:p>
            <a:fld id="{3689E5EE-9843-45A7-B324-3EFD7322EDF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42618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ccination cove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B449F-449D-6F4B-976F-357E7A447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202406"/>
            <a:ext cx="8051452" cy="8096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able Placeholder 16">
            <a:extLst>
              <a:ext uri="{FF2B5EF4-FFF2-40B4-BE49-F238E27FC236}">
                <a16:creationId xmlns:a16="http://schemas.microsoft.com/office/drawing/2014/main" id="{3EFAB2A0-62F6-4C6D-B79A-BEE29D1D22E5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39751" y="2968662"/>
            <a:ext cx="8102729" cy="2019236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0DC2E7B-BE2E-4970-AE19-CBB2B43F006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39752" y="1115353"/>
            <a:ext cx="3938942" cy="1853309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250C1EA-72CA-4A1F-9337-6BF158D23CED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665306" y="1115353"/>
            <a:ext cx="3925897" cy="1853309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07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ant Surveillance Integrated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B449F-449D-6F4B-976F-357E7A447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202406"/>
            <a:ext cx="8051452" cy="8096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able Placeholder 17">
            <a:extLst>
              <a:ext uri="{FF2B5EF4-FFF2-40B4-BE49-F238E27FC236}">
                <a16:creationId xmlns:a16="http://schemas.microsoft.com/office/drawing/2014/main" id="{3EFAB2A0-62F6-4C6D-B79A-BEE29D1D22E5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1377" y="3658879"/>
            <a:ext cx="4690074" cy="104375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250C1EA-72CA-4A1F-9337-6BF158D23CED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5505105" y="1217645"/>
            <a:ext cx="3086098" cy="3633092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8" name="Table Placeholder 16">
            <a:extLst>
              <a:ext uri="{FF2B5EF4-FFF2-40B4-BE49-F238E27FC236}">
                <a16:creationId xmlns:a16="http://schemas.microsoft.com/office/drawing/2014/main" id="{F840E223-20AF-4273-B239-44886788F783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552796" y="1217644"/>
            <a:ext cx="4758655" cy="2203661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846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ncing Distribution Hospitalised vs N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B449F-449D-6F4B-976F-357E7A447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202406"/>
            <a:ext cx="8051452" cy="8096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250C1EA-72CA-4A1F-9337-6BF158D23CED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667250" y="1165219"/>
            <a:ext cx="4235105" cy="2435231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D883922-37AE-4288-AADE-6F322856DE7C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228600" y="1165219"/>
            <a:ext cx="4235105" cy="2435231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4624F-94B8-46F2-ADC3-6642EA8CE35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6307" y="3762375"/>
            <a:ext cx="3936999" cy="68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7C65059-20D9-40D0-88E6-C3B31BCF32A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67249" y="3762375"/>
            <a:ext cx="3936999" cy="68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89503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B449F-449D-6F4B-976F-357E7A447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202406"/>
            <a:ext cx="8051452" cy="8096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250C1EA-72CA-4A1F-9337-6BF158D23CED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667250" y="1165219"/>
            <a:ext cx="4235105" cy="2871649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D883922-37AE-4288-AADE-6F322856DE7C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228600" y="1165219"/>
            <a:ext cx="4235105" cy="2871649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4624F-94B8-46F2-ADC3-6642EA8CE35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6308" y="4089689"/>
            <a:ext cx="3936999" cy="68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7C65059-20D9-40D0-88E6-C3B31BCF32A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67250" y="4089689"/>
            <a:ext cx="3936999" cy="68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4617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graphs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B449F-449D-6F4B-976F-357E7A447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202406"/>
            <a:ext cx="8051452" cy="8096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250C1EA-72CA-4A1F-9337-6BF158D23CED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667250" y="1075542"/>
            <a:ext cx="4235105" cy="1988820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D883922-37AE-4288-AADE-6F322856DE7C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241645" y="1075542"/>
            <a:ext cx="4235105" cy="1988820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7C65059-20D9-40D0-88E6-C3B31BCF32A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67250" y="3139276"/>
            <a:ext cx="4235105" cy="18458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9BC7ECC-71F4-4FED-A491-FDF62411D7A5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241645" y="3095279"/>
            <a:ext cx="4235105" cy="1988820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44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 with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B449F-449D-6F4B-976F-357E7A447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202406"/>
            <a:ext cx="8051452" cy="8096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250C1EA-72CA-4A1F-9337-6BF158D23CED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667250" y="1165219"/>
            <a:ext cx="4235105" cy="2974074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D883922-37AE-4288-AADE-6F322856DE7C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228600" y="1165219"/>
            <a:ext cx="4235105" cy="2974074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4624F-94B8-46F2-ADC3-6642EA8CE35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6307" y="4244810"/>
            <a:ext cx="8064896" cy="68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8784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omics Sever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B449F-449D-6F4B-976F-357E7A447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202406"/>
            <a:ext cx="8051452" cy="8096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250C1EA-72CA-4A1F-9337-6BF158D23CED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230507" y="3062162"/>
            <a:ext cx="4354830" cy="1851660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D883922-37AE-4288-AADE-6F322856DE7C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230507" y="1109780"/>
            <a:ext cx="4354830" cy="1851660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7C65059-20D9-40D0-88E6-C3B31BCF32A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98694" y="2784868"/>
            <a:ext cx="4114800" cy="68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390A6F8E-4840-45E3-B402-A07849031ABF}"/>
              </a:ext>
            </a:extLst>
          </p:cNvPr>
          <p:cNvSpPr>
            <a:spLocks noGrp="1"/>
          </p:cNvSpPr>
          <p:nvPr>
            <p:ph type="tbl" sz="quarter" idx="24"/>
          </p:nvPr>
        </p:nvSpPr>
        <p:spPr>
          <a:xfrm>
            <a:off x="4798694" y="1110849"/>
            <a:ext cx="4114800" cy="15752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793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_metric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F28D1-B05B-4946-B1F3-2328ED020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1D7DC-DBBC-454F-B9F7-83FC2578C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46E8B-D642-4E17-B53F-80FABC61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752" y="4583906"/>
            <a:ext cx="8011754" cy="280988"/>
          </a:xfrm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7BA66D-635F-4ADB-ADE5-257157E6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D7680F9-C0BF-4CC2-A043-27BA3E10BB14}" type="slidenum">
              <a:rPr lang="en-AU" altLang="en-US" smtClean="0">
                <a:latin typeface="Arial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altLang="en-US">
              <a:latin typeface="Arial"/>
              <a:ea typeface="+mn-ea"/>
            </a:endParaRPr>
          </a:p>
        </p:txBody>
      </p:sp>
      <p:sp>
        <p:nvSpPr>
          <p:cNvPr id="6" name="Table Placeholder 16">
            <a:extLst>
              <a:ext uri="{FF2B5EF4-FFF2-40B4-BE49-F238E27FC236}">
                <a16:creationId xmlns:a16="http://schemas.microsoft.com/office/drawing/2014/main" id="{BB2F7BFA-76BA-471A-BD72-29880038D56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39752" y="1238638"/>
            <a:ext cx="8011754" cy="317007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611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ccination cover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B449F-449D-6F4B-976F-357E7A447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202406"/>
            <a:ext cx="8051452" cy="8096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able Placeholder 1">
            <a:extLst>
              <a:ext uri="{FF2B5EF4-FFF2-40B4-BE49-F238E27FC236}">
                <a16:creationId xmlns:a16="http://schemas.microsoft.com/office/drawing/2014/main" id="{3EFAB2A0-62F6-4C6D-B79A-BEE29D1D22E5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244928" y="1115352"/>
            <a:ext cx="8664349" cy="2019236"/>
          </a:xfrm>
        </p:spPr>
        <p:txBody>
          <a:bodyPr/>
          <a:lstStyle>
            <a:lvl1pPr algn="ctr">
              <a:defRPr sz="713"/>
            </a:lvl1pPr>
          </a:lstStyle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0DC2E7B-BE2E-4970-AE19-CBB2B43F006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0" y="3470148"/>
            <a:ext cx="5410962" cy="1470946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250C1EA-72CA-4A1F-9337-6BF158D23CED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742682" y="1447038"/>
            <a:ext cx="1268730" cy="1789938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9A160417-38E6-451A-B132-00D79151B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1189" y="4391045"/>
            <a:ext cx="3500224" cy="619125"/>
          </a:xfrm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7D91A69E-D2E4-4AB4-A2BE-1B05A2192BF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841206" y="3955256"/>
            <a:ext cx="3057525" cy="619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9A3CAF-0D27-7E40-F076-0207AD614F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93981" y="3416789"/>
            <a:ext cx="1417432" cy="31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004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ccination coverage 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B449F-449D-6F4B-976F-357E7A447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202406"/>
            <a:ext cx="8051452" cy="8096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able Placeholder 1">
            <a:extLst>
              <a:ext uri="{FF2B5EF4-FFF2-40B4-BE49-F238E27FC236}">
                <a16:creationId xmlns:a16="http://schemas.microsoft.com/office/drawing/2014/main" id="{3EFAB2A0-62F6-4C6D-B79A-BEE29D1D22E5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244928" y="1115352"/>
            <a:ext cx="8664349" cy="2019236"/>
          </a:xfrm>
        </p:spPr>
        <p:txBody>
          <a:bodyPr/>
          <a:lstStyle>
            <a:lvl1pPr algn="ctr">
              <a:defRPr sz="713"/>
            </a:lvl1pPr>
          </a:lstStyle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0DC2E7B-BE2E-4970-AE19-CBB2B43F006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0" y="3645000"/>
            <a:ext cx="5410962" cy="1296000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250C1EA-72CA-4A1F-9337-6BF158D23CED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742682" y="1471500"/>
            <a:ext cx="1268730" cy="1984500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9A160417-38E6-451A-B132-00D79151B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1189" y="4391045"/>
            <a:ext cx="3500224" cy="619125"/>
          </a:xfrm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7D91A69E-D2E4-4AB4-A2BE-1B05A2192BF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841206" y="3955256"/>
            <a:ext cx="3057525" cy="619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9A3CAF-0D27-7E40-F076-0207AD614F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93981" y="3645000"/>
            <a:ext cx="1417432" cy="31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6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99" y="649119"/>
            <a:ext cx="6803775" cy="1417807"/>
          </a:xfrm>
        </p:spPr>
        <p:txBody>
          <a:bodyPr anchor="b">
            <a:noAutofit/>
          </a:bodyPr>
          <a:lstStyle>
            <a:lvl1pPr>
              <a:defRPr sz="1800" baseline="0">
                <a:solidFill>
                  <a:srgbClr val="20154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143126"/>
            <a:ext cx="4832100" cy="971551"/>
          </a:xfrm>
        </p:spPr>
        <p:txBody>
          <a:bodyPr>
            <a:noAutofit/>
          </a:bodyPr>
          <a:lstStyle>
            <a:lvl1pPr marL="0" indent="0" algn="l">
              <a:buNone/>
              <a:defRPr sz="1350" b="0" baseline="0">
                <a:solidFill>
                  <a:srgbClr val="53565A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AE4509-D646-4B8E-82B7-BAE35DF806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3259417"/>
            <a:ext cx="1502569" cy="346472"/>
          </a:xfrm>
        </p:spPr>
        <p:txBody>
          <a:bodyPr anchor="ctr"/>
          <a:lstStyle>
            <a:lvl3pPr marL="0" indent="0" algn="l">
              <a:buNone/>
              <a:defRPr sz="1200"/>
            </a:lvl3pPr>
            <a:lvl5pPr marL="504812" indent="0" algn="l">
              <a:buNone/>
              <a:defRPr sz="1200"/>
            </a:lvl5pPr>
          </a:lstStyle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556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d_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411AA58F-040A-46DD-9697-5E0D3FAF0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439" y="4956109"/>
            <a:ext cx="4173717" cy="187391"/>
          </a:xfrm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390A6F8E-4840-45E3-B402-A07849031ABF}"/>
              </a:ext>
            </a:extLst>
          </p:cNvPr>
          <p:cNvSpPr>
            <a:spLocks noGrp="1"/>
          </p:cNvSpPr>
          <p:nvPr>
            <p:ph type="tbl" sz="quarter" idx="24"/>
          </p:nvPr>
        </p:nvSpPr>
        <p:spPr>
          <a:xfrm>
            <a:off x="115439" y="1098156"/>
            <a:ext cx="4293000" cy="3867479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250C1EA-72CA-4A1F-9337-6BF158D23CED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562336" y="3038184"/>
            <a:ext cx="4466226" cy="1927451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0B449F-449D-6F4B-976F-357E7A447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202406"/>
            <a:ext cx="8051452" cy="8096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D883922-37AE-4288-AADE-6F322856DE7C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562335" y="1082560"/>
            <a:ext cx="4448597" cy="1927451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848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spital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B449F-449D-6F4B-976F-357E7A447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202406"/>
            <a:ext cx="8051452" cy="8096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250C1EA-72CA-4A1F-9337-6BF158D23CED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674870" y="2536149"/>
            <a:ext cx="4354830" cy="2396849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D883922-37AE-4288-AADE-6F322856DE7C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114300" y="2536148"/>
            <a:ext cx="4354830" cy="2390783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390A6F8E-4840-45E3-B402-A07849031ABF}"/>
              </a:ext>
            </a:extLst>
          </p:cNvPr>
          <p:cNvSpPr>
            <a:spLocks noGrp="1"/>
          </p:cNvSpPr>
          <p:nvPr>
            <p:ph type="tbl" sz="quarter" idx="24"/>
          </p:nvPr>
        </p:nvSpPr>
        <p:spPr>
          <a:xfrm>
            <a:off x="2411730" y="1109779"/>
            <a:ext cx="4114800" cy="132862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588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 object and de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5EA49-C7F1-4C30-9AB8-E5AA06B14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AFC91-CC73-4041-8DD7-9769C6D3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3302FD-F67F-440D-A0B5-9ADD03E1A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B74CDD-FDE2-4B15-8F73-935184738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D7680F9-C0BF-4CC2-A043-27BA3E10BB14}" type="slidenum">
              <a:rPr lang="en-AU" altLang="en-US" smtClean="0">
                <a:latin typeface="Arial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altLang="en-US">
              <a:latin typeface="Arial"/>
              <a:ea typeface="+mn-ea"/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ECC0AD83-CDD0-4736-AEA5-C554CFE0F8F8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05245" y="1095375"/>
            <a:ext cx="5673437" cy="3798094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02A001A9-741B-4AC3-9964-B17D2869E8C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255328" y="1237284"/>
            <a:ext cx="2701637" cy="3412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92130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 object and de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5EA49-C7F1-4C30-9AB8-E5AA06B14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AFC91-CC73-4041-8DD7-9769C6D3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3302FD-F67F-440D-A0B5-9ADD03E1A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B74CDD-FDE2-4B15-8F73-935184738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D7680F9-C0BF-4CC2-A043-27BA3E10BB14}" type="slidenum">
              <a:rPr lang="en-AU" altLang="en-US" smtClean="0">
                <a:latin typeface="Arial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altLang="en-US">
              <a:latin typeface="Arial"/>
              <a:ea typeface="+mn-ea"/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ECC0AD83-CDD0-4736-AEA5-C554CFE0F8F8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33820" y="1237284"/>
            <a:ext cx="8276360" cy="1973508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2A001A9-741B-4AC3-9964-B17D2869E8C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820" y="3356263"/>
            <a:ext cx="8276360" cy="12936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06856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5EA49-C7F1-4C30-9AB8-E5AA06B14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AFC91-CC73-4041-8DD7-9769C6D3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3302FD-F67F-440D-A0B5-9ADD03E1A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B74CDD-FDE2-4B15-8F73-935184738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D7680F9-C0BF-4CC2-A043-27BA3E10BB14}" type="slidenum">
              <a:rPr lang="en-AU" altLang="en-US" smtClean="0">
                <a:latin typeface="Arial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altLang="en-US">
              <a:latin typeface="Arial"/>
              <a:ea typeface="+mn-ea"/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ECC0AD83-CDD0-4736-AEA5-C554CFE0F8F8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114300" y="1157503"/>
            <a:ext cx="8915400" cy="2399003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7" name="Table Placeholder 1">
            <a:extLst>
              <a:ext uri="{FF2B5EF4-FFF2-40B4-BE49-F238E27FC236}">
                <a16:creationId xmlns:a16="http://schemas.microsoft.com/office/drawing/2014/main" id="{23E60C28-56C0-4719-9295-FEB7A08AC561}"/>
              </a:ext>
            </a:extLst>
          </p:cNvPr>
          <p:cNvSpPr>
            <a:spLocks noGrp="1"/>
          </p:cNvSpPr>
          <p:nvPr>
            <p:ph type="tbl" sz="quarter" idx="22"/>
          </p:nvPr>
        </p:nvSpPr>
        <p:spPr>
          <a:xfrm>
            <a:off x="114300" y="3616036"/>
            <a:ext cx="8915400" cy="11845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197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stewater variant trend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206AAF4-67C6-45B9-98CA-6AF8D88108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2875" y="1151335"/>
            <a:ext cx="6363891" cy="3654461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B822E0-B657-4DF0-AA3E-E22A0F08D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0D7C9A-BC73-48A7-BF77-5009A9594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60FC5-B807-4021-84D0-8CFDA4710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4E909-C085-4900-83F1-755E01A8E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D7680F9-C0BF-4CC2-A043-27BA3E10BB14}" type="slidenum">
              <a:rPr lang="en-AU" altLang="en-US" smtClean="0">
                <a:latin typeface="Arial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altLang="en-US">
              <a:latin typeface="Arial"/>
              <a:ea typeface="+mn-ea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B1D14A-89B4-4413-A838-2E8F444843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9160" y="1151335"/>
            <a:ext cx="2391965" cy="33111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2BAB161-D7BA-4D27-86DF-C8A5EC822A2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42875" y="4462462"/>
            <a:ext cx="4132660" cy="5869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3809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s - Victorian Wave Upd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7B6DA-6188-4F95-8F3D-501F693FB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174C0D-7577-447C-AA27-CBDB215F5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562DE-FB16-4EE8-9E0E-07E64EEFA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B713E-B7FE-4810-A0BA-F0343337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D7680F9-C0BF-4CC2-A043-27BA3E10BB14}" type="slidenum">
              <a:rPr lang="en-AU" altLang="en-US" smtClean="0">
                <a:latin typeface="Arial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altLang="en-US">
              <a:latin typeface="Arial"/>
              <a:ea typeface="+mn-ea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D748671-B679-4A8D-B522-3EA5CD8E7B2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02515472"/>
              </p:ext>
            </p:extLst>
          </p:nvPr>
        </p:nvGraphicFramePr>
        <p:xfrm>
          <a:off x="127489" y="1214440"/>
          <a:ext cx="8889023" cy="3148460"/>
        </p:xfrm>
        <a:graphic>
          <a:graphicData uri="http://schemas.openxmlformats.org/drawingml/2006/table">
            <a:tbl>
              <a:tblPr>
                <a:effectLst/>
                <a:tableStyleId>{3C2FFA5D-87B4-456A-9821-1D502468CF0F}</a:tableStyleId>
              </a:tblPr>
              <a:tblGrid>
                <a:gridCol w="1489034">
                  <a:extLst>
                    <a:ext uri="{9D8B030D-6E8A-4147-A177-3AD203B41FA5}">
                      <a16:colId xmlns:a16="http://schemas.microsoft.com/office/drawing/2014/main" val="137082969"/>
                    </a:ext>
                  </a:extLst>
                </a:gridCol>
                <a:gridCol w="7399989">
                  <a:extLst>
                    <a:ext uri="{9D8B030D-6E8A-4147-A177-3AD203B41FA5}">
                      <a16:colId xmlns:a16="http://schemas.microsoft.com/office/drawing/2014/main" val="574209485"/>
                    </a:ext>
                  </a:extLst>
                </a:gridCol>
              </a:tblGrid>
              <a:tr h="211445">
                <a:tc>
                  <a:txBody>
                    <a:bodyPr/>
                    <a:lstStyle/>
                    <a:p>
                      <a:pPr algn="l"/>
                      <a:endParaRPr lang="en-AU" sz="80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500" b="1" u="none">
                        <a:highlight>
                          <a:srgbClr val="FFFF00"/>
                        </a:highlight>
                      </a:endParaRPr>
                    </a:p>
                  </a:txBody>
                  <a:tcPr marL="135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47720"/>
                  </a:ext>
                </a:extLst>
              </a:tr>
              <a:tr h="733775">
                <a:tc>
                  <a:txBody>
                    <a:bodyPr/>
                    <a:lstStyle/>
                    <a:p>
                      <a:pPr algn="l"/>
                      <a:endParaRPr lang="en-AU" sz="140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AU" sz="1200" b="1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5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977737"/>
                  </a:ext>
                </a:extLst>
              </a:tr>
              <a:tr h="733775">
                <a:tc>
                  <a:txBody>
                    <a:bodyPr/>
                    <a:lstStyle/>
                    <a:p>
                      <a:pPr algn="l"/>
                      <a:endParaRPr lang="en-AU" sz="1400" b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endParaRPr lang="en-AU" sz="1200" b="1" kern="1200" noProof="0">
                        <a:solidFill>
                          <a:schemeClr val="dk1"/>
                        </a:solidFill>
                        <a:latin typeface="+mn-lt"/>
                        <a:ea typeface="ＭＳ Ｐゴシック"/>
                        <a:cs typeface="Arial"/>
                      </a:endParaRPr>
                    </a:p>
                  </a:txBody>
                  <a:tcPr marL="135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240502"/>
                  </a:ext>
                </a:extLst>
              </a:tr>
              <a:tr h="733775">
                <a:tc>
                  <a:txBody>
                    <a:bodyPr/>
                    <a:lstStyle/>
                    <a:p>
                      <a:pPr algn="l"/>
                      <a:endParaRPr lang="en-AU" sz="140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AU" sz="1200" b="1">
                        <a:latin typeface="+mn-lt"/>
                      </a:endParaRPr>
                    </a:p>
                  </a:txBody>
                  <a:tcPr marL="135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807630"/>
                  </a:ext>
                </a:extLst>
              </a:tr>
              <a:tr h="733775">
                <a:tc>
                  <a:txBody>
                    <a:bodyPr/>
                    <a:lstStyle/>
                    <a:p>
                      <a:pPr algn="l"/>
                      <a:endParaRPr lang="en-AU" sz="140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AU" sz="1200" b="1">
                        <a:latin typeface="+mn-lt"/>
                      </a:endParaRPr>
                    </a:p>
                  </a:txBody>
                  <a:tcPr marL="135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011008"/>
                  </a:ext>
                </a:extLst>
              </a:tr>
            </a:tbl>
          </a:graphicData>
        </a:graphic>
      </p:graphicFrame>
      <p:sp>
        <p:nvSpPr>
          <p:cNvPr id="9" name="Picture Placeholder 8_1">
            <a:extLst>
              <a:ext uri="{FF2B5EF4-FFF2-40B4-BE49-F238E27FC236}">
                <a16:creationId xmlns:a16="http://schemas.microsoft.com/office/drawing/2014/main" id="{C51DDD57-5FE4-4A9A-8EC1-8054354E97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9861" y="1449135"/>
            <a:ext cx="1337310" cy="685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_2">
            <a:extLst>
              <a:ext uri="{FF2B5EF4-FFF2-40B4-BE49-F238E27FC236}">
                <a16:creationId xmlns:a16="http://schemas.microsoft.com/office/drawing/2014/main" id="{6C67E356-708E-4220-88EF-C4A4A68DC7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9861" y="2183333"/>
            <a:ext cx="1337310" cy="6858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8_3">
            <a:extLst>
              <a:ext uri="{FF2B5EF4-FFF2-40B4-BE49-F238E27FC236}">
                <a16:creationId xmlns:a16="http://schemas.microsoft.com/office/drawing/2014/main" id="{F58A5BA0-C7F5-412D-AA1B-B777E6F8FFD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9861" y="2914045"/>
            <a:ext cx="1337310" cy="6858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8_4">
            <a:extLst>
              <a:ext uri="{FF2B5EF4-FFF2-40B4-BE49-F238E27FC236}">
                <a16:creationId xmlns:a16="http://schemas.microsoft.com/office/drawing/2014/main" id="{D2995794-A10E-49DC-B0E9-871C6BBE27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79861" y="3648968"/>
            <a:ext cx="1337310" cy="6858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2E8244AD-FAD4-4F7B-B4B8-442A927208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7489" y="1214440"/>
            <a:ext cx="1486650" cy="208478"/>
          </a:xfrm>
        </p:spPr>
        <p:txBody>
          <a:bodyPr anchor="ctr"/>
          <a:lstStyle>
            <a:lvl1pPr algn="ctr">
              <a:defRPr sz="750" b="0">
                <a:latin typeface="VIC" panose="00000500000000000000"/>
              </a:defRPr>
            </a:lvl1pPr>
            <a:lvl2pPr algn="ctr">
              <a:defRPr sz="750" b="0">
                <a:latin typeface="VIC" panose="00000500000000000000"/>
              </a:defRPr>
            </a:lvl2pPr>
            <a:lvl3pPr algn="ctr">
              <a:defRPr sz="750" b="0">
                <a:latin typeface="VIC" panose="00000500000000000000"/>
              </a:defRPr>
            </a:lvl3pPr>
            <a:lvl4pPr algn="ctr">
              <a:defRPr sz="750" b="0">
                <a:latin typeface="VIC" panose="00000500000000000000"/>
              </a:defRPr>
            </a:lvl4pPr>
            <a:lvl5pPr algn="ctr">
              <a:defRPr sz="750" b="0">
                <a:latin typeface="VIC" panose="0000050000000000000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8_1">
            <a:extLst>
              <a:ext uri="{FF2B5EF4-FFF2-40B4-BE49-F238E27FC236}">
                <a16:creationId xmlns:a16="http://schemas.microsoft.com/office/drawing/2014/main" id="{4236D846-4274-450E-A931-54A282DA0A0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75533" y="1435368"/>
            <a:ext cx="7063740" cy="71199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8_2">
            <a:extLst>
              <a:ext uri="{FF2B5EF4-FFF2-40B4-BE49-F238E27FC236}">
                <a16:creationId xmlns:a16="http://schemas.microsoft.com/office/drawing/2014/main" id="{4ACE6077-91D8-45E2-81C3-CFF0AB5BC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75533" y="2170236"/>
            <a:ext cx="7063740" cy="71199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8_3">
            <a:extLst>
              <a:ext uri="{FF2B5EF4-FFF2-40B4-BE49-F238E27FC236}">
                <a16:creationId xmlns:a16="http://schemas.microsoft.com/office/drawing/2014/main" id="{D47D31E1-3D43-4B53-BCD6-6FBFC1AE42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775533" y="2900949"/>
            <a:ext cx="7063740" cy="71199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8_4">
            <a:extLst>
              <a:ext uri="{FF2B5EF4-FFF2-40B4-BE49-F238E27FC236}">
                <a16:creationId xmlns:a16="http://schemas.microsoft.com/office/drawing/2014/main" id="{64FFF49C-EDDB-47F9-AF3E-037D1467E96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75533" y="3635553"/>
            <a:ext cx="7063740" cy="71199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44988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s - Variants and Interven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7B6DA-6188-4F95-8F3D-501F693FB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174C0D-7577-447C-AA27-CBDB215F5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562DE-FB16-4EE8-9E0E-07E64EEFA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B713E-B7FE-4810-A0BA-F0343337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D7680F9-C0BF-4CC2-A043-27BA3E10BB14}" type="slidenum">
              <a:rPr lang="en-AU" altLang="en-US" smtClean="0">
                <a:latin typeface="Arial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altLang="en-US">
              <a:latin typeface="Arial"/>
              <a:ea typeface="+mn-ea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D748671-B679-4A8D-B522-3EA5CD8E7B2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45305716"/>
              </p:ext>
            </p:extLst>
          </p:nvPr>
        </p:nvGraphicFramePr>
        <p:xfrm>
          <a:off x="127489" y="1214439"/>
          <a:ext cx="8889023" cy="3526152"/>
        </p:xfrm>
        <a:graphic>
          <a:graphicData uri="http://schemas.openxmlformats.org/drawingml/2006/table">
            <a:tbl>
              <a:tblPr>
                <a:effectLst/>
                <a:tableStyleId>{3C2FFA5D-87B4-456A-9821-1D502468CF0F}</a:tableStyleId>
              </a:tblPr>
              <a:tblGrid>
                <a:gridCol w="1489034">
                  <a:extLst>
                    <a:ext uri="{9D8B030D-6E8A-4147-A177-3AD203B41FA5}">
                      <a16:colId xmlns:a16="http://schemas.microsoft.com/office/drawing/2014/main" val="137082969"/>
                    </a:ext>
                  </a:extLst>
                </a:gridCol>
                <a:gridCol w="7399989">
                  <a:extLst>
                    <a:ext uri="{9D8B030D-6E8A-4147-A177-3AD203B41FA5}">
                      <a16:colId xmlns:a16="http://schemas.microsoft.com/office/drawing/2014/main" val="574209485"/>
                    </a:ext>
                  </a:extLst>
                </a:gridCol>
              </a:tblGrid>
              <a:tr h="881538">
                <a:tc>
                  <a:txBody>
                    <a:bodyPr/>
                    <a:lstStyle/>
                    <a:p>
                      <a:pPr algn="l"/>
                      <a:endParaRPr lang="en-AU" sz="140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AU" sz="1200" b="1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5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977737"/>
                  </a:ext>
                </a:extLst>
              </a:tr>
              <a:tr h="881538">
                <a:tc>
                  <a:txBody>
                    <a:bodyPr/>
                    <a:lstStyle/>
                    <a:p>
                      <a:pPr algn="l"/>
                      <a:endParaRPr lang="en-AU" sz="1400" b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endParaRPr lang="en-AU" sz="1200" b="1" kern="1200" noProof="0">
                        <a:solidFill>
                          <a:schemeClr val="dk1"/>
                        </a:solidFill>
                        <a:latin typeface="+mn-lt"/>
                        <a:ea typeface="ＭＳ Ｐゴシック"/>
                        <a:cs typeface="Arial"/>
                      </a:endParaRPr>
                    </a:p>
                  </a:txBody>
                  <a:tcPr marL="135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240502"/>
                  </a:ext>
                </a:extLst>
              </a:tr>
              <a:tr h="881538">
                <a:tc>
                  <a:txBody>
                    <a:bodyPr/>
                    <a:lstStyle/>
                    <a:p>
                      <a:pPr algn="l"/>
                      <a:endParaRPr lang="en-AU" sz="140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AU" sz="1200" b="1">
                        <a:latin typeface="+mn-lt"/>
                      </a:endParaRPr>
                    </a:p>
                  </a:txBody>
                  <a:tcPr marL="135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807630"/>
                  </a:ext>
                </a:extLst>
              </a:tr>
              <a:tr h="881538">
                <a:tc>
                  <a:txBody>
                    <a:bodyPr/>
                    <a:lstStyle/>
                    <a:p>
                      <a:pPr algn="l"/>
                      <a:endParaRPr lang="en-AU" sz="140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AU" sz="1200" b="1">
                        <a:latin typeface="+mn-lt"/>
                      </a:endParaRPr>
                    </a:p>
                  </a:txBody>
                  <a:tcPr marL="135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011008"/>
                  </a:ext>
                </a:extLst>
              </a:tr>
            </a:tbl>
          </a:graphicData>
        </a:graphic>
      </p:graphicFrame>
      <p:sp>
        <p:nvSpPr>
          <p:cNvPr id="15" name="Picture Placeholder 8_4">
            <a:extLst>
              <a:ext uri="{FF2B5EF4-FFF2-40B4-BE49-F238E27FC236}">
                <a16:creationId xmlns:a16="http://schemas.microsoft.com/office/drawing/2014/main" id="{D2995794-A10E-49DC-B0E9-871C6BBE27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0180" y="3885909"/>
            <a:ext cx="1303020" cy="822960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Graphic 5" descr="Covid-19 with solid fill">
            <a:extLst>
              <a:ext uri="{FF2B5EF4-FFF2-40B4-BE49-F238E27FC236}">
                <a16:creationId xmlns:a16="http://schemas.microsoft.com/office/drawing/2014/main" id="{8419DAC5-1D3F-E0B7-7CFF-D62AD19BD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712" y="1258679"/>
            <a:ext cx="769277" cy="769277"/>
          </a:xfrm>
          <a:prstGeom prst="rect">
            <a:avLst/>
          </a:prstGeom>
        </p:spPr>
      </p:pic>
      <p:pic>
        <p:nvPicPr>
          <p:cNvPr id="16" name="Graphic 15" descr="Earth globe: Asia and Australia with solid fill">
            <a:extLst>
              <a:ext uri="{FF2B5EF4-FFF2-40B4-BE49-F238E27FC236}">
                <a16:creationId xmlns:a16="http://schemas.microsoft.com/office/drawing/2014/main" id="{3D5165FC-8C05-47E5-561C-E1711C7165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532948" y="2204246"/>
            <a:ext cx="652883" cy="65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phic 5" descr="Australia with solid fill">
            <a:extLst>
              <a:ext uri="{FF2B5EF4-FFF2-40B4-BE49-F238E27FC236}">
                <a16:creationId xmlns:a16="http://schemas.microsoft.com/office/drawing/2014/main" id="{987C73E4-03B4-8EB6-63A4-04F5A22BFA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" t="27659" r="36174" b="13170"/>
          <a:stretch/>
        </p:blipFill>
        <p:spPr bwMode="auto">
          <a:xfrm>
            <a:off x="532948" y="3128314"/>
            <a:ext cx="662805" cy="6146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 Placeholder 8_1">
            <a:extLst>
              <a:ext uri="{FF2B5EF4-FFF2-40B4-BE49-F238E27FC236}">
                <a16:creationId xmlns:a16="http://schemas.microsoft.com/office/drawing/2014/main" id="{D412E360-D766-4935-9392-25583AA0520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75533" y="1228799"/>
            <a:ext cx="7063740" cy="85725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8_2">
            <a:extLst>
              <a:ext uri="{FF2B5EF4-FFF2-40B4-BE49-F238E27FC236}">
                <a16:creationId xmlns:a16="http://schemas.microsoft.com/office/drawing/2014/main" id="{19140218-AF42-44ED-86A2-E3AEE6A0048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75533" y="2108787"/>
            <a:ext cx="7063740" cy="85725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8_3">
            <a:extLst>
              <a:ext uri="{FF2B5EF4-FFF2-40B4-BE49-F238E27FC236}">
                <a16:creationId xmlns:a16="http://schemas.microsoft.com/office/drawing/2014/main" id="{9726E9D3-4271-4C0B-941A-AB490073C94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775533" y="2988775"/>
            <a:ext cx="7063740" cy="85725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8_4">
            <a:extLst>
              <a:ext uri="{FF2B5EF4-FFF2-40B4-BE49-F238E27FC236}">
                <a16:creationId xmlns:a16="http://schemas.microsoft.com/office/drawing/2014/main" id="{0B3E7410-6CDF-4826-9DF3-21C5CE4EFE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75533" y="3868764"/>
            <a:ext cx="7063740" cy="85725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15176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 report - Key metric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1DFAA-E9E0-4E8C-9A23-E2FE5D8D3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425A6-C500-4859-B347-4DC7AF361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394EF5-3B93-429A-B9E6-D68F9ED7F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A8C42-FDFF-4B87-986A-2F00F0AA8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D7680F9-C0BF-4CC2-A043-27BA3E10BB14}" type="slidenum">
              <a:rPr lang="en-AU" altLang="en-US" smtClean="0">
                <a:latin typeface="Arial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altLang="en-US">
              <a:latin typeface="Arial"/>
              <a:ea typeface="+mn-ea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9CAD0F7-555D-486C-BA03-B9C10D614F3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72820788"/>
              </p:ext>
            </p:extLst>
          </p:nvPr>
        </p:nvGraphicFramePr>
        <p:xfrm>
          <a:off x="127489" y="1214440"/>
          <a:ext cx="8889023" cy="3662320"/>
        </p:xfrm>
        <a:graphic>
          <a:graphicData uri="http://schemas.openxmlformats.org/drawingml/2006/table">
            <a:tbl>
              <a:tblPr>
                <a:effectLst/>
                <a:tableStyleId>{3C2FFA5D-87B4-456A-9821-1D502468CF0F}</a:tableStyleId>
              </a:tblPr>
              <a:tblGrid>
                <a:gridCol w="1489034">
                  <a:extLst>
                    <a:ext uri="{9D8B030D-6E8A-4147-A177-3AD203B41FA5}">
                      <a16:colId xmlns:a16="http://schemas.microsoft.com/office/drawing/2014/main" val="137082969"/>
                    </a:ext>
                  </a:extLst>
                </a:gridCol>
                <a:gridCol w="7399989">
                  <a:extLst>
                    <a:ext uri="{9D8B030D-6E8A-4147-A177-3AD203B41FA5}">
                      <a16:colId xmlns:a16="http://schemas.microsoft.com/office/drawing/2014/main" val="574209485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l"/>
                      <a:endParaRPr lang="en-AU" sz="80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500" b="1" u="none">
                        <a:highlight>
                          <a:srgbClr val="FFFF00"/>
                        </a:highlight>
                      </a:endParaRPr>
                    </a:p>
                  </a:txBody>
                  <a:tcPr marL="135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47720"/>
                  </a:ext>
                </a:extLst>
              </a:tr>
              <a:tr h="689792">
                <a:tc>
                  <a:txBody>
                    <a:bodyPr/>
                    <a:lstStyle/>
                    <a:p>
                      <a:pPr algn="l"/>
                      <a:endParaRPr lang="en-AU" sz="140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AU" sz="1200" b="1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5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977737"/>
                  </a:ext>
                </a:extLst>
              </a:tr>
              <a:tr h="689792">
                <a:tc>
                  <a:txBody>
                    <a:bodyPr/>
                    <a:lstStyle/>
                    <a:p>
                      <a:pPr algn="l"/>
                      <a:endParaRPr lang="en-AU" sz="1400" b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endParaRPr lang="en-AU" sz="1200" b="1" kern="1200" noProof="0">
                        <a:solidFill>
                          <a:schemeClr val="dk1"/>
                        </a:solidFill>
                        <a:latin typeface="+mn-lt"/>
                        <a:ea typeface="ＭＳ Ｐゴシック"/>
                        <a:cs typeface="Arial"/>
                      </a:endParaRPr>
                    </a:p>
                  </a:txBody>
                  <a:tcPr marL="135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240502"/>
                  </a:ext>
                </a:extLst>
              </a:tr>
              <a:tr h="689792">
                <a:tc>
                  <a:txBody>
                    <a:bodyPr/>
                    <a:lstStyle/>
                    <a:p>
                      <a:pPr algn="l"/>
                      <a:endParaRPr lang="en-AU" sz="1400" b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endParaRPr lang="en-AU" sz="1200" b="1" kern="1200" noProof="0">
                        <a:solidFill>
                          <a:schemeClr val="dk1"/>
                        </a:solidFill>
                        <a:latin typeface="+mn-lt"/>
                        <a:ea typeface="ＭＳ Ｐゴシック"/>
                        <a:cs typeface="Arial"/>
                      </a:endParaRPr>
                    </a:p>
                  </a:txBody>
                  <a:tcPr marL="135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006847"/>
                  </a:ext>
                </a:extLst>
              </a:tr>
              <a:tr h="689792">
                <a:tc>
                  <a:txBody>
                    <a:bodyPr/>
                    <a:lstStyle/>
                    <a:p>
                      <a:pPr algn="l"/>
                      <a:endParaRPr lang="en-AU" sz="140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AU" sz="1200" b="1">
                        <a:latin typeface="+mn-lt"/>
                      </a:endParaRPr>
                    </a:p>
                  </a:txBody>
                  <a:tcPr marL="135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807630"/>
                  </a:ext>
                </a:extLst>
              </a:tr>
              <a:tr h="689792">
                <a:tc>
                  <a:txBody>
                    <a:bodyPr/>
                    <a:lstStyle/>
                    <a:p>
                      <a:pPr algn="l"/>
                      <a:endParaRPr lang="en-AU" sz="140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AU" sz="1200" b="1">
                        <a:latin typeface="+mn-lt"/>
                      </a:endParaRPr>
                    </a:p>
                  </a:txBody>
                  <a:tcPr marL="135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011008"/>
                  </a:ext>
                </a:extLst>
              </a:tr>
            </a:tbl>
          </a:graphicData>
        </a:graphic>
      </p:graphicFrame>
      <p:pic>
        <p:nvPicPr>
          <p:cNvPr id="12" name="Graphic 5" descr="Covid-19 with solid fill">
            <a:extLst>
              <a:ext uri="{FF2B5EF4-FFF2-40B4-BE49-F238E27FC236}">
                <a16:creationId xmlns:a16="http://schemas.microsoft.com/office/drawing/2014/main" id="{19E2CBBD-40D7-4A2E-85DD-01C856556E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025" y="3527545"/>
            <a:ext cx="595682" cy="595682"/>
          </a:xfrm>
          <a:prstGeom prst="rect">
            <a:avLst/>
          </a:prstGeom>
        </p:spPr>
      </p:pic>
      <p:pic>
        <p:nvPicPr>
          <p:cNvPr id="13" name="Graphic 5" descr="Australia with solid fill">
            <a:extLst>
              <a:ext uri="{FF2B5EF4-FFF2-40B4-BE49-F238E27FC236}">
                <a16:creationId xmlns:a16="http://schemas.microsoft.com/office/drawing/2014/main" id="{1C39827A-74B2-4974-989D-E7C8BFD5F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" t="27659" r="36174" b="13170"/>
          <a:stretch/>
        </p:blipFill>
        <p:spPr bwMode="auto">
          <a:xfrm>
            <a:off x="523025" y="4286467"/>
            <a:ext cx="595682" cy="5524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Picture Placeholder 8_1">
            <a:extLst>
              <a:ext uri="{FF2B5EF4-FFF2-40B4-BE49-F238E27FC236}">
                <a16:creationId xmlns:a16="http://schemas.microsoft.com/office/drawing/2014/main" id="{71C20FE4-BF20-482E-AC26-064F3A8694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9644" y="1449135"/>
            <a:ext cx="1282446" cy="630936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8_2">
            <a:extLst>
              <a:ext uri="{FF2B5EF4-FFF2-40B4-BE49-F238E27FC236}">
                <a16:creationId xmlns:a16="http://schemas.microsoft.com/office/drawing/2014/main" id="{DCF1A165-D9DC-4821-919D-DBFCB4B716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9644" y="2134121"/>
            <a:ext cx="1285157" cy="630936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8_4">
            <a:extLst>
              <a:ext uri="{FF2B5EF4-FFF2-40B4-BE49-F238E27FC236}">
                <a16:creationId xmlns:a16="http://schemas.microsoft.com/office/drawing/2014/main" id="{37FC83C5-BCCE-4F0C-A1FC-5FFBA4A49CE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79643" y="2819108"/>
            <a:ext cx="1282446" cy="630936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ext Placeholder 8_1">
            <a:extLst>
              <a:ext uri="{FF2B5EF4-FFF2-40B4-BE49-F238E27FC236}">
                <a16:creationId xmlns:a16="http://schemas.microsoft.com/office/drawing/2014/main" id="{44605B75-AAF5-4383-9A22-8F4C640051B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75533" y="1435689"/>
            <a:ext cx="7063740" cy="658368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8_2">
            <a:extLst>
              <a:ext uri="{FF2B5EF4-FFF2-40B4-BE49-F238E27FC236}">
                <a16:creationId xmlns:a16="http://schemas.microsoft.com/office/drawing/2014/main" id="{474672D6-2802-49FF-8AB4-4D14D6DBF2B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75533" y="2124053"/>
            <a:ext cx="7063740" cy="658368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8_3">
            <a:extLst>
              <a:ext uri="{FF2B5EF4-FFF2-40B4-BE49-F238E27FC236}">
                <a16:creationId xmlns:a16="http://schemas.microsoft.com/office/drawing/2014/main" id="{1000816C-9B4B-4714-91EA-AA47197B43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775533" y="2816066"/>
            <a:ext cx="7063740" cy="658368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8_4">
            <a:extLst>
              <a:ext uri="{FF2B5EF4-FFF2-40B4-BE49-F238E27FC236}">
                <a16:creationId xmlns:a16="http://schemas.microsoft.com/office/drawing/2014/main" id="{BE3A9932-E240-4E39-B9F5-287CFAFFAF6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75533" y="3504430"/>
            <a:ext cx="7063740" cy="658368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8_5">
            <a:extLst>
              <a:ext uri="{FF2B5EF4-FFF2-40B4-BE49-F238E27FC236}">
                <a16:creationId xmlns:a16="http://schemas.microsoft.com/office/drawing/2014/main" id="{EC8FCE92-BFC3-4F7C-BD02-45F1FD2BEB3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775533" y="4196442"/>
            <a:ext cx="7063740" cy="658368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9B85F0E2-BC01-417B-89A1-B46FF7D85FE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7489" y="1206177"/>
            <a:ext cx="1486650" cy="208478"/>
          </a:xfrm>
        </p:spPr>
        <p:txBody>
          <a:bodyPr anchor="ctr"/>
          <a:lstStyle>
            <a:lvl1pPr algn="ctr">
              <a:defRPr sz="750" b="0">
                <a:latin typeface="VIC" panose="00000500000000000000"/>
              </a:defRPr>
            </a:lvl1pPr>
            <a:lvl2pPr algn="ctr">
              <a:defRPr sz="750" b="0">
                <a:latin typeface="VIC" panose="00000500000000000000"/>
              </a:defRPr>
            </a:lvl2pPr>
            <a:lvl3pPr algn="ctr">
              <a:defRPr sz="750" b="0">
                <a:latin typeface="VIC" panose="00000500000000000000"/>
              </a:defRPr>
            </a:lvl3pPr>
            <a:lvl4pPr algn="ctr">
              <a:defRPr sz="750" b="0">
                <a:latin typeface="VIC" panose="00000500000000000000"/>
              </a:defRPr>
            </a:lvl4pPr>
            <a:lvl5pPr algn="ctr">
              <a:defRPr sz="750" b="0">
                <a:latin typeface="VIC" panose="0000050000000000000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58922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cess deaths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E6C345-D3FC-4A93-9064-583AF49E49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3445" y="1488277"/>
            <a:ext cx="3501629" cy="6226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6564B9A-4942-4AB7-A8D3-C8EA9FE15C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516981"/>
            <a:ext cx="9144000" cy="2424113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EE36D-D07C-4A2F-B149-89B83B71F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E3537-EA06-436F-B02B-7629212C3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74437-E90D-4915-ADE4-BB97D606D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A40B60-37B0-451C-A5BC-8E2A80607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D7680F9-C0BF-4CC2-A043-27BA3E10BB14}" type="slidenum">
              <a:rPr lang="en-AU" altLang="en-US" smtClean="0">
                <a:latin typeface="Arial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altLang="en-US">
              <a:latin typeface="Arial"/>
              <a:ea typeface="+mn-ea"/>
            </a:endParaRP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5A134D00-1B10-4E0E-B7CC-B3017AD52DE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972467" y="1168689"/>
            <a:ext cx="5020056" cy="126187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3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00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8C0DE0-4F08-42C6-90FC-27CCB46A2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1D7599-71ED-45AE-AB0C-E4FF16C00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C988F-04CE-4EB5-90AF-8DD51548C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D7680F9-C0BF-4CC2-A043-27BA3E10BB14}" type="slidenum">
              <a:rPr lang="en-AU" altLang="en-US" smtClean="0">
                <a:latin typeface="Arial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altLang="en-US">
              <a:latin typeface="Arial"/>
              <a:ea typeface="+mn-ea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265553-EF09-4DAF-BECD-43753A6D1A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925" y="1802606"/>
            <a:ext cx="8484124" cy="1549004"/>
          </a:xfrm>
        </p:spPr>
        <p:txBody>
          <a:bodyPr anchor="ctr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68547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cess deaths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B647215-491B-415B-ABC2-85D69E054E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2051" y="3779044"/>
            <a:ext cx="3573066" cy="447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8DE62E5D-4BB9-43B0-8A60-D187BBDA2F7C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30969" y="1328738"/>
            <a:ext cx="3755231" cy="181689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D1C63FC-90FC-48C2-B5EB-1FBCFBB351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6114" y="1328738"/>
            <a:ext cx="4831556" cy="3211116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01396-996F-4BB0-8A61-784E160B7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A4BBDB-3A4B-4749-B520-70A079796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E6ED5B-E485-40B8-9367-45C130C68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6E53F-1420-4139-B44C-23DDBA617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D7680F9-C0BF-4CC2-A043-27BA3E10BB14}" type="slidenum">
              <a:rPr lang="en-AU" altLang="en-US" smtClean="0">
                <a:latin typeface="Arial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altLang="en-US"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182063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 version - Appendi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845646C-112F-4F0E-89B7-64A30A546B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297" y="1104901"/>
            <a:ext cx="6261497" cy="3526631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773B54-6DB5-495B-BA09-941E01FBA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934640-E39C-4860-8F1E-76D8060E2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F02F00-C72A-4870-8C88-DD0D30F75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44FBF-B9D4-4E3B-A7E2-55ED5CD8D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D7680F9-C0BF-4CC2-A043-27BA3E10BB14}" type="slidenum">
              <a:rPr lang="en-AU" altLang="en-US" smtClean="0">
                <a:latin typeface="Arial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altLang="en-US">
              <a:latin typeface="Arial"/>
              <a:ea typeface="+mn-ea"/>
            </a:endParaRPr>
          </a:p>
        </p:txBody>
      </p:sp>
      <p:pic>
        <p:nvPicPr>
          <p:cNvPr id="6" name="table">
            <a:extLst>
              <a:ext uri="{FF2B5EF4-FFF2-40B4-BE49-F238E27FC236}">
                <a16:creationId xmlns:a16="http://schemas.microsoft.com/office/drawing/2014/main" id="{F0DC65A6-760F-53D9-5C0A-FB8C86399A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089" y="1104770"/>
            <a:ext cx="2724911" cy="385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795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000E3-C13F-4420-8BD9-433E4647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CF640-4E0F-4B95-9379-26E1B9946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7E48F-BA71-4E05-8A5C-D147B2E65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5523-149F-4D50-B17E-B9CD392F0EEB}" type="datetimeFigureOut">
              <a:rPr lang="en-AU" smtClean="0"/>
              <a:t>29/02/2024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62FD4-D1D2-48C9-83D8-1EA119D65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47DE9-272D-41F1-BA09-66B70F624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3F7C-F884-40CE-88BE-B86231AFA4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87427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sights - Victorian Wave Upd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7B6DA-6188-4F95-8F3D-501F693FB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174C0D-7577-447C-AA27-CBDB215F5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562DE-FB16-4EE8-9E0E-07E64EEFA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B713E-B7FE-4810-A0BA-F0343337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D7680F9-C0BF-4CC2-A043-27BA3E10BB14}" type="slidenum">
              <a:rPr lang="en-AU" altLang="en-US" smtClean="0">
                <a:latin typeface="Arial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altLang="en-US">
              <a:latin typeface="Arial"/>
              <a:ea typeface="+mn-ea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D748671-B679-4A8D-B522-3EA5CD8E7B2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13711840"/>
              </p:ext>
            </p:extLst>
          </p:nvPr>
        </p:nvGraphicFramePr>
        <p:xfrm>
          <a:off x="127489" y="1214440"/>
          <a:ext cx="8889023" cy="3148461"/>
        </p:xfrm>
        <a:graphic>
          <a:graphicData uri="http://schemas.openxmlformats.org/drawingml/2006/table">
            <a:tbl>
              <a:tblPr>
                <a:effectLst/>
                <a:tableStyleId>{3C2FFA5D-87B4-456A-9821-1D502468CF0F}</a:tableStyleId>
              </a:tblPr>
              <a:tblGrid>
                <a:gridCol w="1489034">
                  <a:extLst>
                    <a:ext uri="{9D8B030D-6E8A-4147-A177-3AD203B41FA5}">
                      <a16:colId xmlns:a16="http://schemas.microsoft.com/office/drawing/2014/main" val="137082969"/>
                    </a:ext>
                  </a:extLst>
                </a:gridCol>
                <a:gridCol w="7399989">
                  <a:extLst>
                    <a:ext uri="{9D8B030D-6E8A-4147-A177-3AD203B41FA5}">
                      <a16:colId xmlns:a16="http://schemas.microsoft.com/office/drawing/2014/main" val="574209485"/>
                    </a:ext>
                  </a:extLst>
                </a:gridCol>
              </a:tblGrid>
              <a:tr h="211445">
                <a:tc>
                  <a:txBody>
                    <a:bodyPr/>
                    <a:lstStyle/>
                    <a:p>
                      <a:pPr algn="l"/>
                      <a:endParaRPr lang="en-AU" sz="80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500" b="1" u="none">
                        <a:highlight>
                          <a:srgbClr val="FFFF00"/>
                        </a:highlight>
                      </a:endParaRPr>
                    </a:p>
                  </a:txBody>
                  <a:tcPr marL="135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47720"/>
                  </a:ext>
                </a:extLst>
              </a:tr>
              <a:tr h="845781">
                <a:tc>
                  <a:txBody>
                    <a:bodyPr/>
                    <a:lstStyle/>
                    <a:p>
                      <a:pPr algn="l"/>
                      <a:endParaRPr lang="en-AU" sz="140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AU" sz="1200" b="1">
                          <a:ea typeface="ＭＳ Ｐゴシック"/>
                          <a:cs typeface="Arial"/>
                          <a:sym typeface="Arial"/>
                        </a:rPr>
                        <a:t>Hospitalisations text </a:t>
                      </a:r>
                    </a:p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2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ICU text </a:t>
                      </a:r>
                    </a:p>
                  </a:txBody>
                  <a:tcPr marL="135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977737"/>
                  </a:ext>
                </a:extLst>
              </a:tr>
              <a:tr h="696440">
                <a:tc>
                  <a:txBody>
                    <a:bodyPr/>
                    <a:lstStyle/>
                    <a:p>
                      <a:pPr algn="l"/>
                      <a:endParaRPr lang="en-AU" sz="1400" b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AU" sz="1200" b="1" kern="1200" noProof="0">
                          <a:solidFill>
                            <a:schemeClr val="dk1"/>
                          </a:solidFill>
                          <a:latin typeface="+mn-lt"/>
                          <a:ea typeface="ＭＳ Ｐゴシック"/>
                          <a:cs typeface="Arial"/>
                        </a:rPr>
                        <a:t>Quantitative wastewater text</a:t>
                      </a:r>
                    </a:p>
                  </a:txBody>
                  <a:tcPr marL="135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240502"/>
                  </a:ext>
                </a:extLst>
              </a:tr>
              <a:tr h="696440">
                <a:tc>
                  <a:txBody>
                    <a:bodyPr/>
                    <a:lstStyle/>
                    <a:p>
                      <a:pPr algn="l"/>
                      <a:endParaRPr lang="en-AU" sz="140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AU" sz="1200" b="1">
                          <a:latin typeface="+mn-lt"/>
                        </a:rPr>
                        <a:t>Antiviral prescriptions</a:t>
                      </a:r>
                      <a:r>
                        <a:rPr lang="en-AU" sz="1200" b="0">
                          <a:latin typeface="+mn-lt"/>
                        </a:rPr>
                        <a:t> </a:t>
                      </a:r>
                      <a:r>
                        <a:rPr lang="en-AU" sz="1200" b="1">
                          <a:latin typeface="+mn-lt"/>
                        </a:rPr>
                        <a:t>text</a:t>
                      </a:r>
                    </a:p>
                  </a:txBody>
                  <a:tcPr marL="135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807630"/>
                  </a:ext>
                </a:extLst>
              </a:tr>
              <a:tr h="696440">
                <a:tc>
                  <a:txBody>
                    <a:bodyPr/>
                    <a:lstStyle/>
                    <a:p>
                      <a:pPr algn="l"/>
                      <a:endParaRPr lang="en-AU" sz="140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AU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Deaths text</a:t>
                      </a:r>
                      <a:endParaRPr lang="en-AU" sz="1200" b="1">
                        <a:latin typeface="+mn-lt"/>
                      </a:endParaRPr>
                    </a:p>
                  </a:txBody>
                  <a:tcPr marL="135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011008"/>
                  </a:ext>
                </a:extLst>
              </a:tr>
            </a:tbl>
          </a:graphicData>
        </a:graphic>
      </p:graphicFrame>
      <p:sp>
        <p:nvSpPr>
          <p:cNvPr id="9" name="Picture Placeholder 8_1">
            <a:extLst>
              <a:ext uri="{FF2B5EF4-FFF2-40B4-BE49-F238E27FC236}">
                <a16:creationId xmlns:a16="http://schemas.microsoft.com/office/drawing/2014/main" id="{C51DDD57-5FE4-4A9A-8EC1-8054354E97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489" y="1547023"/>
            <a:ext cx="1407059" cy="61465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_2">
            <a:extLst>
              <a:ext uri="{FF2B5EF4-FFF2-40B4-BE49-F238E27FC236}">
                <a16:creationId xmlns:a16="http://schemas.microsoft.com/office/drawing/2014/main" id="{6C67E356-708E-4220-88EF-C4A4A68DC7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7488" y="2314961"/>
            <a:ext cx="1407059" cy="61722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FF44E9F8-EBF1-5EE5-0A9F-8E96C9904398}"/>
              </a:ext>
            </a:extLst>
          </p:cNvPr>
          <p:cNvSpPr txBox="1"/>
          <p:nvPr userDrawn="1"/>
        </p:nvSpPr>
        <p:spPr>
          <a:xfrm>
            <a:off x="199201" y="1226645"/>
            <a:ext cx="13353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675">
                <a:solidFill>
                  <a:srgbClr val="1E1447"/>
                </a:solidFill>
                <a:latin typeface="VIC" panose="00000500000000000000" pitchFamily="2" charset="0"/>
              </a:rPr>
              <a:t>Daily numbers last 12 weeks</a:t>
            </a:r>
          </a:p>
        </p:txBody>
      </p:sp>
      <p:sp>
        <p:nvSpPr>
          <p:cNvPr id="14" name="Picture Placeholder 8_3">
            <a:extLst>
              <a:ext uri="{FF2B5EF4-FFF2-40B4-BE49-F238E27FC236}">
                <a16:creationId xmlns:a16="http://schemas.microsoft.com/office/drawing/2014/main" id="{F58A5BA0-C7F5-412D-AA1B-B777E6F8FFD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7489" y="2997497"/>
            <a:ext cx="1407059" cy="614658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8_4">
            <a:extLst>
              <a:ext uri="{FF2B5EF4-FFF2-40B4-BE49-F238E27FC236}">
                <a16:creationId xmlns:a16="http://schemas.microsoft.com/office/drawing/2014/main" id="{D2995794-A10E-49DC-B0E9-871C6BBE27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7488" y="3710000"/>
            <a:ext cx="1407059" cy="61465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7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B449F-449D-6F4B-976F-357E7A44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able Placeholder 16">
            <a:extLst>
              <a:ext uri="{FF2B5EF4-FFF2-40B4-BE49-F238E27FC236}">
                <a16:creationId xmlns:a16="http://schemas.microsoft.com/office/drawing/2014/main" id="{3EFAB2A0-62F6-4C6D-B79A-BEE29D1D22E5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031279" y="1109749"/>
            <a:ext cx="3952702" cy="329183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0DC2E7B-BE2E-4970-AE19-CBB2B43F006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12101" y="1109749"/>
            <a:ext cx="4813789" cy="3928244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1994" indent="-251994">
              <a:lnSpc>
                <a:spcPct val="110000"/>
              </a:lnSpc>
              <a:defRPr/>
            </a:lvl3pPr>
            <a:lvl4pPr marL="503987" indent="-251994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endParaRPr lang="en-US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AF6E0433-429E-4167-946C-0F6D2C445A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1278" y="4401589"/>
            <a:ext cx="3952702" cy="417714"/>
          </a:xfrm>
        </p:spPr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00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an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B449F-449D-6F4B-976F-357E7A44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graphicFrame>
        <p:nvGraphicFramePr>
          <p:cNvPr id="9" name="Table Placeholder 16">
            <a:extLst>
              <a:ext uri="{FF2B5EF4-FFF2-40B4-BE49-F238E27FC236}">
                <a16:creationId xmlns:a16="http://schemas.microsoft.com/office/drawing/2014/main" id="{9347CEEB-A8C1-4048-89D6-092E4BF0384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12698119"/>
              </p:ext>
            </p:extLst>
          </p:nvPr>
        </p:nvGraphicFramePr>
        <p:xfrm>
          <a:off x="5158868" y="1218402"/>
          <a:ext cx="3429000" cy="3154687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07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8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Category</a:t>
                      </a: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L>
                    <a:lnR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R>
                    <a:lnT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T>
                    <a:lnB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B>
                    <a:solidFill>
                      <a:srgbClr val="20154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8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Report name</a:t>
                      </a: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L>
                    <a:lnR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R>
                    <a:lnT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T>
                    <a:lnB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B>
                    <a:solidFill>
                      <a:srgbClr val="201547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036">
                <a:tc rowSpan="2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8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Cases</a:t>
                      </a: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L>
                    <a:lnR w="508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800">
                          <a:solidFill>
                            <a:srgbClr val="0077CC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  <a:hlinkClick r:id="rId2"/>
                        </a:rPr>
                        <a:t>Cases and Testing by suburb</a:t>
                      </a: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L>
                    <a:lnR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R>
                    <a:lnT w="508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036">
                <a:tc vMerge="1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sz="80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L>
                    <a:lnR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800">
                          <a:solidFill>
                            <a:srgbClr val="0077CC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  <a:hlinkClick r:id="rId3"/>
                        </a:rPr>
                        <a:t>Regional and rural cases dashboard</a:t>
                      </a: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L>
                    <a:lnR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036">
                <a:tc rowSpan="4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8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Key Population Groups</a:t>
                      </a: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L>
                    <a:lnR w="508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800">
                          <a:solidFill>
                            <a:srgbClr val="0077CC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  <a:hlinkClick r:id="rId4"/>
                        </a:rPr>
                        <a:t>Aboriginal and Torres Strait Islander</a:t>
                      </a: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L>
                    <a:lnR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036">
                <a:tc vMerge="1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sz="80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L>
                    <a:lnR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800">
                          <a:solidFill>
                            <a:srgbClr val="0077CC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  <a:hlinkClick r:id="rId5"/>
                        </a:rPr>
                        <a:t>Schools</a:t>
                      </a: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L>
                    <a:lnR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036">
                <a:tc vMerge="1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sz="80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L>
                    <a:lnR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800">
                          <a:solidFill>
                            <a:srgbClr val="0077CC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  <a:hlinkClick r:id="rId6"/>
                        </a:rPr>
                        <a:t>School &amp; ECEC Outbreaks</a:t>
                      </a: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L>
                    <a:lnR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036">
                <a:tc vMerge="1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sz="80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L>
                    <a:lnR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800">
                          <a:solidFill>
                            <a:srgbClr val="0077CC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  <a:hlinkClick r:id="rId7"/>
                        </a:rPr>
                        <a:t>Aged Care Report</a:t>
                      </a: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L>
                    <a:lnR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036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8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Outbreaks/Exposure Site</a:t>
                      </a: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L>
                    <a:lnR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800">
                          <a:solidFill>
                            <a:srgbClr val="0077CC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  <a:hlinkClick r:id="rId8"/>
                        </a:rPr>
                        <a:t>COVID-19 Outbreak Reporting</a:t>
                      </a: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L>
                    <a:lnR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036">
                <a:tc rowSpan="7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8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Cases</a:t>
                      </a: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L>
                    <a:lnR w="508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800">
                          <a:solidFill>
                            <a:srgbClr val="0077CC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  <a:hlinkClick r:id="rId9"/>
                        </a:rPr>
                        <a:t>Pathology</a:t>
                      </a: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L>
                    <a:lnR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6036">
                <a:tc vMerge="1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sz="80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L>
                    <a:lnR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800">
                          <a:solidFill>
                            <a:srgbClr val="0077CC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  <a:hlinkClick r:id="rId10"/>
                        </a:rPr>
                        <a:t>Confirmed Cases </a:t>
                      </a:r>
                      <a:r>
                        <a:rPr sz="800" err="1">
                          <a:solidFill>
                            <a:srgbClr val="0077CC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  <a:hlinkClick r:id="rId10"/>
                        </a:rPr>
                        <a:t>Linelist</a:t>
                      </a:r>
                      <a:r>
                        <a:rPr sz="800">
                          <a:solidFill>
                            <a:srgbClr val="0077CC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  <a:hlinkClick r:id="rId10"/>
                        </a:rPr>
                        <a:t> - LIVE</a:t>
                      </a: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L>
                    <a:lnR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6036">
                <a:tc vMerge="1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sz="80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L>
                    <a:lnR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800">
                          <a:solidFill>
                            <a:srgbClr val="0077CC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  <a:hlinkClick r:id="rId11"/>
                        </a:rPr>
                        <a:t>Confirmed Cases </a:t>
                      </a:r>
                      <a:r>
                        <a:rPr sz="800" err="1">
                          <a:solidFill>
                            <a:srgbClr val="0077CC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  <a:hlinkClick r:id="rId11"/>
                        </a:rPr>
                        <a:t>Linelist</a:t>
                      </a:r>
                      <a:r>
                        <a:rPr sz="800">
                          <a:solidFill>
                            <a:srgbClr val="0077CC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  <a:hlinkClick r:id="rId11"/>
                        </a:rPr>
                        <a:t> - SITREP</a:t>
                      </a: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L>
                    <a:lnR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6036">
                <a:tc vMerge="1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sz="80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L>
                    <a:lnR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800">
                          <a:solidFill>
                            <a:srgbClr val="0077CC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  <a:hlinkClick r:id="rId12"/>
                        </a:rPr>
                        <a:t>LGA &amp; LPHU Sitrep Dashboard</a:t>
                      </a: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L>
                    <a:lnR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6036">
                <a:tc vMerge="1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sz="80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L>
                    <a:lnR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800" err="1">
                          <a:solidFill>
                            <a:srgbClr val="0077CC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  <a:hlinkClick r:id="rId13"/>
                        </a:rPr>
                        <a:t>Hospitalisations</a:t>
                      </a:r>
                      <a:endParaRPr sz="800">
                        <a:solidFill>
                          <a:srgbClr val="0077CC">
                            <a:alpha val="100000"/>
                          </a:srgbClr>
                        </a:solidFill>
                        <a:latin typeface="Arial"/>
                        <a:cs typeface="Arial"/>
                        <a:sym typeface="Arial"/>
                        <a:hlinkClick r:id="rId13"/>
                      </a:endParaRP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L>
                    <a:lnR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6036">
                <a:tc vMerge="1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sz="80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L>
                    <a:lnR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800">
                          <a:solidFill>
                            <a:srgbClr val="0077CC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  <a:hlinkClick r:id="rId14"/>
                        </a:rPr>
                        <a:t>Mortality reporting</a:t>
                      </a: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L>
                    <a:lnR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6036">
                <a:tc vMerge="1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sz="80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L>
                    <a:lnR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800">
                          <a:solidFill>
                            <a:srgbClr val="0077CC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  <a:hlinkClick r:id="rId15"/>
                        </a:rPr>
                        <a:t>Variant of Concern Summary</a:t>
                      </a: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L>
                    <a:lnR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6036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8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Testing &amp; Vaccinations</a:t>
                      </a: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L>
                    <a:lnR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800">
                          <a:solidFill>
                            <a:srgbClr val="0077CC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  <a:hlinkClick r:id="rId16"/>
                        </a:rPr>
                        <a:t>Vaccines</a:t>
                      </a: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L>
                    <a:lnR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6036">
                <a:tc rowSpan="2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8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Miscellaneous</a:t>
                      </a: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L>
                    <a:lnR w="508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T>
                    <a:lnB w="5080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800">
                          <a:solidFill>
                            <a:srgbClr val="0077CC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  <a:hlinkClick r:id="rId17"/>
                        </a:rPr>
                        <a:t>Data Dictionary</a:t>
                      </a: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L>
                    <a:lnR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6036">
                <a:tc vMerge="1"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sz="80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L>
                    <a:lnR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T>
                    <a:lnB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800">
                          <a:solidFill>
                            <a:srgbClr val="0077CC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  <a:hlinkClick r:id="rId18"/>
                        </a:rPr>
                        <a:t>Cross Border (Operation Abeona)</a:t>
                      </a: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L>
                    <a:lnR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T>
                    <a:lnB w="50800" cap="flat" cmpd="sng" algn="ctr">
                      <a:solidFill>
                        <a:srgbClr val="E6E6E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422F7649-C1C9-4243-94AE-E80EAEC187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90156" y="4449435"/>
            <a:ext cx="3198323" cy="417714"/>
          </a:xfrm>
        </p:spPr>
        <p:txBody>
          <a:bodyPr/>
          <a:lstStyle>
            <a:lvl1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cap="none">
              <a:hlinkClick r:id="rId19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7AD869-58E3-4700-B191-EE3DC6B66F9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14325" y="1215628"/>
            <a:ext cx="4257675" cy="3651521"/>
          </a:xfrm>
        </p:spPr>
        <p:txBody>
          <a:bodyPr/>
          <a:lstStyle>
            <a:lvl1pPr marL="0" marR="0" indent="0" algn="just" defTabSz="45718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just" defTabSz="45718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100000"/>
                </a:srgbClr>
              </a:solidFill>
              <a:effectLst/>
              <a:uLnTx/>
              <a:uFillTx/>
              <a:latin typeface="+mn-lt"/>
              <a:ea typeface="ＭＳ Ｐゴシック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015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F28D1-B05B-4946-B1F3-2328ED020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1D7DC-DBBC-454F-B9F7-83FC2578C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46E8B-D642-4E17-B53F-80FABC61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84" y="4541269"/>
            <a:ext cx="8838507" cy="523358"/>
          </a:xfrm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7BA66D-635F-4ADB-ADE5-257157E6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D7680F9-C0BF-4CC2-A043-27BA3E10BB14}" type="slidenum">
              <a:rPr lang="en-AU" altLang="en-US" smtClean="0">
                <a:latin typeface="Arial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altLang="en-US">
              <a:latin typeface="Arial"/>
              <a:ea typeface="+mn-ea"/>
            </a:endParaRPr>
          </a:p>
        </p:txBody>
      </p:sp>
      <p:sp>
        <p:nvSpPr>
          <p:cNvPr id="6" name="Table Placeholder 16">
            <a:extLst>
              <a:ext uri="{FF2B5EF4-FFF2-40B4-BE49-F238E27FC236}">
                <a16:creationId xmlns:a16="http://schemas.microsoft.com/office/drawing/2014/main" id="{BB2F7BFA-76BA-471A-BD72-29880038D56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6112" y="1066107"/>
            <a:ext cx="9008917" cy="355165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Tre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29590-3CAB-4DF3-9D09-AE8542DC1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2" y="202406"/>
            <a:ext cx="7199313" cy="809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0">
            <a:extLst>
              <a:ext uri="{FF2B5EF4-FFF2-40B4-BE49-F238E27FC236}">
                <a16:creationId xmlns:a16="http://schemas.microsoft.com/office/drawing/2014/main" id="{AAD20B7C-38B0-47EB-A4EB-FF2D21817D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481" y="1081731"/>
            <a:ext cx="3498481" cy="3665081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7C540B9-FA26-46A8-9BC0-0C54DC47CA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51953" y="1081730"/>
            <a:ext cx="2317305" cy="130302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1B62A53-F014-4B2F-8666-3D172FEAD23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51953" y="2429614"/>
            <a:ext cx="2317305" cy="130302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BDFCC16-8DE4-46A2-BA7C-2D1B2962F27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651953" y="3778433"/>
            <a:ext cx="2317305" cy="130302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BB9AC82E-D5CE-43D5-9494-1E066006CAD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52252" y="1085775"/>
            <a:ext cx="3021269" cy="130302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661778A-B1DA-4648-BA3E-8DDB31DD259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42421" y="2429614"/>
            <a:ext cx="3031100" cy="1303020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F374CB3F-7E8D-411A-B156-9139AA8067F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042421" y="3779986"/>
            <a:ext cx="3031100" cy="1300532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C69D9AA-CF5F-4E83-902F-E1A7BC38E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81" y="4794411"/>
            <a:ext cx="3498481" cy="349089"/>
          </a:xfrm>
        </p:spPr>
        <p:txBody>
          <a:bodyPr/>
          <a:lstStyle>
            <a:lvl1pPr>
              <a:defRPr sz="675"/>
            </a:lvl1pPr>
          </a:lstStyle>
          <a:p>
            <a:pPr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46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24.xml"/><Relationship Id="rId34" Type="http://schemas.openxmlformats.org/officeDocument/2006/relationships/slideLayout" Target="../slideLayouts/slideLayout37.xml"/><Relationship Id="rId42" Type="http://schemas.openxmlformats.org/officeDocument/2006/relationships/slideLayout" Target="../slideLayouts/slideLayout45.xml"/><Relationship Id="rId47" Type="http://schemas.openxmlformats.org/officeDocument/2006/relationships/slideLayout" Target="../slideLayouts/slideLayout50.xml"/><Relationship Id="rId50" Type="http://schemas.openxmlformats.org/officeDocument/2006/relationships/slideLayout" Target="../slideLayouts/slideLayout53.xml"/><Relationship Id="rId55" Type="http://schemas.openxmlformats.org/officeDocument/2006/relationships/image" Target="../media/image5.emf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41.xml"/><Relationship Id="rId46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44.xml"/><Relationship Id="rId54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32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40.xml"/><Relationship Id="rId40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8.xml"/><Relationship Id="rId53" Type="http://schemas.openxmlformats.org/officeDocument/2006/relationships/image" Target="../media/image4.png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36" Type="http://schemas.openxmlformats.org/officeDocument/2006/relationships/slideLayout" Target="../slideLayouts/slideLayout39.xml"/><Relationship Id="rId4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34.xml"/><Relationship Id="rId44" Type="http://schemas.openxmlformats.org/officeDocument/2006/relationships/slideLayout" Target="../slideLayouts/slideLayout47.xml"/><Relationship Id="rId52" Type="http://schemas.openxmlformats.org/officeDocument/2006/relationships/tags" Target="../tags/tag1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8.xml"/><Relationship Id="rId43" Type="http://schemas.openxmlformats.org/officeDocument/2006/relationships/slideLayout" Target="../slideLayouts/slideLayout46.xml"/><Relationship Id="rId48" Type="http://schemas.openxmlformats.org/officeDocument/2006/relationships/slideLayout" Target="../slideLayouts/slideLayout51.xml"/><Relationship Id="rId8" Type="http://schemas.openxmlformats.org/officeDocument/2006/relationships/slideLayout" Target="../slideLayouts/slideLayout11.xml"/><Relationship Id="rId51" Type="http://schemas.openxmlformats.org/officeDocument/2006/relationships/theme" Target="../theme/theme2.xml"/><Relationship Id="rId3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1" y="202406"/>
            <a:ext cx="71993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1214438"/>
            <a:ext cx="8243888" cy="337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119814" y="4860131"/>
            <a:ext cx="1800225" cy="2809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39751" y="4860131"/>
            <a:ext cx="5400675" cy="2809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43888" y="4864894"/>
            <a:ext cx="539750" cy="2809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fld id="{ED7680F9-C0BF-4CC2-A043-27BA3E10BB14}" type="slidenum">
              <a:rPr lang="en-AU" altLang="en-US"/>
              <a:pPr/>
              <a:t>‹#›</a:t>
            </a:fld>
            <a:endParaRPr lang="en-AU" altLang="en-US"/>
          </a:p>
        </p:txBody>
      </p:sp>
      <p:sp>
        <p:nvSpPr>
          <p:cNvPr id="5" name="MSIPCMContentMarking" descr="{&quot;HashCode&quot;:904758361,&quot;Placement&quot;:&quot;Footer&quot;,&quot;Top&quot;:382.448425,&quot;Left&quot;:323.117157,&quot;SlideWidth&quot;:720,&quot;SlideHeight&quot;:405}">
            <a:extLst>
              <a:ext uri="{FF2B5EF4-FFF2-40B4-BE49-F238E27FC236}">
                <a16:creationId xmlns:a16="http://schemas.microsoft.com/office/drawing/2014/main" id="{76712CD4-F58D-438E-BC1E-240E73B8014B}"/>
              </a:ext>
            </a:extLst>
          </p:cNvPr>
          <p:cNvSpPr txBox="1"/>
          <p:nvPr userDrawn="1"/>
        </p:nvSpPr>
        <p:spPr>
          <a:xfrm>
            <a:off x="4103588" y="4857095"/>
            <a:ext cx="936825" cy="2864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AU" sz="1000">
                <a:solidFill>
                  <a:srgbClr val="000000"/>
                </a:solidFill>
                <a:latin typeface="Arial Black" panose="020B0A0402010202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lnSpc>
          <a:spcPct val="110000"/>
        </a:lnSpc>
        <a:spcBef>
          <a:spcPts val="800"/>
        </a:spcBef>
        <a:spcAft>
          <a:spcPts val="800"/>
        </a:spcAft>
        <a:defRPr sz="2200" b="1" kern="1200">
          <a:solidFill>
            <a:srgbClr val="201547"/>
          </a:solidFill>
          <a:latin typeface="+mn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250825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503238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755650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B9A93519-A10A-49DF-86EC-CF8C877F41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4" imgW="592" imgH="591" progId="TCLayout.ActiveDocument.1">
                  <p:embed/>
                </p:oleObj>
              </mc:Choice>
              <mc:Fallback>
                <p:oleObj name="think-cell Slide" r:id="rId54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B9A93519-A10A-49DF-86EC-CF8C877F41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2" y="202406"/>
            <a:ext cx="71993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1" y="1214439"/>
            <a:ext cx="8243888" cy="337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119815" y="4860132"/>
            <a:ext cx="1800225" cy="2809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39752" y="4860132"/>
            <a:ext cx="5400675" cy="2809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43889" y="4864894"/>
            <a:ext cx="539750" cy="2809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D7680F9-C0BF-4CC2-A043-27BA3E10BB14}" type="slidenum">
              <a:rPr lang="en-AU" altLang="en-US" smtClean="0">
                <a:latin typeface="Arial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altLang="en-US">
              <a:latin typeface="Arial"/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D137D0-92AA-422E-B3B3-0D03D834B94F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053460" y="4981575"/>
            <a:ext cx="1069181" cy="115416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750">
                <a:solidFill>
                  <a:srgbClr val="E4100E"/>
                </a:solidFill>
                <a:latin typeface="Arial Black" panose="020B0A04020102020204" pitchFamily="34" charset="0"/>
              </a:rPr>
              <a:t>OFFICIAL: Sensitive</a:t>
            </a:r>
          </a:p>
        </p:txBody>
      </p:sp>
    </p:spTree>
    <p:extLst>
      <p:ext uri="{BB962C8B-B14F-4D97-AF65-F5344CB8AC3E}">
        <p14:creationId xmlns:p14="http://schemas.microsoft.com/office/powerpoint/2010/main" val="142580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  <p:sldLayoutId id="2147483892" r:id="rId18"/>
    <p:sldLayoutId id="2147483893" r:id="rId19"/>
    <p:sldLayoutId id="2147483894" r:id="rId20"/>
    <p:sldLayoutId id="2147483895" r:id="rId21"/>
    <p:sldLayoutId id="2147483896" r:id="rId22"/>
    <p:sldLayoutId id="2147483897" r:id="rId23"/>
    <p:sldLayoutId id="2147483898" r:id="rId24"/>
    <p:sldLayoutId id="2147483899" r:id="rId25"/>
    <p:sldLayoutId id="2147483900" r:id="rId26"/>
    <p:sldLayoutId id="2147483901" r:id="rId27"/>
    <p:sldLayoutId id="2147483902" r:id="rId28"/>
    <p:sldLayoutId id="2147483903" r:id="rId29"/>
    <p:sldLayoutId id="2147483904" r:id="rId30"/>
    <p:sldLayoutId id="2147483905" r:id="rId31"/>
    <p:sldLayoutId id="2147483906" r:id="rId32"/>
    <p:sldLayoutId id="2147483907" r:id="rId33"/>
    <p:sldLayoutId id="2147483908" r:id="rId34"/>
    <p:sldLayoutId id="2147483909" r:id="rId35"/>
    <p:sldLayoutId id="2147483910" r:id="rId36"/>
    <p:sldLayoutId id="2147483911" r:id="rId37"/>
    <p:sldLayoutId id="2147483912" r:id="rId38"/>
    <p:sldLayoutId id="2147483913" r:id="rId39"/>
    <p:sldLayoutId id="2147483914" r:id="rId40"/>
    <p:sldLayoutId id="2147483915" r:id="rId41"/>
    <p:sldLayoutId id="2147483916" r:id="rId42"/>
    <p:sldLayoutId id="2147483917" r:id="rId43"/>
    <p:sldLayoutId id="2147483918" r:id="rId44"/>
    <p:sldLayoutId id="2147483919" r:id="rId45"/>
    <p:sldLayoutId id="2147483920" r:id="rId46"/>
    <p:sldLayoutId id="2147483921" r:id="rId47"/>
    <p:sldLayoutId id="2147483922" r:id="rId48"/>
    <p:sldLayoutId id="2147483923" r:id="rId49"/>
    <p:sldLayoutId id="2147483924" r:id="rId50"/>
  </p:sldLayoutIdLst>
  <p:hf sldNum="0" hdr="0" ftr="0" dt="0"/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5pPr>
      <a:lvl6pPr marL="457189" algn="l" defTabSz="457189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378" algn="l" defTabSz="457189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566" algn="l" defTabSz="457189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754" algn="l" defTabSz="457189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189" rtl="0" eaLnBrk="1" fontAlgn="base" hangingPunct="1">
        <a:lnSpc>
          <a:spcPct val="110000"/>
        </a:lnSpc>
        <a:spcBef>
          <a:spcPts val="800"/>
        </a:spcBef>
        <a:spcAft>
          <a:spcPts val="800"/>
        </a:spcAft>
        <a:defRPr sz="2200" b="1" kern="1200">
          <a:solidFill>
            <a:srgbClr val="201547"/>
          </a:solidFill>
          <a:latin typeface="+mn-lt"/>
          <a:ea typeface="ＭＳ Ｐゴシック" charset="0"/>
          <a:cs typeface="ＭＳ Ｐゴシック" charset="0"/>
        </a:defRPr>
      </a:lvl1pPr>
      <a:lvl2pPr algn="l" defTabSz="457189" rtl="0" eaLnBrk="1" fontAlgn="base" hangingPunct="1">
        <a:lnSpc>
          <a:spcPct val="110000"/>
        </a:lnSpc>
        <a:spcBef>
          <a:spcPct val="0"/>
        </a:spcBef>
        <a:spcAft>
          <a:spcPts val="800"/>
        </a:spcAft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250819" indent="-250819" algn="l" defTabSz="457189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503225" indent="-250819" algn="l" defTabSz="457189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755631" indent="-250819" algn="l" defTabSz="457189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006D8-DC82-45A2-86FA-460D7444B5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/>
              <a:t>COVID-19 update 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546870-8865-4200-8EDC-0246D63A11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/>
              <a:t>Dr David Lister	</a:t>
            </a:r>
          </a:p>
          <a:p>
            <a:r>
              <a:rPr lang="en-AU"/>
              <a:t>Deputy Chief Health Officer</a:t>
            </a:r>
          </a:p>
          <a:p>
            <a:r>
              <a:rPr lang="en-AU"/>
              <a:t>29</a:t>
            </a:r>
            <a:r>
              <a:rPr lang="en-AU" baseline="30000"/>
              <a:t>th</a:t>
            </a:r>
            <a:r>
              <a:rPr lang="en-AU"/>
              <a:t> February 2024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3578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97FD6-9CA8-EA8C-140D-AA0B6447E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650">
                <a:solidFill>
                  <a:srgbClr val="FFFFFF">
                    <a:alpha val="100000"/>
                  </a:srgbClr>
                </a:solidFill>
                <a:latin typeface="VIC SemiBold Italic"/>
                <a:sym typeface="VIC SemiBold"/>
              </a:rPr>
              <a:t>Epidemiological Summary</a:t>
            </a:r>
            <a:endParaRPr lang="en-AU" sz="1650">
              <a:solidFill>
                <a:srgbClr val="FFFFFF">
                  <a:alpha val="100000"/>
                </a:srgbClr>
              </a:solidFill>
              <a:latin typeface="VIC SemiBold Italic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4DFD667-E745-9B17-4694-278A35F8CC5D}"/>
              </a:ext>
            </a:extLst>
          </p:cNvPr>
          <p:cNvGraphicFramePr>
            <a:graphicFrameLocks/>
          </p:cNvGraphicFramePr>
          <p:nvPr/>
        </p:nvGraphicFramePr>
        <p:xfrm>
          <a:off x="76621" y="1402513"/>
          <a:ext cx="8912156" cy="3425683"/>
        </p:xfrm>
        <a:graphic>
          <a:graphicData uri="http://schemas.openxmlformats.org/drawingml/2006/table">
            <a:tbl>
              <a:tblPr>
                <a:effectLst/>
                <a:tableStyleId>{3C2FFA5D-87B4-456A-9821-1D502468CF0F}</a:tableStyleId>
              </a:tblPr>
              <a:tblGrid>
                <a:gridCol w="1492908">
                  <a:extLst>
                    <a:ext uri="{9D8B030D-6E8A-4147-A177-3AD203B41FA5}">
                      <a16:colId xmlns:a16="http://schemas.microsoft.com/office/drawing/2014/main" val="3706425495"/>
                    </a:ext>
                  </a:extLst>
                </a:gridCol>
                <a:gridCol w="7419248">
                  <a:extLst>
                    <a:ext uri="{9D8B030D-6E8A-4147-A177-3AD203B41FA5}">
                      <a16:colId xmlns:a16="http://schemas.microsoft.com/office/drawing/2014/main" val="1597666132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l"/>
                      <a:endParaRPr lang="en-AU" sz="800"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500" b="1" u="none">
                        <a:highlight>
                          <a:srgbClr val="FFFF00"/>
                        </a:highlight>
                      </a:endParaRPr>
                    </a:p>
                  </a:txBody>
                  <a:tcPr marL="135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414141"/>
                  </a:ext>
                </a:extLst>
              </a:tr>
              <a:tr h="681740">
                <a:tc>
                  <a:txBody>
                    <a:bodyPr/>
                    <a:lstStyle/>
                    <a:p>
                      <a:pPr algn="l"/>
                      <a:endParaRPr lang="en-AU" sz="1400"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900" b="1">
                          <a:solidFill>
                            <a:schemeClr val="tx1"/>
                          </a:solidFill>
                          <a:cs typeface="Arial"/>
                        </a:rPr>
                        <a:t>The number of people in hospital with COVID-19</a:t>
                      </a:r>
                      <a:r>
                        <a:rPr lang="en-AU" sz="900" b="1">
                          <a:solidFill>
                            <a:schemeClr val="tx1"/>
                          </a:solidFill>
                          <a:ea typeface="ＭＳ Ｐゴシック"/>
                          <a:cs typeface="Arial"/>
                          <a:sym typeface="Arial"/>
                        </a:rPr>
                        <a:t> has decreased this week. </a:t>
                      </a:r>
                      <a:r>
                        <a:rPr lang="en-AU" sz="900" b="0">
                          <a:solidFill>
                            <a:schemeClr val="tx1"/>
                          </a:solidFill>
                          <a:ea typeface="ＭＳ Ｐゴシック"/>
                          <a:cs typeface="Arial"/>
                          <a:sym typeface="Arial"/>
                        </a:rPr>
                        <a:t>The 7-day average is 164, compared to 178 last week.</a:t>
                      </a:r>
                      <a:r>
                        <a:rPr lang="en-AU" sz="900" b="0">
                          <a:solidFill>
                            <a:schemeClr val="tx1"/>
                          </a:solidFill>
                          <a:ea typeface="ＭＳ Ｐゴシック"/>
                          <a:cs typeface="Arial"/>
                        </a:rPr>
                        <a:t> </a:t>
                      </a:r>
                      <a:endParaRPr lang="en-AU" sz="900" b="0">
                        <a:solidFill>
                          <a:schemeClr val="tx1"/>
                        </a:solidFill>
                        <a:ea typeface="ＭＳ Ｐゴシック"/>
                        <a:cs typeface="Arial"/>
                        <a:sym typeface="Arial"/>
                      </a:endParaRPr>
                    </a:p>
                    <a:p>
                      <a:pPr mar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9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 </a:t>
                      </a:r>
                      <a:r>
                        <a:rPr lang="en-AU" sz="9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7-day average of ICU patients has increased this week </a:t>
                      </a:r>
                      <a:r>
                        <a:rPr lang="en-AU" sz="9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 to 8).</a:t>
                      </a:r>
                    </a:p>
                  </a:txBody>
                  <a:tcPr marL="135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372426"/>
                  </a:ext>
                </a:extLst>
              </a:tr>
              <a:tr h="829995">
                <a:tc>
                  <a:txBody>
                    <a:bodyPr/>
                    <a:lstStyle/>
                    <a:p>
                      <a:pPr algn="l"/>
                      <a:endParaRPr lang="en-AU" sz="1400" b="0"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AU" sz="900" b="1" kern="1200" noProof="0">
                          <a:solidFill>
                            <a:schemeClr val="dk1"/>
                          </a:solidFill>
                          <a:latin typeface="+mn-lt"/>
                          <a:ea typeface="ＭＳ Ｐゴシック"/>
                          <a:cs typeface="Arial"/>
                        </a:rPr>
                        <a:t>The latest quantitative wastewater measures indicate there are low COVID-19 viral loads in Victorian wastewater</a:t>
                      </a:r>
                      <a:r>
                        <a:rPr lang="en-AU" sz="900" b="0" kern="1200" noProof="0">
                          <a:solidFill>
                            <a:schemeClr val="dk1"/>
                          </a:solidFill>
                          <a:latin typeface="+mn-lt"/>
                          <a:ea typeface="ＭＳ Ｐゴシック"/>
                          <a:cs typeface="Arial"/>
                        </a:rPr>
                        <a:t> in both metropolitan and regional catchments.</a:t>
                      </a:r>
                      <a:endParaRPr lang="en-AU" sz="900" b="1" kern="1200" noProof="0">
                        <a:solidFill>
                          <a:schemeClr val="dk1"/>
                        </a:solidFill>
                        <a:latin typeface="+mn-lt"/>
                        <a:ea typeface="ＭＳ Ｐゴシック"/>
                        <a:cs typeface="Arial"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AU" sz="900" b="0" kern="1200" noProof="0">
                          <a:solidFill>
                            <a:schemeClr val="dk1"/>
                          </a:solidFill>
                          <a:latin typeface="+mn-lt"/>
                          <a:ea typeface="ＭＳ Ｐゴシック"/>
                          <a:cs typeface="Arial"/>
                        </a:rPr>
                        <a:t>Higher levels of SARS-CoV-2 in wastewater suggest higher prevalence of COVID-19 infections in the community. 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AU" sz="800" b="0" i="1" kern="1200" noProof="0">
                          <a:solidFill>
                            <a:schemeClr val="dk1"/>
                          </a:solidFill>
                          <a:latin typeface="+mn-lt"/>
                          <a:ea typeface="ＭＳ Ｐゴシック"/>
                          <a:cs typeface="Arial"/>
                        </a:rPr>
                        <a:t>(Plot shows metropolitan median relative quantitative levels of SARS-CoV-2 in wastewater)</a:t>
                      </a:r>
                    </a:p>
                  </a:txBody>
                  <a:tcPr marL="135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194555"/>
                  </a:ext>
                </a:extLst>
              </a:tr>
              <a:tr h="854990">
                <a:tc>
                  <a:txBody>
                    <a:bodyPr/>
                    <a:lstStyle/>
                    <a:p>
                      <a:pPr algn="l"/>
                      <a:endParaRPr lang="en-AU" sz="1400"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9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Deaths in the most recent 28-day period (24/01/2024 – 13/02/2024) have declined compared to the prior 28-day period (03/01/2023 – 23/01/2024), with a current 28-day total of 110</a:t>
                      </a:r>
                      <a:r>
                        <a:rPr lang="en-AU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AU" sz="9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Increases and decreases in the reporting of deaths attributable to COVID-19 tend to lag waves of infections and hospitalisations by several weeks.</a:t>
                      </a:r>
                      <a:endParaRPr lang="en-AU" sz="900" b="0">
                        <a:latin typeface="+mn-lt"/>
                      </a:endParaRPr>
                    </a:p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800" b="0" i="1" kern="1200" noProof="0">
                          <a:solidFill>
                            <a:schemeClr val="dk1"/>
                          </a:solidFill>
                          <a:latin typeface="+mn-lt"/>
                          <a:ea typeface="ＭＳ Ｐゴシック"/>
                          <a:cs typeface="Arial"/>
                        </a:rPr>
                        <a:t>(Note that reporting periods for deaths are lagged by 2 weeks to allow for delays in data collection)</a:t>
                      </a:r>
                    </a:p>
                  </a:txBody>
                  <a:tcPr marL="135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137822"/>
                  </a:ext>
                </a:extLst>
              </a:tr>
              <a:tr h="845598">
                <a:tc>
                  <a:txBody>
                    <a:bodyPr/>
                    <a:lstStyle/>
                    <a:p>
                      <a:pPr algn="l"/>
                      <a:endParaRPr lang="en-AU" sz="1400"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0" u="none" strike="noStrike" noProof="0">
                          <a:solidFill>
                            <a:srgbClr val="000000"/>
                          </a:solidFill>
                          <a:latin typeface="+mn-lt"/>
                        </a:rPr>
                        <a:t>Following rapid growth in early December,</a:t>
                      </a:r>
                      <a:r>
                        <a:rPr lang="en-AU" sz="900" b="1" i="0" u="none" strike="noStrike" noProof="0">
                          <a:solidFill>
                            <a:srgbClr val="000000"/>
                          </a:solidFill>
                          <a:latin typeface="+mn-lt"/>
                        </a:rPr>
                        <a:t> JN.1 (a sublineage of BA.2.86) is the dominant variant in Victorian wastewater samples </a:t>
                      </a:r>
                      <a:r>
                        <a:rPr lang="en-AU" sz="900" b="0" i="0" u="none" strike="noStrike" noProof="0">
                          <a:solidFill>
                            <a:srgbClr val="000000"/>
                          </a:solidFill>
                          <a:latin typeface="+mn-lt"/>
                        </a:rPr>
                        <a:t>at approximately 94% in the most recent week. This is the first time a single subvariant has been dominant in Victoria since BA.5 in 2022.</a:t>
                      </a:r>
                      <a:endParaRPr lang="en-AU" sz="900" b="1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AU" sz="900" b="1" i="0" u="none" strike="noStrike" baseline="0" noProof="0">
                          <a:solidFill>
                            <a:srgbClr val="000000"/>
                          </a:solidFill>
                          <a:latin typeface="Arial"/>
                        </a:rPr>
                        <a:t>JN.1 is also the dominant variant globally.</a:t>
                      </a:r>
                      <a:endParaRPr lang="en-AU" sz="900" b="0" i="0" u="none" strike="noStrike" baseline="0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35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80845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2C5FC84-3D9B-38E3-ED70-FA9071BC2155}"/>
              </a:ext>
            </a:extLst>
          </p:cNvPr>
          <p:cNvSpPr txBox="1"/>
          <p:nvPr/>
        </p:nvSpPr>
        <p:spPr>
          <a:xfrm>
            <a:off x="186040" y="1427262"/>
            <a:ext cx="133534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675">
                <a:solidFill>
                  <a:srgbClr val="1E1447"/>
                </a:solidFill>
                <a:latin typeface="VIC" panose="00000500000000000000" pitchFamily="2" charset="0"/>
              </a:rPr>
              <a:t>Daily numbers last 12 weeks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8E8B9F-9EE4-4827-0F97-CAF9775D8C49}"/>
              </a:ext>
            </a:extLst>
          </p:cNvPr>
          <p:cNvSpPr txBox="1"/>
          <p:nvPr/>
        </p:nvSpPr>
        <p:spPr>
          <a:xfrm>
            <a:off x="70386" y="1106182"/>
            <a:ext cx="8990756" cy="230833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25"/>
              </a:spcBef>
              <a:spcAft>
                <a:spcPts val="225"/>
              </a:spcAft>
            </a:pPr>
            <a:r>
              <a:rPr lang="en-AU" sz="1050" b="1">
                <a:cs typeface="Arial"/>
              </a:rPr>
              <a:t>Current indicators show low levels of COVID-19 activity in Victoria.</a:t>
            </a:r>
          </a:p>
        </p:txBody>
      </p:sp>
      <p:pic>
        <p:nvPicPr>
          <p:cNvPr id="13" name="Graphic 5" descr="Covid-19 with solid fill">
            <a:extLst>
              <a:ext uri="{FF2B5EF4-FFF2-40B4-BE49-F238E27FC236}">
                <a16:creationId xmlns:a16="http://schemas.microsoft.com/office/drawing/2014/main" id="{8D731278-A81F-C528-1D94-3FEF3EB7A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0842" y="3990098"/>
            <a:ext cx="577977" cy="577977"/>
          </a:xfrm>
          <a:prstGeom prst="rect">
            <a:avLst/>
          </a:prstGeom>
        </p:spPr>
      </p:pic>
      <p:pic>
        <p:nvPicPr>
          <p:cNvPr id="4" name="Picture Placeholder 8_1">
            <a:extLst>
              <a:ext uri="{FF2B5EF4-FFF2-40B4-BE49-F238E27FC236}">
                <a16:creationId xmlns:a16="http://schemas.microsoft.com/office/drawing/2014/main" id="{AD78FF8E-EE85-CD0D-83B8-BB5610EEB036}"/>
              </a:ext>
            </a:extLst>
          </p:cNvPr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223" y="1645211"/>
            <a:ext cx="1282446" cy="630936"/>
          </a:xfrm>
          <a:prstGeom prst="rect">
            <a:avLst/>
          </a:prstGeom>
        </p:spPr>
      </p:pic>
      <p:pic>
        <p:nvPicPr>
          <p:cNvPr id="5" name="Picture Placeholder 8_2">
            <a:extLst>
              <a:ext uri="{FF2B5EF4-FFF2-40B4-BE49-F238E27FC236}">
                <a16:creationId xmlns:a16="http://schemas.microsoft.com/office/drawing/2014/main" id="{DCE252A5-4165-0423-0CF7-1ABDA2BF65D8}"/>
              </a:ext>
            </a:extLst>
          </p:cNvPr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512" y="2387924"/>
            <a:ext cx="1285157" cy="630936"/>
          </a:xfrm>
          <a:prstGeom prst="rect">
            <a:avLst/>
          </a:prstGeom>
        </p:spPr>
      </p:pic>
      <p:pic>
        <p:nvPicPr>
          <p:cNvPr id="6" name="Picture Placeholder 8_4">
            <a:extLst>
              <a:ext uri="{FF2B5EF4-FFF2-40B4-BE49-F238E27FC236}">
                <a16:creationId xmlns:a16="http://schemas.microsoft.com/office/drawing/2014/main" id="{E9DF2241-BB7A-845A-FCBE-FAEAD055FEF5}"/>
              </a:ext>
            </a:extLst>
          </p:cNvPr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5223" y="3148085"/>
            <a:ext cx="1282446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98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2" y="202406"/>
            <a:ext cx="7199313" cy="809625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650" b="0" i="0" u="none" cap="none">
                <a:solidFill>
                  <a:srgbClr val="FFFFFF">
                    <a:alpha val="100000"/>
                  </a:srgbClr>
                </a:solidFill>
                <a:latin typeface="VIC SemiBold Italic"/>
                <a:cs typeface="VIC SemiBold Italic"/>
                <a:sym typeface="VIC SemiBold"/>
              </a:rPr>
              <a:t>COVID </a:t>
            </a:r>
            <a:r>
              <a:rPr sz="1650" b="0" i="0" u="none" cap="none" err="1">
                <a:solidFill>
                  <a:srgbClr val="FFFFFF">
                    <a:alpha val="100000"/>
                  </a:srgbClr>
                </a:solidFill>
                <a:latin typeface="VIC SemiBold Italic"/>
                <a:cs typeface="VIC SemiBold Italic"/>
                <a:sym typeface="VIC SemiBold"/>
              </a:rPr>
              <a:t>Hospitalisations</a:t>
            </a:r>
            <a:endParaRPr sz="1650" b="0" i="0" u="none" cap="none">
              <a:solidFill>
                <a:srgbClr val="FFFFFF">
                  <a:alpha val="100000"/>
                </a:srgbClr>
              </a:solidFill>
              <a:latin typeface="VIC SemiBold Italic"/>
              <a:cs typeface="VIC SemiBold Italic"/>
              <a:sym typeface="VIC SemiBold"/>
            </a:endParaRPr>
          </a:p>
        </p:txBody>
      </p:sp>
      <p:pic>
        <p:nvPicPr>
          <p:cNvPr id="3" name="Content Placeholder 1"/>
          <p:cNvPicPr>
            <a:picLocks noGrp="1"/>
          </p:cNvPicPr>
          <p:nvPr>
            <p:ph idx="16"/>
          </p:nvPr>
        </p:nvPicPr>
        <p:blipFill>
          <a:blip r:embed="rId2" cstate="print"/>
          <a:stretch>
            <a:fillRect/>
          </a:stretch>
        </p:blipFill>
        <p:spPr>
          <a:xfrm>
            <a:off x="90973" y="1099335"/>
            <a:ext cx="4457700" cy="3391728"/>
          </a:xfrm>
          <a:prstGeom prst="rect">
            <a:avLst/>
          </a:prstGeom>
        </p:spPr>
      </p:pic>
      <p:pic>
        <p:nvPicPr>
          <p:cNvPr id="4" name="Content Placeholder 2"/>
          <p:cNvPicPr>
            <a:picLocks noGrp="1"/>
          </p:cNvPicPr>
          <p:nvPr>
            <p:ph idx="17"/>
          </p:nvPr>
        </p:nvPicPr>
        <p:blipFill>
          <a:blip r:embed="rId3" cstate="print"/>
          <a:stretch>
            <a:fillRect/>
          </a:stretch>
        </p:blipFill>
        <p:spPr>
          <a:xfrm>
            <a:off x="4611139" y="1099335"/>
            <a:ext cx="4457700" cy="3391728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973" y="4500633"/>
            <a:ext cx="6028841" cy="373557"/>
          </a:xfrm>
        </p:spPr>
        <p:txBody>
          <a:bodyPr/>
          <a:lstStyle>
            <a:defPPr>
              <a:defRPr lang="en-US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900" b="0" i="0" u="none" cap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This graph shows data back to September 2021 when hospitalisations were increasing during the Delta variant wave.
Hospitalisations represent the number of COVID-19 positive patients in hospital on a given day.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2" y="202406"/>
            <a:ext cx="7199313" cy="8096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sz="1650">
                <a:solidFill>
                  <a:srgbClr val="FFFFFF">
                    <a:alpha val="100000"/>
                  </a:srgbClr>
                </a:solidFill>
                <a:latin typeface="VIC SemiBold"/>
                <a:cs typeface="VIC SemiBold"/>
                <a:sym typeface="VIC SemiBold"/>
              </a:rPr>
              <a:t>COVID Mortality</a:t>
            </a:r>
          </a:p>
        </p:txBody>
      </p:sp>
      <p:pic>
        <p:nvPicPr>
          <p:cNvPr id="3" name="Content Placeholder 1"/>
          <p:cNvPicPr>
            <a:picLocks noGrp="1"/>
          </p:cNvPicPr>
          <p:nvPr>
            <p:ph idx="16"/>
          </p:nvPr>
        </p:nvPicPr>
        <p:blipFill>
          <a:blip r:embed="rId2" cstate="print"/>
          <a:stretch>
            <a:fillRect/>
          </a:stretch>
        </p:blipFill>
        <p:spPr>
          <a:xfrm>
            <a:off x="90973" y="1099335"/>
            <a:ext cx="4457700" cy="3391728"/>
          </a:xfrm>
          <a:prstGeom prst="rect">
            <a:avLst/>
          </a:prstGeom>
        </p:spPr>
      </p:pic>
      <p:pic>
        <p:nvPicPr>
          <p:cNvPr id="4" name="Content Placeholder 2"/>
          <p:cNvPicPr>
            <a:picLocks noGrp="1"/>
          </p:cNvPicPr>
          <p:nvPr>
            <p:ph idx="17"/>
          </p:nvPr>
        </p:nvPicPr>
        <p:blipFill>
          <a:blip r:embed="rId3" cstate="print"/>
          <a:stretch>
            <a:fillRect/>
          </a:stretch>
        </p:blipFill>
        <p:spPr>
          <a:xfrm>
            <a:off x="4611139" y="1099335"/>
            <a:ext cx="4457700" cy="3391728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973" y="4500633"/>
            <a:ext cx="6028841" cy="373557"/>
          </a:xfrm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75">
                <a:solidFill>
                  <a:srgbClr val="000000">
                    <a:alpha val="100000"/>
                  </a:srgbClr>
                </a:solidFill>
                <a:latin typeface="VIC"/>
                <a:ea typeface="+mn-ea"/>
                <a:cs typeface="VIC"/>
                <a:sym typeface="VIC"/>
              </a:rPr>
              <a:t>Date is based on date of death, not date of when each death was reported. This applies to all death metrics in the report unless stated otherwise.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2" y="202406"/>
            <a:ext cx="7199313" cy="8096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sz="1650">
                <a:solidFill>
                  <a:srgbClr val="FFFFFF">
                    <a:alpha val="100000"/>
                  </a:srgbClr>
                </a:solidFill>
                <a:latin typeface="VIC SemiBold"/>
                <a:cs typeface="VIC SemiBold"/>
                <a:sym typeface="VIC SemiBold"/>
              </a:rPr>
              <a:t>Wastewater surveillance: variant trends in Victoria</a:t>
            </a:r>
          </a:p>
        </p:txBody>
      </p:sp>
      <p:pic>
        <p:nvPicPr>
          <p:cNvPr id="3" name="Picture Placeholder 7"/>
          <p:cNvPicPr>
            <a:picLocks noGrp="1"/>
          </p:cNvPicPr>
          <p:nvPr>
            <p:ph type="pic"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42875" y="1151335"/>
            <a:ext cx="6363891" cy="3654461"/>
          </a:xfrm>
          <a:prstGeom prst="rect">
            <a:avLst/>
          </a:prstGeom>
        </p:spPr>
      </p:pic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372F270-32D2-A4BA-67D5-B581E5F73B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9160" y="1284901"/>
            <a:ext cx="2391965" cy="3311128"/>
          </a:xfrm>
        </p:spPr>
        <p:txBody>
          <a:bodyPr anchor="t"/>
          <a:lstStyle/>
          <a:p>
            <a: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AU" sz="1050">
                <a:solidFill>
                  <a:srgbClr val="000000">
                    <a:alpha val="100000"/>
                  </a:srgbClr>
                </a:solidFill>
                <a:latin typeface="Arial"/>
                <a:ea typeface="ＭＳ Ｐゴシック"/>
                <a:cs typeface="Arial"/>
                <a:sym typeface="Arial"/>
              </a:rPr>
              <a:t>Analysis of wastewater samples can help us understand which SARS-CoV-2 variants are currently circulating in Victoria.</a:t>
            </a:r>
          </a:p>
          <a:p>
            <a: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</a:pPr>
            <a:r>
              <a:rPr lang="en-AU" sz="1050" b="0">
                <a:solidFill>
                  <a:srgbClr val="000000">
                    <a:alpha val="100000"/>
                  </a:srgbClr>
                </a:solidFill>
                <a:latin typeface="Arial"/>
                <a:ea typeface="ＭＳ Ｐゴシック"/>
                <a:cs typeface="Arial"/>
                <a:sym typeface="Arial"/>
              </a:rPr>
              <a:t>In the past there have been waves of infections and hospitalisations when a new variant or subvariant has spread quickly relative to the others.
There are a number of closely related </a:t>
            </a:r>
            <a:r>
              <a:rPr lang="en-AU" sz="1050" b="0" err="1">
                <a:solidFill>
                  <a:srgbClr val="000000">
                    <a:alpha val="100000"/>
                  </a:srgbClr>
                </a:solidFill>
                <a:latin typeface="Arial"/>
                <a:ea typeface="ＭＳ Ｐゴシック"/>
                <a:cs typeface="Arial"/>
                <a:sym typeface="Arial"/>
              </a:rPr>
              <a:t>sublineages</a:t>
            </a:r>
            <a:r>
              <a:rPr lang="en-AU" sz="1050" b="0">
                <a:solidFill>
                  <a:srgbClr val="000000">
                    <a:alpha val="100000"/>
                  </a:srgbClr>
                </a:solidFill>
                <a:latin typeface="Arial"/>
                <a:ea typeface="ＭＳ Ｐゴシック"/>
                <a:cs typeface="Arial"/>
                <a:sym typeface="Arial"/>
              </a:rPr>
              <a:t> circulating in Victoria. Only the most detected variants have been displayed here.</a:t>
            </a:r>
          </a:p>
          <a:p>
            <a: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</a:pPr>
            <a:endParaRPr lang="en-AU" sz="1050" b="0">
              <a:solidFill>
                <a:srgbClr val="000000">
                  <a:alpha val="100000"/>
                </a:srgbClr>
              </a:solidFill>
              <a:latin typeface="Arial"/>
              <a:ea typeface="ＭＳ Ｐゴシック"/>
              <a:cs typeface="Arial"/>
              <a:sym typeface="Arial"/>
            </a:endParaRPr>
          </a:p>
          <a:p>
            <a:pPr marL="171450" indent="-17145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AU" sz="1050" b="0">
                <a:solidFill>
                  <a:srgbClr val="000000">
                    <a:alpha val="100000"/>
                  </a:srgbClr>
                </a:solidFill>
                <a:latin typeface="Arial"/>
                <a:ea typeface="ＭＳ Ｐゴシック"/>
                <a:cs typeface="Arial"/>
                <a:sym typeface="Arial"/>
              </a:rPr>
              <a:t>JN.1 is the most dominant variant in Victoria, and globally</a:t>
            </a:r>
          </a:p>
          <a:p>
            <a:pPr marL="171450" indent="-17145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AU" sz="1050" b="0">
                <a:solidFill>
                  <a:srgbClr val="000000">
                    <a:alpha val="100000"/>
                  </a:srgbClr>
                </a:solidFill>
                <a:latin typeface="Arial"/>
                <a:ea typeface="ＭＳ Ｐゴシック"/>
                <a:cs typeface="Arial"/>
                <a:sym typeface="Arial"/>
              </a:rPr>
              <a:t>Declared VOI in Dec by WHO</a:t>
            </a:r>
          </a:p>
          <a:p>
            <a:pPr marL="171450" indent="-17145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AU" sz="1050" b="0">
                <a:solidFill>
                  <a:srgbClr val="000000">
                    <a:alpha val="100000"/>
                  </a:srgbClr>
                </a:solidFill>
                <a:latin typeface="Arial"/>
                <a:ea typeface="ＭＳ Ｐゴシック"/>
                <a:cs typeface="Arial"/>
                <a:sym typeface="Arial"/>
              </a:rPr>
              <a:t>No evidence to suggest it causes more severe disease</a:t>
            </a:r>
          </a:p>
          <a:p>
            <a:pPr marL="171450" indent="-17145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AU" sz="1050" b="0">
                <a:solidFill>
                  <a:srgbClr val="000000">
                    <a:alpha val="100000"/>
                  </a:srgbClr>
                </a:solidFill>
                <a:latin typeface="Arial"/>
                <a:ea typeface="ＭＳ Ｐゴシック"/>
                <a:cs typeface="Arial"/>
                <a:sym typeface="Arial"/>
              </a:rPr>
              <a:t>New vaccine (monovalent XBB 1.5) works well against this variant</a:t>
            </a:r>
          </a:p>
          <a:p>
            <a: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</a:pPr>
            <a:endParaRPr lang="en-AU" sz="1050" b="0">
              <a:solidFill>
                <a:srgbClr val="000000">
                  <a:alpha val="100000"/>
                </a:srgbClr>
              </a:solidFill>
              <a:latin typeface="Arial"/>
              <a:ea typeface="ＭＳ Ｐゴシック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1" y="202406"/>
            <a:ext cx="8051452" cy="8096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sz="1650">
                <a:solidFill>
                  <a:srgbClr val="FFFFFF">
                    <a:alpha val="100000"/>
                  </a:srgbClr>
                </a:solidFill>
                <a:latin typeface="VIC SemiBold"/>
                <a:cs typeface="VIC SemiBold"/>
                <a:sym typeface="VIC SemiBold"/>
              </a:rPr>
              <a:t>Treatments</a:t>
            </a:r>
          </a:p>
        </p:txBody>
      </p:sp>
      <p:pic>
        <p:nvPicPr>
          <p:cNvPr id="3" name="Content Placeholder 3"/>
          <p:cNvPicPr>
            <a:picLocks noGrp="1"/>
          </p:cNvPicPr>
          <p:nvPr>
            <p:ph idx="2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165219"/>
            <a:ext cx="4235105" cy="2871649"/>
          </a:xfrm>
          <a:prstGeom prst="rect">
            <a:avLst/>
          </a:prstGeom>
        </p:spPr>
      </p:pic>
      <p:pic>
        <p:nvPicPr>
          <p:cNvPr id="4" name="Content Placeholder 4"/>
          <p:cNvPicPr>
            <a:picLocks noGrp="1"/>
          </p:cNvPicPr>
          <p:nvPr>
            <p:ph idx="20"/>
          </p:nvPr>
        </p:nvPicPr>
        <p:blipFill>
          <a:blip r:embed="rId3" cstate="print"/>
          <a:stretch>
            <a:fillRect/>
          </a:stretch>
        </p:blipFill>
        <p:spPr>
          <a:xfrm>
            <a:off x="4667250" y="1165219"/>
            <a:ext cx="4235105" cy="2871649"/>
          </a:xfrm>
          <a:prstGeom prst="rect">
            <a:avLst/>
          </a:prstGeom>
        </p:spPr>
      </p:pic>
      <p:sp>
        <p:nvSpPr>
          <p:cNvPr id="5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6308" y="4089689"/>
            <a:ext cx="8267172" cy="685800"/>
          </a:xfrm>
        </p:spPr>
        <p:txBody>
          <a:bodyPr/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sym typeface="Arial"/>
              </a:rPr>
              <a:t>PBS prescriptions dispensed within Victoria for PBS eligible oral COVID-19 treatments.
Reporting week is Monday to Sunday. Note that totals may change week to week as more data is submitted, and totals may differ from other sources due to exclusions and/or differing dates from which the data is taken.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1" y="202406"/>
            <a:ext cx="8051452" cy="8096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sz="1650">
                <a:solidFill>
                  <a:srgbClr val="FFFFFF">
                    <a:alpha val="100000"/>
                  </a:srgbClr>
                </a:solidFill>
                <a:latin typeface="VIC SemiBold"/>
                <a:cs typeface="VIC SemiBold"/>
                <a:sym typeface="VIC SemiBold"/>
              </a:rPr>
              <a:t>Vaccination</a:t>
            </a:r>
          </a:p>
        </p:txBody>
      </p:sp>
      <p:graphicFrame>
        <p:nvGraphicFramePr>
          <p:cNvPr id="3" name="Table Placeholder 1"/>
          <p:cNvGraphicFramePr>
            <a:graphicFrameLocks noGrp="1"/>
          </p:cNvGraphicFramePr>
          <p:nvPr/>
        </p:nvGraphicFramePr>
        <p:xfrm>
          <a:off x="244928" y="1115352"/>
          <a:ext cx="8743950" cy="2465451"/>
        </p:xfrm>
        <a:graphic>
          <a:graphicData uri="http://schemas.openxmlformats.org/drawingml/2006/table">
            <a:tbl>
              <a:tblPr/>
              <a:tblGrid>
                <a:gridCol w="788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9471"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Age group</a:t>
                      </a: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508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508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1E144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Dose 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508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508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1E144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2023 Booster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508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508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1E144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2023 Booster 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508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508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1E144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Vaccinated last 6 months*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508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508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1E144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Doses last 7 days#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508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508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1E144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Doses last 12 weeks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508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508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1E1447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598"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00-04</a:t>
                      </a: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508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1E144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508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CCCCCC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508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CCCCCC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508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CCCCCC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508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CCCCCC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&lt;10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508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EFEF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508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EFEFE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598"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05-11</a:t>
                      </a: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1E144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CCCCCC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800" i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Low eligibility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CCCCCC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CCCCCC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CCCCCC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    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F9F9F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F9F9F9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598"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12-15</a:t>
                      </a: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1E144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CCCCCC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CCCCCC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CCCCCC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CCCCCC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    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EFEF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EFEFE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598"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16-17</a:t>
                      </a: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1E144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48%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F9F9F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CCCCCC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CCCCCC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CCCCCC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    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F9F9F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F9F9F9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598"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18-29</a:t>
                      </a: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1E144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58%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EFEF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EFEF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CCCCCC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EFEF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   599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EFEF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EFEFE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598"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30-49</a:t>
                      </a: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1E144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70%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F9F9F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11%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F9F9F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F9F9F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 1,308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F9F9F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F9F9F9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598"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50-64</a:t>
                      </a: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1E144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82%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EFEF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26%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EFEF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EFEF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 2,343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EFEF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EFEFE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598"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65-74</a:t>
                      </a: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1E144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90%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F9F9F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52%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F9F9F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15%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F9F9F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20%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F9F9F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 4,194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F9F9F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F9F9F9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598"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75+</a:t>
                      </a: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1E144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&gt;95%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EFEF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69%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EFEF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28%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EFEF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28%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EFEF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 5,350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EFEF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EFEFE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598"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508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1E144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74% (16+ years)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F9F9F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59% (65+ years)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F9F9F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21% (65+ years)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F9F9F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8% (18+ years)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F9F9F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13,871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F9F9F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44450" algn="ctr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350"/>
                        </a:spcAft>
                        <a:buNone/>
                      </a:pPr>
                      <a:r>
                        <a:rPr sz="7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VIC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F9F9F9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" name="Content Placeholder 2"/>
          <p:cNvPicPr>
            <a:picLocks noGrp="1"/>
          </p:cNvPicPr>
          <p:nvPr>
            <p:ph idx="16"/>
          </p:nvPr>
        </p:nvPicPr>
        <p:blipFill>
          <a:blip r:embed="rId2" cstate="print"/>
          <a:stretch>
            <a:fillRect/>
          </a:stretch>
        </p:blipFill>
        <p:spPr>
          <a:xfrm>
            <a:off x="0" y="3645000"/>
            <a:ext cx="5410962" cy="12960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/>
          </p:cNvPicPr>
          <p:nvPr>
            <p:ph idx="20"/>
          </p:nvPr>
        </p:nvPicPr>
        <p:blipFill>
          <a:blip r:embed="rId3" cstate="print"/>
          <a:stretch>
            <a:fillRect/>
          </a:stretch>
        </p:blipFill>
        <p:spPr>
          <a:xfrm>
            <a:off x="7742682" y="1471500"/>
            <a:ext cx="1268730" cy="1942260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11189" y="4391045"/>
            <a:ext cx="3500224" cy="619125"/>
          </a:xfrm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900">
                <a:solidFill>
                  <a:srgbClr val="000000">
                    <a:alpha val="100000"/>
                  </a:srgbClr>
                </a:solidFill>
                <a:latin typeface="Arial"/>
                <a:ea typeface="+mn-ea"/>
                <a:cs typeface="Arial"/>
                <a:sym typeface="Arial"/>
              </a:rPr>
              <a:t>* Proportion of people with any vaccination who have received a dose in the past 180 days. This does NOT account for people ineligible for vaccination due to recent infection.
# Data to 19 February 2024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59A42D-6DB7-1F21-573C-ECC87AC29D36}"/>
              </a:ext>
            </a:extLst>
          </p:cNvPr>
          <p:cNvSpPr/>
          <p:nvPr/>
        </p:nvSpPr>
        <p:spPr>
          <a:xfrm>
            <a:off x="174274" y="3638472"/>
            <a:ext cx="3868337" cy="15050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New ATAGI recommendations – 29</a:t>
            </a:r>
            <a:r>
              <a:rPr lang="en-AU" baseline="30000"/>
              <a:t>th</a:t>
            </a:r>
            <a:r>
              <a:rPr lang="en-AU"/>
              <a:t> February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12057" y="3579374"/>
            <a:ext cx="8471581" cy="1276161"/>
          </a:xfrm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  <a:p>
            <a:endParaRPr lang="en-US" altLang="en-US" sz="1050" b="0">
              <a:ea typeface="ＭＳ Ｐゴシック" pitchFamily="34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36ADFB-979F-3093-0AC0-E5BE782FD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36" y="3687419"/>
            <a:ext cx="3795975" cy="13590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6B9052-A046-14EC-EC01-97706C5C4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032" y="3630477"/>
            <a:ext cx="4089417" cy="14729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8022DB-2BE2-5475-52DA-5E15EE469F6E}"/>
              </a:ext>
            </a:extLst>
          </p:cNvPr>
          <p:cNvSpPr txBox="1"/>
          <p:nvPr/>
        </p:nvSpPr>
        <p:spPr>
          <a:xfrm>
            <a:off x="416859" y="1163171"/>
            <a:ext cx="826994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0" i="0">
                <a:solidFill>
                  <a:srgbClr val="313131"/>
                </a:solidFill>
                <a:effectLst/>
                <a:latin typeface="-apple-system"/>
              </a:rPr>
              <a:t>COVID-19 continues to have a significant impact across the community. The best protection against severe disease, is to keep up to date with vaccinations.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b="0" i="0">
              <a:solidFill>
                <a:srgbClr val="313131"/>
              </a:solidFill>
              <a:effectLst/>
              <a:latin typeface="-apple-syste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1" i="0">
                <a:solidFill>
                  <a:srgbClr val="313131"/>
                </a:solidFill>
                <a:effectLst/>
                <a:latin typeface="-apple-system"/>
              </a:rPr>
              <a:t>Adults 65 years and over, or aged 18-64 who are severely immunocompromised</a:t>
            </a:r>
            <a:r>
              <a:rPr lang="en-AU" sz="1400" b="0" i="0">
                <a:solidFill>
                  <a:srgbClr val="313131"/>
                </a:solidFill>
                <a:effectLst/>
                <a:latin typeface="-apple-system"/>
              </a:rPr>
              <a:t>, are eligible to receive a booster dose </a:t>
            </a:r>
            <a:r>
              <a:rPr lang="en-AU" sz="1400" b="1" i="0">
                <a:solidFill>
                  <a:srgbClr val="313131"/>
                </a:solidFill>
                <a:effectLst/>
                <a:latin typeface="-apple-system"/>
              </a:rPr>
              <a:t>every 6 months.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b="0" i="0">
              <a:solidFill>
                <a:srgbClr val="313131"/>
              </a:solidFill>
              <a:effectLst/>
              <a:latin typeface="-apple-syste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1" i="0">
                <a:solidFill>
                  <a:srgbClr val="313131"/>
                </a:solidFill>
                <a:effectLst/>
                <a:latin typeface="-apple-system"/>
              </a:rPr>
              <a:t>All other adults </a:t>
            </a:r>
            <a:r>
              <a:rPr lang="en-AU" sz="1400" b="0" i="0">
                <a:solidFill>
                  <a:srgbClr val="313131"/>
                </a:solidFill>
                <a:effectLst/>
                <a:latin typeface="-apple-system"/>
              </a:rPr>
              <a:t>are eligible to get a </a:t>
            </a:r>
            <a:r>
              <a:rPr lang="en-AU" sz="1400" b="1" i="0">
                <a:solidFill>
                  <a:srgbClr val="313131"/>
                </a:solidFill>
                <a:effectLst/>
                <a:latin typeface="-apple-system"/>
              </a:rPr>
              <a:t>booster dose every 12 months.</a:t>
            </a:r>
            <a:br>
              <a:rPr lang="en-AU"/>
            </a:br>
            <a:r>
              <a:rPr lang="en-AU" b="0" i="0">
                <a:solidFill>
                  <a:srgbClr val="313131"/>
                </a:solidFill>
                <a:effectLst/>
                <a:latin typeface="-apple-system"/>
              </a:rPr>
              <a:t> </a:t>
            </a:r>
            <a:br>
              <a:rPr lang="en-AU"/>
            </a:br>
            <a:endParaRPr lang="en-A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A6D2-D635-07E0-251E-D1854E32E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Other Key issues 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527B4-CB90-6B77-490E-D554E0FF7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Long COVID</a:t>
            </a:r>
          </a:p>
          <a:p>
            <a:r>
              <a:rPr lang="en-US">
                <a:ea typeface="ＭＳ Ｐゴシック"/>
              </a:rPr>
              <a:t>Transmission</a:t>
            </a:r>
          </a:p>
          <a:p>
            <a:r>
              <a:rPr lang="en-US">
                <a:ea typeface="ＭＳ Ｐゴシック"/>
              </a:rPr>
              <a:t>Antivirals</a:t>
            </a:r>
          </a:p>
          <a:p>
            <a:r>
              <a:rPr lang="en-US">
                <a:ea typeface="ＭＳ Ｐゴシック"/>
              </a:rPr>
              <a:t>Questions?</a:t>
            </a:r>
          </a:p>
          <a:p>
            <a:endParaRPr lang="en-US">
              <a:ea typeface="ＭＳ Ｐゴシック"/>
            </a:endParaRPr>
          </a:p>
          <a:p>
            <a:endParaRPr lang="en-US">
              <a:ea typeface="ＭＳ Ｐゴシック"/>
            </a:endParaRPr>
          </a:p>
          <a:p>
            <a:endParaRPr lang="en-US">
              <a:ea typeface="ＭＳ Ｐゴシック"/>
            </a:endParaRPr>
          </a:p>
          <a:p>
            <a:endParaRPr lang="en-US">
              <a:ea typeface="ＭＳ Ｐゴシック"/>
            </a:endParaRPr>
          </a:p>
          <a:p>
            <a:endParaRPr lang="en-US">
              <a:ea typeface="ＭＳ Ｐゴシック"/>
            </a:endParaRPr>
          </a:p>
          <a:p>
            <a:endParaRPr lang="en-US">
              <a:ea typeface="ＭＳ Ｐゴシック"/>
            </a:endParaRPr>
          </a:p>
          <a:p>
            <a:endParaRPr lang="en-US">
              <a:ea typeface="ＭＳ Ｐゴシック"/>
            </a:endParaRPr>
          </a:p>
          <a:p>
            <a:r>
              <a:rPr lang="en-US"/>
              <a:t> </a:t>
            </a:r>
          </a:p>
        </p:txBody>
      </p:sp>
    </p:spTree>
    <p:extLst>
      <p:ext uri="{BB962C8B-B14F-4D97-AF65-F5344CB8AC3E}">
        <p14:creationId xmlns:p14="http://schemas.microsoft.com/office/powerpoint/2010/main" val="6084071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H navy 16x9 presentation" id="{312240A0-3964-F146-A3AA-9400C51E8E33}" vid="{E9F1A43C-0529-7049-8811-9078062534B5}"/>
    </a:ext>
  </a:extLst>
</a:theme>
</file>

<file path=ppt/theme/theme2.xml><?xml version="1.0" encoding="utf-8"?>
<a:theme xmlns:a="http://schemas.openxmlformats.org/drawingml/2006/main" name="Intel_P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H navy 16x9 presentation" id="{312240A0-3964-F146-A3AA-9400C51E8E33}" vid="{E9F1A43C-0529-7049-8811-9078062534B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34EC1B70594941AAB0EE9491458F55" ma:contentTypeVersion="18" ma:contentTypeDescription="Create a new document." ma:contentTypeScope="" ma:versionID="da372f3f71285377c698632957b992f9">
  <xsd:schema xmlns:xsd="http://www.w3.org/2001/XMLSchema" xmlns:xs="http://www.w3.org/2001/XMLSchema" xmlns:p="http://schemas.microsoft.com/office/2006/metadata/properties" xmlns:ns2="63a6e35b-1a0d-4b26-8059-9d7fbfec19c3" xmlns:ns3="7f7db093-26fa-4a4d-b7ba-a7de4e106676" targetNamespace="http://schemas.microsoft.com/office/2006/metadata/properties" ma:root="true" ma:fieldsID="abcc756c7a6e7e4a55d2964c03e4c2fd" ns2:_="" ns3:_="">
    <xsd:import namespace="63a6e35b-1a0d-4b26-8059-9d7fbfec19c3"/>
    <xsd:import namespace="7f7db093-26fa-4a4d-b7ba-a7de4e10667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6e35b-1a0d-4b26-8059-9d7fbfec19c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951c630d-cd73-4986-91fd-ef9bb3ff8aca}" ma:internalName="TaxCatchAll" ma:showField="CatchAllData" ma:web="63a6e35b-1a0d-4b26-8059-9d7fbfec19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7db093-26fa-4a4d-b7ba-a7de4e1066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087ee064-f347-41df-91ce-b1c94adcd2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3a6e35b-1a0d-4b26-8059-9d7fbfec19c3">
      <Value>17</Value>
    </TaxCatchAll>
    <lcf76f155ced4ddcb4097134ff3c332f xmlns="7f7db093-26fa-4a4d-b7ba-a7de4e10667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3408073-DDBF-4FC6-B51F-F30654B06F09}"/>
</file>

<file path=customXml/itemProps2.xml><?xml version="1.0" encoding="utf-8"?>
<ds:datastoreItem xmlns:ds="http://schemas.openxmlformats.org/officeDocument/2006/customXml" ds:itemID="{B3EB7745-C77B-4205-928C-F7F5E98D138D}">
  <ds:schemaRefs>
    <ds:schemaRef ds:uri="48a3a529-1f19-4207-8ed6-979d0ffc11ef"/>
    <ds:schemaRef ds:uri="5ce0f2b5-5be5-4508-bce9-d7011ece0659"/>
    <ds:schemaRef ds:uri="edc24be7-85b6-48b8-bec8-bca4fac6cca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8301488-EBF5-48AA-A8FC-B5833162F17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78FE8D2-CCF2-4805-ADC0-43DDBA98F599}"/>
</file>

<file path=docProps/app.xml><?xml version="1.0" encoding="utf-8"?>
<Properties xmlns="http://schemas.openxmlformats.org/officeDocument/2006/extended-properties" xmlns:vt="http://schemas.openxmlformats.org/officeDocument/2006/docPropsVTypes">
  <Template>Body</Template>
  <TotalTime>3</TotalTime>
  <Words>777</Words>
  <Application>Microsoft Office PowerPoint</Application>
  <PresentationFormat>On-screen Show (16:9)</PresentationFormat>
  <Paragraphs>130</Paragraphs>
  <Slides>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ＭＳ Ｐゴシック</vt:lpstr>
      <vt:lpstr>-apple-system</vt:lpstr>
      <vt:lpstr>Arial</vt:lpstr>
      <vt:lpstr>Arial Black</vt:lpstr>
      <vt:lpstr>Calibri</vt:lpstr>
      <vt:lpstr>VIC</vt:lpstr>
      <vt:lpstr>VIC SemiBold</vt:lpstr>
      <vt:lpstr>VIC SemiBold Italic</vt:lpstr>
      <vt:lpstr>Body</vt:lpstr>
      <vt:lpstr>Intel_Pack</vt:lpstr>
      <vt:lpstr>think-cell Slide</vt:lpstr>
      <vt:lpstr>COVID-19 update  </vt:lpstr>
      <vt:lpstr>Epidemiological Summary</vt:lpstr>
      <vt:lpstr>COVID Hospitalisations</vt:lpstr>
      <vt:lpstr>COVID Mortality</vt:lpstr>
      <vt:lpstr>Wastewater surveillance: variant trends in Victoria</vt:lpstr>
      <vt:lpstr>Treatments</vt:lpstr>
      <vt:lpstr>Vaccination</vt:lpstr>
      <vt:lpstr>New ATAGI recommendations – 29th February </vt:lpstr>
      <vt:lpstr>Other Key issues 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Eugenio Fazio (Health)</dc:creator>
  <cp:keywords/>
  <dc:description/>
  <cp:lastModifiedBy>Rachael Loomes (Health)</cp:lastModifiedBy>
  <cp:revision>3</cp:revision>
  <dcterms:created xsi:type="dcterms:W3CDTF">2021-04-15T22:44:24Z</dcterms:created>
  <dcterms:modified xsi:type="dcterms:W3CDTF">2024-02-29T05:59:37Z</dcterms:modified>
  <cp:category>Presentation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version">
    <vt:lpwstr>v5 160322021</vt:lpwstr>
  </property>
  <property fmtid="{D5CDD505-2E9C-101B-9397-08002B2CF9AE}" pid="4" name="MSIP_Label_43e64453-338c-4f93-8a4d-0039a0a41f2a_Enabled">
    <vt:lpwstr>true</vt:lpwstr>
  </property>
  <property fmtid="{D5CDD505-2E9C-101B-9397-08002B2CF9AE}" pid="5" name="MSIP_Label_43e64453-338c-4f93-8a4d-0039a0a41f2a_SetDate">
    <vt:lpwstr>2021-03-16T03:59:04Z</vt:lpwstr>
  </property>
  <property fmtid="{D5CDD505-2E9C-101B-9397-08002B2CF9AE}" pid="6" name="MSIP_Label_43e64453-338c-4f93-8a4d-0039a0a41f2a_Method">
    <vt:lpwstr>Privileged</vt:lpwstr>
  </property>
  <property fmtid="{D5CDD505-2E9C-101B-9397-08002B2CF9AE}" pid="7" name="MSIP_Label_43e64453-338c-4f93-8a4d-0039a0a41f2a_Name">
    <vt:lpwstr>43e64453-338c-4f93-8a4d-0039a0a41f2a</vt:lpwstr>
  </property>
  <property fmtid="{D5CDD505-2E9C-101B-9397-08002B2CF9AE}" pid="8" name="MSIP_Label_43e64453-338c-4f93-8a4d-0039a0a41f2a_SiteId">
    <vt:lpwstr>c0e0601f-0fac-449c-9c88-a104c4eb9f28</vt:lpwstr>
  </property>
  <property fmtid="{D5CDD505-2E9C-101B-9397-08002B2CF9AE}" pid="9" name="MSIP_Label_43e64453-338c-4f93-8a4d-0039a0a41f2a_ActionId">
    <vt:lpwstr>b5b8dfe1-4ff9-4735-999e-53666cf68136</vt:lpwstr>
  </property>
  <property fmtid="{D5CDD505-2E9C-101B-9397-08002B2CF9AE}" pid="10" name="MSIP_Label_43e64453-338c-4f93-8a4d-0039a0a41f2a_ContentBits">
    <vt:lpwstr>2</vt:lpwstr>
  </property>
  <property fmtid="{D5CDD505-2E9C-101B-9397-08002B2CF9AE}" pid="11" name="ContentTypeId">
    <vt:lpwstr>0x010100F6F09B2A9B27F54CA0FADF9CF6F58BF5</vt:lpwstr>
  </property>
  <property fmtid="{D5CDD505-2E9C-101B-9397-08002B2CF9AE}" pid="12" name="Tags">
    <vt:lpwstr>17;#Templates|74cf097d-f69e-47d4-ab23-b0e64f517102</vt:lpwstr>
  </property>
</Properties>
</file>