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heme/themeOverride2.xml" ContentType="application/vnd.openxmlformats-officedocument.themeOverr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modernComment_7FFFFA39_F7209015.xml" ContentType="application/vnd.ms-powerpoint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5"/>
    <p:sldMasterId id="2147483699" r:id="rId6"/>
    <p:sldMasterId id="2147483725" r:id="rId7"/>
    <p:sldMasterId id="2147483727" r:id="rId8"/>
    <p:sldMasterId id="2147483730" r:id="rId9"/>
  </p:sldMasterIdLst>
  <p:notesMasterIdLst>
    <p:notesMasterId r:id="rId19"/>
  </p:notesMasterIdLst>
  <p:sldIdLst>
    <p:sldId id="258" r:id="rId10"/>
    <p:sldId id="2147482110" r:id="rId11"/>
    <p:sldId id="2147482160" r:id="rId12"/>
    <p:sldId id="2147482156" r:id="rId13"/>
    <p:sldId id="2147482172" r:id="rId14"/>
    <p:sldId id="2147482169" r:id="rId15"/>
    <p:sldId id="2147482168" r:id="rId16"/>
    <p:sldId id="2147482099" r:id="rId17"/>
    <p:sldId id="21474821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72898BF-F0B2-497F-A384-AEF35C89464E}">
          <p14:sldIdLst>
            <p14:sldId id="258"/>
            <p14:sldId id="2147482110"/>
            <p14:sldId id="2147482160"/>
            <p14:sldId id="2147482156"/>
            <p14:sldId id="2147482172"/>
            <p14:sldId id="2147482169"/>
            <p14:sldId id="2147482168"/>
          </p14:sldIdLst>
        </p14:section>
        <p14:section name="Appendix" id="{21462928-F16A-4F69-B036-EC569AD457C5}">
          <p14:sldIdLst>
            <p14:sldId id="2147482099"/>
            <p14:sldId id="21474821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546B48-DF3B-BBBC-644C-3F5E065666EF}" name="Gunnika Gill (Health)" initials="GG" userId="S::gunnika.gill@health.vic.gov.au::b9a803f9-5588-4bfe-8ea4-3d566da1bfed" providerId="AD"/>
  <p188:author id="{D1DEAD4C-1122-1D38-5D33-561C677AD891}" name="Isabelle Smithson (Health)" initials="I(" userId="S::isabelle.smithson@health.vic.gov.au::61d726c3-a252-4f04-ac9c-94fa1c41cdcf" providerId="AD"/>
  <p188:author id="{C7072E4D-194F-F6FF-094E-F496775D8EBB}" name="Jacqui Hickey (Health)" initials="J(" userId="S::jacqui.hickey@health.vic.gov.au::7960ad19-3329-4fe0-8822-ef4b92e611eb" providerId="AD"/>
  <p188:author id="{4CB9226B-315E-E5B4-C650-D1FD3C93C476}" name="Jacqui Hickey (Health)" initials="JH" userId="S::Jacqui.Hickey@health.vic.gov.au::7960ad19-3329-4fe0-8822-ef4b92e611eb" providerId="AD"/>
  <p188:author id="{549D146F-3875-B898-7ECF-8A021695EF6E}" name="Stephanie Georgitsis (Health)" initials="SG" userId="S::stephanie.georgitsis@health.vic.gov.au::ad6e1e12-bba0-495e-bae2-2cb159b1645b" providerId="AD"/>
  <p188:author id="{C12E2885-5988-3097-9256-89357115C8C7}" name="Aleco Lazaridis (Health)" initials="AL" userId="S::Aleco.Lazaridis@health.vic.gov.au::2ae710a3-fa8c-4556-a47e-87bdee8b9f1f" providerId="AD"/>
  <p188:author id="{2E0EA889-04DE-2D94-E53F-8E63FED7D302}" name="Courtney Royston (Health)" initials="CR" userId="S::courtney.royston@health.vic.gov.au::fa4007c0-20d6-4ada-b63b-7d16f5284d6e" providerId="AD"/>
  <p188:author id="{68F72DFE-9959-D9C4-D3E9-DEF6876661B8}" name="Diane Alvis (Health)" initials="DA" userId="S::diane.alvis@health.vic.gov.au::d4beb136-9938-485c-bf56-96e6c805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664"/>
    <a:srgbClr val="BFD4EF"/>
    <a:srgbClr val="293286"/>
    <a:srgbClr val="989FE0"/>
    <a:srgbClr val="656FD0"/>
    <a:srgbClr val="EAECF9"/>
    <a:srgbClr val="FFFFFF"/>
    <a:srgbClr val="F2F6FC"/>
    <a:srgbClr val="C1C5EC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2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Grima" userId="3f3c8f96-c0a3-45c1-bd5a-6c8415750af4" providerId="ADAL" clId="{D04CD87B-FC77-431F-8AF1-7B39224F1573}"/>
    <pc:docChg chg="delSld modSection">
      <pc:chgData name="Alexander Grima" userId="3f3c8f96-c0a3-45c1-bd5a-6c8415750af4" providerId="ADAL" clId="{D04CD87B-FC77-431F-8AF1-7B39224F1573}" dt="2025-11-27T06:54:35.494" v="0" actId="47"/>
      <pc:docMkLst>
        <pc:docMk/>
      </pc:docMkLst>
      <pc:sldChg chg="del">
        <pc:chgData name="Alexander Grima" userId="3f3c8f96-c0a3-45c1-bd5a-6c8415750af4" providerId="ADAL" clId="{D04CD87B-FC77-431F-8AF1-7B39224F1573}" dt="2025-11-27T06:54:35.494" v="0" actId="47"/>
        <pc:sldMkLst>
          <pc:docMk/>
          <pc:sldMk cId="3158838960" sldId="300"/>
        </pc:sldMkLst>
      </pc:sldChg>
      <pc:sldMasterChg chg="delSldLayout">
        <pc:chgData name="Alexander Grima" userId="3f3c8f96-c0a3-45c1-bd5a-6c8415750af4" providerId="ADAL" clId="{D04CD87B-FC77-431F-8AF1-7B39224F1573}" dt="2025-11-27T06:54:35.494" v="0" actId="47"/>
        <pc:sldMasterMkLst>
          <pc:docMk/>
          <pc:sldMasterMk cId="1441905470" sldId="2147483665"/>
        </pc:sldMasterMkLst>
        <pc:sldLayoutChg chg="del">
          <pc:chgData name="Alexander Grima" userId="3f3c8f96-c0a3-45c1-bd5a-6c8415750af4" providerId="ADAL" clId="{D04CD87B-FC77-431F-8AF1-7B39224F1573}" dt="2025-11-27T06:54:35.494" v="0" actId="47"/>
          <pc:sldLayoutMkLst>
            <pc:docMk/>
            <pc:sldMasterMk cId="1441905470" sldId="2147483665"/>
            <pc:sldLayoutMk cId="816076177" sldId="2147483722"/>
          </pc:sldLayoutMkLst>
        </pc:sldLayoutChg>
      </pc:sldMasterChg>
    </pc:docChg>
  </pc:docChgLst>
</pc:chgInfo>
</file>

<file path=ppt/comments/modernComment_7FFFFA39_F720901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B66D262-BD82-47DD-A155-B006FCB7530C}" authorId="{C12E2885-5988-3097-9256-89357115C8C7}" status="resolved" created="2025-11-18T23:00:16.937" complete="100000">
    <pc:sldMkLst xmlns:pc="http://schemas.microsoft.com/office/powerpoint/2013/main/command">
      <pc:docMk/>
      <pc:sldMk cId="4146106389" sldId="2147482169"/>
    </pc:sldMkLst>
    <p188:txBody>
      <a:bodyPr/>
      <a:lstStyle/>
      <a:p>
        <a:r>
          <a:rPr lang="en-AU"/>
          <a:t>Can we provide a link to all the referral criteria - maybe on an extra slide at the end? Good to give them a single place re resources - might also be worth giving them access to all of our other planned care content and external facing sharepoint as a reminder for other interesting stuff they can access.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EC166-AAA1-486F-97F3-7B61AB00A954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2BE7F-9EC0-4D7E-9FDE-8BE3BFEA09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2072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E687A-588B-585D-A3B8-6C0CF0C48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E408CE-E945-58AD-30CE-F0B881D03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E6B733-C319-98CB-A39A-D6E94956F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B45CC-85B6-A036-3452-A7EA122F24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F4FF1-023C-4046-9031-46C800A1613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265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D5D9D-8104-0B96-666D-8311BCB2C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704187-95C2-C01C-689B-D7BB1823F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6B1104-4106-443E-B4E3-7170E9E9C6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94BC3-D750-881D-FB1E-BB82D4FABB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DC76EA-6948-4637-A462-5E3267A8CE61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1067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6E4FA-A011-712E-B6A1-D452887E9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E602BA-1FEA-31A1-B39F-E6B67C5ED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FB7AB5-B7E4-16EB-1785-7F129EBCA3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7A480-0D3B-4B34-4B7C-D96BD2178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DC76EA-6948-4637-A462-5E3267A8CE61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1262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3B21D-9A81-78E1-3589-EE6E364A4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501774-D997-5DA2-37B2-9E9BA69C70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9A7676-BD77-A3A5-E946-E311F91E32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A0870-6A85-F9F1-97FA-BB48BF0202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F2BE7F-9EC0-4D7E-9FDE-8BE3BFEA09F0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993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24AF2-C25B-23E4-D72E-2CD7335D7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95CBBA-3BF1-06EB-40BC-CCF0211C89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109707-C8A8-823A-EEDA-86D5EAB2F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220C5-B151-9F26-32DA-A395C9044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DC76EA-6948-4637-A462-5E3267A8CE61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695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C3EE3-D786-E52A-EFFD-8D3A111CA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F62294-4724-FCDC-6D5F-164F65E0A9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0AF5FA-169C-0E5C-C380-54CB13FB34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074EA-6757-7F87-4457-067B92425F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DC76EA-6948-4637-A462-5E3267A8CE61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3353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DC76EA-6948-4637-A462-5E3267A8CE61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957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8B482-31F0-550B-9A8D-9B05CF4B2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2A382B-69ED-9C33-5706-12D420EB57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F3320B-4B1E-C230-5E4D-A25D39E898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11342-37A3-3483-7140-99537329E0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DC76EA-6948-4637-A462-5E3267A8CE61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344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3161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78613F9-2BAF-4DC1-9CED-EF4D6B696100}"/>
              </a:ext>
            </a:extLst>
          </p:cNvPr>
          <p:cNvSpPr/>
          <p:nvPr userDrawn="1"/>
        </p:nvSpPr>
        <p:spPr>
          <a:xfrm>
            <a:off x="0" y="1636071"/>
            <a:ext cx="12192000" cy="5221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6267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6">
          <p15:clr>
            <a:srgbClr val="FBAE40"/>
          </p15:clr>
        </p15:guide>
        <p15:guide id="2" orient="horz" pos="18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78613F9-2BAF-4DC1-9CED-EF4D6B696100}"/>
              </a:ext>
            </a:extLst>
          </p:cNvPr>
          <p:cNvSpPr/>
          <p:nvPr userDrawn="1"/>
        </p:nvSpPr>
        <p:spPr>
          <a:xfrm>
            <a:off x="0" y="1636071"/>
            <a:ext cx="12192000" cy="5221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2157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6">
          <p15:clr>
            <a:srgbClr val="FBAE40"/>
          </p15:clr>
        </p15:guide>
        <p15:guide id="2" orient="horz" pos="18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ody dee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5A5CFA-0407-4FCC-A9DB-2D27FFFEDE28}"/>
              </a:ext>
            </a:extLst>
          </p:cNvPr>
          <p:cNvSpPr/>
          <p:nvPr userDrawn="1"/>
        </p:nvSpPr>
        <p:spPr>
          <a:xfrm>
            <a:off x="0" y="1195272"/>
            <a:ext cx="12192000" cy="5221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88"/>
          </a:p>
        </p:txBody>
      </p:sp>
    </p:spTree>
    <p:extLst>
      <p:ext uri="{BB962C8B-B14F-4D97-AF65-F5344CB8AC3E}">
        <p14:creationId xmlns:p14="http://schemas.microsoft.com/office/powerpoint/2010/main" val="2562491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">
          <p15:clr>
            <a:srgbClr val="FBAE40"/>
          </p15:clr>
        </p15:guide>
        <p15:guide id="2" pos="16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78613F9-2BAF-4DC1-9CED-EF4D6B696100}"/>
              </a:ext>
            </a:extLst>
          </p:cNvPr>
          <p:cNvSpPr/>
          <p:nvPr userDrawn="1"/>
        </p:nvSpPr>
        <p:spPr>
          <a:xfrm>
            <a:off x="0" y="1636071"/>
            <a:ext cx="12192000" cy="5221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6121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6">
          <p15:clr>
            <a:srgbClr val="FBAE40"/>
          </p15:clr>
        </p15:guide>
        <p15:guide id="2" orient="horz" pos="18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534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body dee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5A5CFA-0407-4FCC-A9DB-2D27FFFEDE28}"/>
              </a:ext>
            </a:extLst>
          </p:cNvPr>
          <p:cNvSpPr/>
          <p:nvPr userDrawn="1"/>
        </p:nvSpPr>
        <p:spPr>
          <a:xfrm>
            <a:off x="0" y="1195272"/>
            <a:ext cx="12192000" cy="5221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88"/>
          </a:p>
        </p:txBody>
      </p:sp>
    </p:spTree>
    <p:extLst>
      <p:ext uri="{BB962C8B-B14F-4D97-AF65-F5344CB8AC3E}">
        <p14:creationId xmlns:p14="http://schemas.microsoft.com/office/powerpoint/2010/main" val="4034379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">
          <p15:clr>
            <a:srgbClr val="FBAE40"/>
          </p15:clr>
        </p15:guide>
        <p15:guide id="2" pos="16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ody dee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5A5CFA-0407-4FCC-A9DB-2D27FFFEDE28}"/>
              </a:ext>
            </a:extLst>
          </p:cNvPr>
          <p:cNvSpPr/>
          <p:nvPr userDrawn="1"/>
        </p:nvSpPr>
        <p:spPr>
          <a:xfrm>
            <a:off x="0" y="1195272"/>
            <a:ext cx="12192000" cy="5221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88"/>
          </a:p>
        </p:txBody>
      </p:sp>
    </p:spTree>
    <p:extLst>
      <p:ext uri="{BB962C8B-B14F-4D97-AF65-F5344CB8AC3E}">
        <p14:creationId xmlns:p14="http://schemas.microsoft.com/office/powerpoint/2010/main" val="2075904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">
          <p15:clr>
            <a:srgbClr val="FBAE40"/>
          </p15:clr>
        </p15:guide>
        <p15:guide id="2" pos="1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.png"/><Relationship Id="rId4" Type="http://schemas.openxmlformats.org/officeDocument/2006/relationships/tags" Target="../tags/tag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FD9548-BFD6-6CD3-6B6B-3C0B78DD7E7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68975" y="6642100"/>
            <a:ext cx="6969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/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44190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723" r:id="rId2"/>
  </p:sldLayoutIdLst>
  <p:hf hdr="0" ftr="0" dt="0"/>
  <p:txStyles>
    <p:titleStyle>
      <a:lvl1pPr algn="l" defTabSz="457221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ＭＳ Ｐゴシック" charset="0"/>
          <a:cs typeface="Arial"/>
        </a:defRPr>
      </a:lvl1pPr>
      <a:lvl2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21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42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63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83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457221" rtl="0" eaLnBrk="1" fontAlgn="base" hangingPunct="1">
        <a:lnSpc>
          <a:spcPct val="110000"/>
        </a:lnSpc>
        <a:spcBef>
          <a:spcPts val="800"/>
        </a:spcBef>
        <a:spcAft>
          <a:spcPts val="800"/>
        </a:spcAft>
        <a:defRPr sz="2200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250837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503261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55684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713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33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55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76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1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2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8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0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2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44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65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C67E17-8777-923D-1F7B-BBC621097E0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68975" y="6642100"/>
            <a:ext cx="6969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/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45551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hf hdr="0" ftr="0" dt="0"/>
  <p:txStyles>
    <p:titleStyle>
      <a:lvl1pPr algn="l" defTabSz="609585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ＭＳ Ｐゴシック" charset="0"/>
          <a:cs typeface="Arial"/>
        </a:defRPr>
      </a:lvl1pPr>
      <a:lvl2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609585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1219170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828754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2438339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609585" rtl="0" eaLnBrk="1" fontAlgn="base" hangingPunct="1">
        <a:lnSpc>
          <a:spcPct val="110000"/>
        </a:lnSpc>
        <a:spcBef>
          <a:spcPts val="1067"/>
        </a:spcBef>
        <a:spcAft>
          <a:spcPts val="1067"/>
        </a:spcAft>
        <a:defRPr sz="2933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334425" indent="-334425"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Font typeface="Arial" charset="0"/>
        <a:buChar char="•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670967" indent="-334425"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Font typeface="Arial" charset="0"/>
        <a:buChar char="–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007508" indent="-334425"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Font typeface="Arial" charset="0"/>
        <a:buChar char="»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28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hf hdr="0" ftr="0" dt="0"/>
  <p:txStyles>
    <p:titleStyle>
      <a:lvl1pPr algn="l" defTabSz="457221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ＭＳ Ｐゴシック" charset="0"/>
          <a:cs typeface="Arial"/>
        </a:defRPr>
      </a:lvl1pPr>
      <a:lvl2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21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42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63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83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457221" rtl="0" eaLnBrk="1" fontAlgn="base" hangingPunct="1">
        <a:lnSpc>
          <a:spcPct val="110000"/>
        </a:lnSpc>
        <a:spcBef>
          <a:spcPts val="800"/>
        </a:spcBef>
        <a:spcAft>
          <a:spcPts val="800"/>
        </a:spcAft>
        <a:defRPr sz="2200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250837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503261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55684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713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33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55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76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1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2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8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0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2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44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65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B0D79756-CEC7-4CC9-95BD-1E6F3DE88A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06" imgH="306" progId="TCLayout.ActiveDocument.1">
                  <p:embed/>
                </p:oleObj>
              </mc:Choice>
              <mc:Fallback>
                <p:oleObj name="think-cell Slide" r:id="rId6" imgW="306" imgH="30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B0D79756-CEC7-4CC9-95BD-1E6F3DE88A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9108794-F62C-3B91-CD10-8FEDDC9CCBD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68975" y="6642100"/>
            <a:ext cx="6969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52766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hdr="0" ftr="0" dt="0"/>
  <p:txStyles>
    <p:titleStyle>
      <a:lvl1pPr algn="l" defTabSz="609585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ＭＳ Ｐゴシック" charset="0"/>
          <a:cs typeface="Arial"/>
        </a:defRPr>
      </a:lvl1pPr>
      <a:lvl2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609585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1219170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828754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2438339" algn="l" defTabSz="609585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609585" rtl="0" eaLnBrk="1" fontAlgn="base" hangingPunct="1">
        <a:lnSpc>
          <a:spcPct val="110000"/>
        </a:lnSpc>
        <a:spcBef>
          <a:spcPts val="1067"/>
        </a:spcBef>
        <a:spcAft>
          <a:spcPts val="1067"/>
        </a:spcAft>
        <a:defRPr sz="2933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334425" indent="-334425"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Font typeface="Arial" charset="0"/>
        <a:buChar char="•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670967" indent="-334425"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Font typeface="Arial" charset="0"/>
        <a:buChar char="–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007508" indent="-334425" algn="l" defTabSz="609585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Font typeface="Arial" charset="0"/>
        <a:buChar char="»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F6BF4B-9E52-0B63-8DA7-D18DEC6EA5A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68975" y="6642100"/>
            <a:ext cx="6969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8274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</p:sldLayoutIdLst>
  <p:hf hdr="0" ftr="0" dt="0"/>
  <p:txStyles>
    <p:titleStyle>
      <a:lvl1pPr algn="l" defTabSz="457221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ＭＳ Ｐゴシック" charset="0"/>
          <a:cs typeface="Arial"/>
        </a:defRPr>
      </a:lvl1pPr>
      <a:lvl2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21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42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63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83" algn="l" defTabSz="457221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457221" rtl="0" eaLnBrk="1" fontAlgn="base" hangingPunct="1">
        <a:lnSpc>
          <a:spcPct val="110000"/>
        </a:lnSpc>
        <a:spcBef>
          <a:spcPts val="800"/>
        </a:spcBef>
        <a:spcAft>
          <a:spcPts val="800"/>
        </a:spcAft>
        <a:defRPr sz="2200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250837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503261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55684" indent="-250837" algn="l" defTabSz="457221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713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33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55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76" indent="-228611" algn="l" defTabSz="45722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1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2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8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0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23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44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65" algn="l" defTabSz="4572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Relationship Id="rId14" Type="http://schemas.openxmlformats.org/officeDocument/2006/relationships/image" Target="../media/image3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svg"/><Relationship Id="rId3" Type="http://schemas.microsoft.com/office/2018/10/relationships/comments" Target="../comments/modernComment_7FFFFA39_F7209015.xml"/><Relationship Id="rId7" Type="http://schemas.openxmlformats.org/officeDocument/2006/relationships/image" Target="../media/image34.sv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svg"/><Relationship Id="rId5" Type="http://schemas.openxmlformats.org/officeDocument/2006/relationships/image" Target="../media/image32.sv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svg"/><Relationship Id="rId14" Type="http://schemas.openxmlformats.org/officeDocument/2006/relationships/hyperlink" Target="https://www.health.vic.gov.au/statewide-referral-criteria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ealth.vic.gov.au/statewide-referral-criteria/dermatology-children" TargetMode="External"/><Relationship Id="rId13" Type="http://schemas.openxmlformats.org/officeDocument/2006/relationships/image" Target="../media/image46.png"/><Relationship Id="rId18" Type="http://schemas.openxmlformats.org/officeDocument/2006/relationships/image" Target="../media/image51.svg"/><Relationship Id="rId3" Type="http://schemas.openxmlformats.org/officeDocument/2006/relationships/hyperlink" Target="https://www.health.vic.gov.au/statewide-referral-criteria/ophthalmology-children" TargetMode="External"/><Relationship Id="rId7" Type="http://schemas.openxmlformats.org/officeDocument/2006/relationships/image" Target="../media/image42.sv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4.svg"/><Relationship Id="rId5" Type="http://schemas.openxmlformats.org/officeDocument/2006/relationships/hyperlink" Target="https://www.health.vic.gov.au/statewide-referral-criteria/childrens-orthopaedic" TargetMode="External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4" Type="http://schemas.openxmlformats.org/officeDocument/2006/relationships/hyperlink" Target="https://www.health.vic.gov.au/statewide-referral-criteria/childrens-surgery" TargetMode="External"/><Relationship Id="rId9" Type="http://schemas.openxmlformats.org/officeDocument/2006/relationships/hyperlink" Target="https://www.health.vic.gov.au/statewide-referral-criteria/ent-children" TargetMode="External"/><Relationship Id="rId14" Type="http://schemas.openxmlformats.org/officeDocument/2006/relationships/image" Target="../media/image4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svg"/><Relationship Id="rId13" Type="http://schemas.openxmlformats.org/officeDocument/2006/relationships/image" Target="../media/image60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12" Type="http://schemas.openxmlformats.org/officeDocument/2006/relationships/image" Target="../media/image59.sv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3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svg"/><Relationship Id="rId11" Type="http://schemas.openxmlformats.org/officeDocument/2006/relationships/image" Target="../media/image58.png"/><Relationship Id="rId5" Type="http://schemas.openxmlformats.org/officeDocument/2006/relationships/image" Target="../media/image54.png"/><Relationship Id="rId15" Type="http://schemas.openxmlformats.org/officeDocument/2006/relationships/image" Target="../media/image62.png"/><Relationship Id="rId10" Type="http://schemas.openxmlformats.org/officeDocument/2006/relationships/image" Target="../media/image18.svg"/><Relationship Id="rId4" Type="http://schemas.openxmlformats.org/officeDocument/2006/relationships/image" Target="../media/image53.svg"/><Relationship Id="rId9" Type="http://schemas.openxmlformats.org/officeDocument/2006/relationships/image" Target="../media/image17.png"/><Relationship Id="rId14" Type="http://schemas.openxmlformats.org/officeDocument/2006/relationships/image" Target="../media/image61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ealth.vic.gov.au/statewide-referral-criteria/endocrinology" TargetMode="External"/><Relationship Id="rId13" Type="http://schemas.openxmlformats.org/officeDocument/2006/relationships/hyperlink" Target="https://www.health.vic.gov.au/statewide-referral-criteria/joint-pain" TargetMode="External"/><Relationship Id="rId18" Type="http://schemas.openxmlformats.org/officeDocument/2006/relationships/hyperlink" Target="https://www.health.vic.gov.au/statewide-referral-criteria/rerspiratory" TargetMode="External"/><Relationship Id="rId26" Type="http://schemas.openxmlformats.org/officeDocument/2006/relationships/image" Target="../media/image68.png"/><Relationship Id="rId3" Type="http://schemas.openxmlformats.org/officeDocument/2006/relationships/hyperlink" Target="https://health.vic.gov.au/planned-surgery-reform-blueprint" TargetMode="External"/><Relationship Id="rId21" Type="http://schemas.openxmlformats.org/officeDocument/2006/relationships/hyperlink" Target="https://www.health.vic.gov.au/statewide-referral-criteria/vascular" TargetMode="External"/><Relationship Id="rId7" Type="http://schemas.openxmlformats.org/officeDocument/2006/relationships/hyperlink" Target="https://www.health.vic.gov.au/statewide-referral-criteria/dermatology" TargetMode="External"/><Relationship Id="rId12" Type="http://schemas.openxmlformats.org/officeDocument/2006/relationships/hyperlink" Target="https://www.health.vic.gov.au/statewide-referral-criteria/gynaecology" TargetMode="External"/><Relationship Id="rId17" Type="http://schemas.openxmlformats.org/officeDocument/2006/relationships/hyperlink" Target="https://www.health.vic.gov.au/statewide-referral-criteria/opthalmology" TargetMode="External"/><Relationship Id="rId25" Type="http://schemas.openxmlformats.org/officeDocument/2006/relationships/image" Target="../media/image67.svg"/><Relationship Id="rId2" Type="http://schemas.openxmlformats.org/officeDocument/2006/relationships/notesSlide" Target="../notesSlides/notesSlide8.xml"/><Relationship Id="rId16" Type="http://schemas.openxmlformats.org/officeDocument/2006/relationships/hyperlink" Target="https://www.health.vic.gov.au/statewide-referral-criteria/obstetrics" TargetMode="External"/><Relationship Id="rId20" Type="http://schemas.openxmlformats.org/officeDocument/2006/relationships/hyperlink" Target="https://www.health.vic.gov.au/statewide-referral-criteria/urology" TargetMode="External"/><Relationship Id="rId29" Type="http://schemas.openxmlformats.org/officeDocument/2006/relationships/image" Target="../media/image71.sv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health.vic.gov.au/statewide-referral-criteria/chronic-pain-health-independence-program-service" TargetMode="External"/><Relationship Id="rId11" Type="http://schemas.openxmlformats.org/officeDocument/2006/relationships/hyperlink" Target="https://www.health.vic.gov.au/statewide-referral-criteria/general-surgery" TargetMode="External"/><Relationship Id="rId24" Type="http://schemas.openxmlformats.org/officeDocument/2006/relationships/image" Target="../media/image66.png"/><Relationship Id="rId5" Type="http://schemas.openxmlformats.org/officeDocument/2006/relationships/hyperlink" Target="https://www.health.vic.gov.au/statewide-referral-criteria/cardiology" TargetMode="External"/><Relationship Id="rId15" Type="http://schemas.openxmlformats.org/officeDocument/2006/relationships/hyperlink" Target="https://www.health.vic.gov.au/statewide-referral-criteria/neurology" TargetMode="External"/><Relationship Id="rId23" Type="http://schemas.openxmlformats.org/officeDocument/2006/relationships/image" Target="../media/image65.svg"/><Relationship Id="rId28" Type="http://schemas.openxmlformats.org/officeDocument/2006/relationships/image" Target="../media/image70.png"/><Relationship Id="rId10" Type="http://schemas.openxmlformats.org/officeDocument/2006/relationships/hyperlink" Target="https://www.health.vic.gov.au/statewide-referral-criteria/gastroenterology" TargetMode="External"/><Relationship Id="rId19" Type="http://schemas.openxmlformats.org/officeDocument/2006/relationships/hyperlink" Target="https://www.health.vic.gov.au/statewide-referral-criteria/rheumatology" TargetMode="External"/><Relationship Id="rId4" Type="http://schemas.openxmlformats.org/officeDocument/2006/relationships/hyperlink" Target="mailto:plannedcare@health.vic.gov.au" TargetMode="External"/><Relationship Id="rId9" Type="http://schemas.openxmlformats.org/officeDocument/2006/relationships/hyperlink" Target="https://www.health.vic.gov.au/statewide-referral-criteria/ent" TargetMode="External"/><Relationship Id="rId14" Type="http://schemas.openxmlformats.org/officeDocument/2006/relationships/hyperlink" Target="https://www.health.vic.gov.au/statewide-referral-criteria/clone-of-shoulder-trauma" TargetMode="External"/><Relationship Id="rId22" Type="http://schemas.openxmlformats.org/officeDocument/2006/relationships/image" Target="../media/image64.png"/><Relationship Id="rId27" Type="http://schemas.openxmlformats.org/officeDocument/2006/relationships/image" Target="../media/image6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9A736-C713-4BD0-AA9B-2E81D9111F77}"/>
              </a:ext>
            </a:extLst>
          </p:cNvPr>
          <p:cNvSpPr txBox="1">
            <a:spLocks/>
          </p:cNvSpPr>
          <p:nvPr/>
        </p:nvSpPr>
        <p:spPr>
          <a:xfrm>
            <a:off x="544305" y="1228437"/>
            <a:ext cx="9010219" cy="1525048"/>
          </a:xfrm>
          <a:prstGeom prst="rect">
            <a:avLst/>
          </a:prstGeom>
        </p:spPr>
        <p:txBody>
          <a:bodyPr vert="horz" lIns="91440" tIns="45720" rIns="91440" bIns="45720" anchor="t">
            <a:noAutofit/>
          </a:bodyPr>
          <a:lstStyle>
            <a:lvl1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ＭＳ Ｐゴシック" charset="0"/>
                <a:cs typeface="Arial"/>
              </a:defRPr>
            </a:lvl1pPr>
            <a:lvl2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2pPr>
            <a:lvl3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3pPr>
            <a:lvl4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4pPr>
            <a:lvl5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5pPr>
            <a:lvl6pPr marL="609585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1219170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828754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2438339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Arial"/>
              </a:rPr>
              <a:t>Specialist Care Reform</a:t>
            </a:r>
            <a:endParaRPr lang="en-AU" sz="4400" b="1">
              <a:solidFill>
                <a:srgbClr val="002060"/>
              </a:solidFill>
              <a:latin typeface="VIC"/>
              <a:ea typeface="ＭＳ Ｐゴシック"/>
            </a:endParaRPr>
          </a:p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AU" sz="2800" b="1" i="1">
                <a:solidFill>
                  <a:srgbClr val="002060"/>
                </a:solidFill>
                <a:latin typeface="VIC"/>
                <a:ea typeface="ＭＳ Ｐゴシック"/>
              </a:rPr>
              <a:t>Royal Australian College of General Practitioners (RACGP) Webinar</a:t>
            </a:r>
            <a:endParaRPr kumimoji="0" lang="en-AU" sz="2800" b="1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ＭＳ Ｐゴシック" charset="0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5F3CA-7F27-4B6C-B2E9-2340CF0DD60B}"/>
              </a:ext>
            </a:extLst>
          </p:cNvPr>
          <p:cNvSpPr txBox="1"/>
          <p:nvPr/>
        </p:nvSpPr>
        <p:spPr>
          <a:xfrm>
            <a:off x="663471" y="3306330"/>
            <a:ext cx="5046026" cy="934871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Planned Care </a:t>
            </a:r>
            <a:r>
              <a:rPr lang="en-AU" sz="2000">
                <a:solidFill>
                  <a:srgbClr val="000000"/>
                </a:solidFill>
                <a:latin typeface="VIC" panose="00000500000000000000" pitchFamily="2" charset="0"/>
              </a:rPr>
              <a:t>Delivery</a:t>
            </a:r>
            <a:r>
              <a:rPr kumimoji="0" lang="en-A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and Reform</a:t>
            </a:r>
          </a:p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AU" sz="2000">
                <a:solidFill>
                  <a:srgbClr val="000000"/>
                </a:solidFill>
                <a:latin typeface="VIC" panose="00000500000000000000" pitchFamily="2" charset="0"/>
              </a:rPr>
              <a:t>27</a:t>
            </a:r>
            <a:r>
              <a:rPr kumimoji="0" lang="en-A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Nov 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6572E0-330F-43D7-9AE6-D131831DA7F9}"/>
              </a:ext>
            </a:extLst>
          </p:cNvPr>
          <p:cNvSpPr/>
          <p:nvPr/>
        </p:nvSpPr>
        <p:spPr>
          <a:xfrm>
            <a:off x="10252038" y="5357308"/>
            <a:ext cx="1721223" cy="828339"/>
          </a:xfrm>
          <a:prstGeom prst="rect">
            <a:avLst/>
          </a:prstGeom>
          <a:solidFill>
            <a:srgbClr val="1D2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289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F1DE4-5609-D33E-EF53-AE5324121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950AE90-A7F0-2B1E-46A0-F781B26F67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6110" y="1723508"/>
            <a:ext cx="6624250" cy="5126475"/>
          </a:xfrm>
          <a:prstGeom prst="rect">
            <a:avLst/>
          </a:prstGeom>
          <a:gradFill flip="none" rotWithShape="1">
            <a:gsLst>
              <a:gs pos="0">
                <a:srgbClr val="008080">
                  <a:tint val="66000"/>
                  <a:satMod val="160000"/>
                </a:srgbClr>
              </a:gs>
              <a:gs pos="50000">
                <a:srgbClr val="008080">
                  <a:tint val="44500"/>
                  <a:satMod val="160000"/>
                </a:srgbClr>
              </a:gs>
              <a:gs pos="100000">
                <a:srgbClr val="00808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6E611D8-2E31-227D-E537-86A68C9747B0}"/>
              </a:ext>
            </a:extLst>
          </p:cNvPr>
          <p:cNvSpPr/>
          <p:nvPr/>
        </p:nvSpPr>
        <p:spPr>
          <a:xfrm>
            <a:off x="543087" y="1523641"/>
            <a:ext cx="5544000" cy="396000"/>
          </a:xfrm>
          <a:prstGeom prst="roundRect">
            <a:avLst/>
          </a:prstGeom>
          <a:solidFill>
            <a:srgbClr val="1F26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Victorian specialist clinic activity FY 2023-24: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23D2E37-2A2E-3F71-8912-41F9A736387E}"/>
              </a:ext>
            </a:extLst>
          </p:cNvPr>
          <p:cNvSpPr/>
          <p:nvPr/>
        </p:nvSpPr>
        <p:spPr>
          <a:xfrm>
            <a:off x="7022534" y="1523641"/>
            <a:ext cx="5040000" cy="396000"/>
          </a:xfrm>
          <a:prstGeom prst="roundRect">
            <a:avLst/>
          </a:prstGeom>
          <a:solidFill>
            <a:srgbClr val="1F26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Patient Profile FY 2023-24: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0B8F1FD4-E355-4427-49E2-54172BE743CC}"/>
              </a:ext>
            </a:extLst>
          </p:cNvPr>
          <p:cNvSpPr txBox="1">
            <a:spLocks/>
          </p:cNvSpPr>
          <p:nvPr/>
        </p:nvSpPr>
        <p:spPr>
          <a:xfrm>
            <a:off x="0" y="128387"/>
            <a:ext cx="8956591" cy="1112239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ＭＳ Ｐゴシック" charset="0"/>
                <a:cs typeface="Arial"/>
              </a:defRPr>
            </a:lvl1pPr>
            <a:lvl2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2pPr>
            <a:lvl3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3pPr>
            <a:lvl4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4pPr>
            <a:lvl5pPr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5pPr>
            <a:lvl6pPr marL="609585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1219170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828754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2438339" algn="l" defTabSz="609585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ＭＳ Ｐゴシック"/>
                <a:cs typeface="Arial"/>
              </a:rPr>
              <a:t>Specialist care delivers the highest volume </a:t>
            </a:r>
          </a:p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ＭＳ Ｐゴシック"/>
                <a:cs typeface="Arial"/>
              </a:rPr>
              <a:t>service in Victorian public health services</a:t>
            </a:r>
            <a:endParaRPr kumimoji="0" lang="sv-SE" sz="2200" b="0" i="0" u="none" strike="noStrike" kern="1200" cap="none" spc="0" normalizeH="0" baseline="0" noProof="0">
              <a:ln>
                <a:noFill/>
              </a:ln>
              <a:solidFill>
                <a:srgbClr val="1F2664"/>
              </a:solidFill>
              <a:effectLst/>
              <a:uLnTx/>
              <a:uFillTx/>
              <a:latin typeface="VIC"/>
              <a:ea typeface="ＭＳ Ｐゴシック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3892F2-EC83-4690-135C-E425B9826793}"/>
              </a:ext>
            </a:extLst>
          </p:cNvPr>
          <p:cNvSpPr txBox="1"/>
          <p:nvPr/>
        </p:nvSpPr>
        <p:spPr>
          <a:xfrm>
            <a:off x="543087" y="2046318"/>
            <a:ext cx="5246122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Over 5.5 million</a:t>
            </a:r>
            <a:r>
              <a:rPr kumimoji="0" lang="en-AU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specialist clinic appointments delivered 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across 38 medical and surgical specialties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BF49645-3D28-680E-B346-BCACBF389A48}"/>
              </a:ext>
            </a:extLst>
          </p:cNvPr>
          <p:cNvSpPr/>
          <p:nvPr/>
        </p:nvSpPr>
        <p:spPr>
          <a:xfrm>
            <a:off x="9941339" y="5425301"/>
            <a:ext cx="2117249" cy="1044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>
                <a:ln>
                  <a:noFill/>
                </a:ln>
                <a:solidFill>
                  <a:srgbClr val="243C98">
                    <a:lumMod val="50000"/>
                  </a:srgbClr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18%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243C98">
                    <a:lumMod val="50000"/>
                  </a:srgbClr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243C98">
                    <a:lumMod val="50000"/>
                  </a:srgbClr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of services provided to the 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243C98">
                    <a:lumMod val="50000"/>
                  </a:srgbClr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under 18 cohort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243C98">
                  <a:lumMod val="50000"/>
                </a:srgbClr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pic>
        <p:nvPicPr>
          <p:cNvPr id="5" name="Graphic 4" descr="Woman with kid with solid fill">
            <a:extLst>
              <a:ext uri="{FF2B5EF4-FFF2-40B4-BE49-F238E27FC236}">
                <a16:creationId xmlns:a16="http://schemas.microsoft.com/office/drawing/2014/main" id="{199D7571-1EA7-0DC1-BF7A-75672DB168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09235" y="4601097"/>
            <a:ext cx="828000" cy="82800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77D054A-D015-229A-E1DA-B12820259F67}"/>
              </a:ext>
            </a:extLst>
          </p:cNvPr>
          <p:cNvSpPr/>
          <p:nvPr/>
        </p:nvSpPr>
        <p:spPr>
          <a:xfrm>
            <a:off x="7305538" y="2965431"/>
            <a:ext cx="1893457" cy="1044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55%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of services  provided to 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females</a:t>
            </a:r>
          </a:p>
        </p:txBody>
      </p:sp>
      <p:pic>
        <p:nvPicPr>
          <p:cNvPr id="9" name="Graphic 8" descr="Female Profile with solid fill">
            <a:extLst>
              <a:ext uri="{FF2B5EF4-FFF2-40B4-BE49-F238E27FC236}">
                <a16:creationId xmlns:a16="http://schemas.microsoft.com/office/drawing/2014/main" id="{05DF459A-CEC8-FCD9-7C71-93A02AC69F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38268" y="2070756"/>
            <a:ext cx="828000" cy="82800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21AF08-5192-A236-DB5B-4CB6C59CCAD8}"/>
              </a:ext>
            </a:extLst>
          </p:cNvPr>
          <p:cNvSpPr/>
          <p:nvPr/>
        </p:nvSpPr>
        <p:spPr>
          <a:xfrm>
            <a:off x="9198996" y="3026836"/>
            <a:ext cx="2859592" cy="1128867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11%</a:t>
            </a:r>
            <a:r>
              <a:rPr kumimoji="0" lang="en-AU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of services </a:t>
            </a:r>
            <a:r>
              <a:rPr kumimoji="0" lang="en-AU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required an interpreter </a:t>
            </a: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of which 73% were female</a:t>
            </a:r>
          </a:p>
        </p:txBody>
      </p:sp>
      <p:pic>
        <p:nvPicPr>
          <p:cNvPr id="28" name="Graphic 27" descr="Chat with solid fill">
            <a:extLst>
              <a:ext uri="{FF2B5EF4-FFF2-40B4-BE49-F238E27FC236}">
                <a16:creationId xmlns:a16="http://schemas.microsoft.com/office/drawing/2014/main" id="{08802C6C-161F-E499-58C0-053579D065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262198" y="2070756"/>
            <a:ext cx="828000" cy="828000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94C5CD2-AD2E-7120-E2A8-62B1EA813012}"/>
              </a:ext>
            </a:extLst>
          </p:cNvPr>
          <p:cNvSpPr/>
          <p:nvPr/>
        </p:nvSpPr>
        <p:spPr>
          <a:xfrm>
            <a:off x="6922338" y="5297221"/>
            <a:ext cx="3037484" cy="144358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2%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of services were to </a:t>
            </a:r>
            <a:r>
              <a:rPr kumimoji="0" lang="en-AU" sz="180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patients identifying 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as Aboriginal and/or Torres Strait Islander </a:t>
            </a:r>
          </a:p>
        </p:txBody>
      </p:sp>
      <p:pic>
        <p:nvPicPr>
          <p:cNvPr id="30" name="Graphic 29" descr="User with solid fill">
            <a:extLst>
              <a:ext uri="{FF2B5EF4-FFF2-40B4-BE49-F238E27FC236}">
                <a16:creationId xmlns:a16="http://schemas.microsoft.com/office/drawing/2014/main" id="{13945EA9-C115-705F-DB0C-903366C1963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85554" y="4550995"/>
            <a:ext cx="816892" cy="828000"/>
          </a:xfrm>
          <a:prstGeom prst="rect">
            <a:avLst/>
          </a:prstGeom>
        </p:spPr>
      </p:pic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0C3E268-A1E7-24C6-862E-9B73AEE0D813}"/>
              </a:ext>
            </a:extLst>
          </p:cNvPr>
          <p:cNvSpPr/>
          <p:nvPr/>
        </p:nvSpPr>
        <p:spPr>
          <a:xfrm>
            <a:off x="3217053" y="3887448"/>
            <a:ext cx="2610071" cy="869187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increase in review </a:t>
            </a: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contacts compared to 2018-19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038BD22-0A36-35C2-F047-EE5C35BA64A1}"/>
              </a:ext>
            </a:extLst>
          </p:cNvPr>
          <p:cNvSpPr/>
          <p:nvPr/>
        </p:nvSpPr>
        <p:spPr>
          <a:xfrm>
            <a:off x="364683" y="3649203"/>
            <a:ext cx="2610071" cy="1044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of all appointments 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are reviews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EE38185-F46E-CD5D-65AD-9C2309733997}"/>
              </a:ext>
            </a:extLst>
          </p:cNvPr>
          <p:cNvSpPr/>
          <p:nvPr/>
        </p:nvSpPr>
        <p:spPr>
          <a:xfrm>
            <a:off x="896977" y="3443138"/>
            <a:ext cx="1447800" cy="51142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80%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E40A5AD9-3661-816F-B5E2-2518566090DF}"/>
              </a:ext>
            </a:extLst>
          </p:cNvPr>
          <p:cNvSpPr/>
          <p:nvPr/>
        </p:nvSpPr>
        <p:spPr>
          <a:xfrm>
            <a:off x="3753007" y="3429000"/>
            <a:ext cx="1538161" cy="563212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 36%</a:t>
            </a:r>
            <a:endParaRPr kumimoji="0" lang="en-AU" sz="2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B2911B0-9971-E3C8-4795-B525581FEF57}"/>
              </a:ext>
            </a:extLst>
          </p:cNvPr>
          <p:cNvSpPr/>
          <p:nvPr/>
        </p:nvSpPr>
        <p:spPr>
          <a:xfrm>
            <a:off x="3217052" y="5389457"/>
            <a:ext cx="2610070" cy="1044001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average Statewide 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did not attend rates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0E6B951-BCB1-9F62-CB75-907FB122FF07}"/>
              </a:ext>
            </a:extLst>
          </p:cNvPr>
          <p:cNvSpPr/>
          <p:nvPr/>
        </p:nvSpPr>
        <p:spPr>
          <a:xfrm>
            <a:off x="3798187" y="5168824"/>
            <a:ext cx="1447800" cy="512954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14%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35E6531-4C29-BC98-53D3-7F08F0776801}"/>
              </a:ext>
            </a:extLst>
          </p:cNvPr>
          <p:cNvSpPr/>
          <p:nvPr/>
        </p:nvSpPr>
        <p:spPr>
          <a:xfrm>
            <a:off x="448290" y="5378995"/>
            <a:ext cx="2381176" cy="1044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contacts delivered by </a:t>
            </a:r>
            <a:r>
              <a:rPr kumimoji="0" lang="en-A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metro services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9A806777-3C92-04C1-BCE1-BD0A7612BD3D}"/>
              </a:ext>
            </a:extLst>
          </p:cNvPr>
          <p:cNvSpPr/>
          <p:nvPr/>
        </p:nvSpPr>
        <p:spPr>
          <a:xfrm>
            <a:off x="1031695" y="5020919"/>
            <a:ext cx="1142648" cy="73802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77%</a:t>
            </a:r>
          </a:p>
        </p:txBody>
      </p:sp>
    </p:spTree>
    <p:extLst>
      <p:ext uri="{BB962C8B-B14F-4D97-AF65-F5344CB8AC3E}">
        <p14:creationId xmlns:p14="http://schemas.microsoft.com/office/powerpoint/2010/main" val="145485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EFF4E-DD06-7FCB-DF38-62204E3C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2D84DF9-0FB6-6ABF-9130-A7FDA1F83B85}"/>
              </a:ext>
            </a:extLst>
          </p:cNvPr>
          <p:cNvSpPr/>
          <p:nvPr/>
        </p:nvSpPr>
        <p:spPr>
          <a:xfrm>
            <a:off x="-4273" y="3480595"/>
            <a:ext cx="12192000" cy="16706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Rounded Rectangle 2">
            <a:extLst>
              <a:ext uri="{FF2B5EF4-FFF2-40B4-BE49-F238E27FC236}">
                <a16:creationId xmlns:a16="http://schemas.microsoft.com/office/drawing/2014/main" id="{5B744ED2-CB81-9B79-89DE-B96F7A3C3893}"/>
              </a:ext>
            </a:extLst>
          </p:cNvPr>
          <p:cNvSpPr/>
          <p:nvPr/>
        </p:nvSpPr>
        <p:spPr>
          <a:xfrm>
            <a:off x="2102930" y="1392207"/>
            <a:ext cx="7800321" cy="634404"/>
          </a:xfrm>
          <a:prstGeom prst="roundRect">
            <a:avLst/>
          </a:prstGeom>
          <a:solidFill>
            <a:srgbClr val="00808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Developing a Specialist Care Reform Blueprint</a:t>
            </a: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5" name="Rounded Rectangle 2">
            <a:extLst>
              <a:ext uri="{FF2B5EF4-FFF2-40B4-BE49-F238E27FC236}">
                <a16:creationId xmlns:a16="http://schemas.microsoft.com/office/drawing/2014/main" id="{698D6A45-E95F-DA82-CFBD-BB1C0A591DEA}"/>
              </a:ext>
            </a:extLst>
          </p:cNvPr>
          <p:cNvSpPr/>
          <p:nvPr/>
        </p:nvSpPr>
        <p:spPr>
          <a:xfrm>
            <a:off x="1077259" y="2362056"/>
            <a:ext cx="1260000" cy="360000"/>
          </a:xfrm>
          <a:prstGeom prst="roundRect">
            <a:avLst/>
          </a:prstGeom>
          <a:solidFill>
            <a:srgbClr val="1F2664"/>
          </a:solidFill>
          <a:ln w="571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>
                <a:solidFill>
                  <a:srgbClr val="FFFFFF"/>
                </a:solidFill>
                <a:latin typeface="VIC" panose="00000500000000000000" pitchFamily="2" charset="0"/>
              </a:rPr>
              <a:t>Challenge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6" name="Rounded Rectangle 2">
            <a:extLst>
              <a:ext uri="{FF2B5EF4-FFF2-40B4-BE49-F238E27FC236}">
                <a16:creationId xmlns:a16="http://schemas.microsoft.com/office/drawing/2014/main" id="{40D151BF-537B-650C-BCBA-02BE02CD766C}"/>
              </a:ext>
            </a:extLst>
          </p:cNvPr>
          <p:cNvSpPr/>
          <p:nvPr/>
        </p:nvSpPr>
        <p:spPr>
          <a:xfrm>
            <a:off x="6829117" y="2362056"/>
            <a:ext cx="1260000" cy="360000"/>
          </a:xfrm>
          <a:prstGeom prst="roundRect">
            <a:avLst/>
          </a:prstGeom>
          <a:solidFill>
            <a:srgbClr val="1F2664"/>
          </a:solidFill>
          <a:ln w="571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Method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230B8E53-2830-40B6-1C10-028223E3076F}"/>
              </a:ext>
            </a:extLst>
          </p:cNvPr>
          <p:cNvSpPr/>
          <p:nvPr/>
        </p:nvSpPr>
        <p:spPr>
          <a:xfrm>
            <a:off x="9854741" y="2362056"/>
            <a:ext cx="1260000" cy="360000"/>
          </a:xfrm>
          <a:prstGeom prst="roundRect">
            <a:avLst/>
          </a:prstGeom>
          <a:solidFill>
            <a:srgbClr val="1F2664"/>
          </a:solidFill>
          <a:ln w="571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Impact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12" name="Arrow: Pentagon 20">
            <a:extLst>
              <a:ext uri="{FF2B5EF4-FFF2-40B4-BE49-F238E27FC236}">
                <a16:creationId xmlns:a16="http://schemas.microsoft.com/office/drawing/2014/main" id="{04F6CFF5-1D99-5078-9AA1-3D6F979E342D}"/>
              </a:ext>
            </a:extLst>
          </p:cNvPr>
          <p:cNvSpPr/>
          <p:nvPr/>
        </p:nvSpPr>
        <p:spPr>
          <a:xfrm flipH="1">
            <a:off x="3404686" y="2836607"/>
            <a:ext cx="2308850" cy="3605979"/>
          </a:xfrm>
          <a:prstGeom prst="roundRect">
            <a:avLst/>
          </a:prstGeom>
          <a:solidFill>
            <a:srgbClr val="CCCFEF"/>
          </a:solidFill>
          <a:ln w="9525" cap="flat" cmpd="sng" algn="ctr">
            <a:noFill/>
            <a:prstDash val="solid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To develop and implement a </a:t>
            </a: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Specialist Care Reform Blueprint </a:t>
            </a: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to outline the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principles </a:t>
            </a: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and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priority reforms </a:t>
            </a: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to achieve an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efficient</a:t>
            </a: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 and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effective specialist care system </a:t>
            </a: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for all Victorians.</a:t>
            </a:r>
            <a:endParaRPr lang="en-AU" sz="160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rrow: Pentagon 36">
            <a:extLst>
              <a:ext uri="{FF2B5EF4-FFF2-40B4-BE49-F238E27FC236}">
                <a16:creationId xmlns:a16="http://schemas.microsoft.com/office/drawing/2014/main" id="{F2043AB8-536B-8E0F-3A35-F63343A44E6A}"/>
              </a:ext>
            </a:extLst>
          </p:cNvPr>
          <p:cNvSpPr/>
          <p:nvPr/>
        </p:nvSpPr>
        <p:spPr>
          <a:xfrm flipH="1">
            <a:off x="6315578" y="2836607"/>
            <a:ext cx="2308850" cy="3605979"/>
          </a:xfrm>
          <a:prstGeom prst="roundRect">
            <a:avLst/>
          </a:prstGeom>
          <a:solidFill>
            <a:srgbClr val="656FD0">
              <a:lumMod val="40000"/>
              <a:lumOff val="60000"/>
            </a:srgbClr>
          </a:solidFill>
          <a:ln w="9525" cap="flat" cmpd="sng" algn="ctr">
            <a:noFill/>
            <a:prstDash val="solid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System data analysis, literature reviews and a </a:t>
            </a: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multi-phased statewide engagement approach </a:t>
            </a:r>
            <a:r>
              <a:rPr kumimoji="0" lang="en-AU" sz="16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to identify and design </a:t>
            </a: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sustainable statewide reforms  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(</a:t>
            </a:r>
            <a:r>
              <a:rPr kumimoji="0" lang="en-AU" sz="1400" b="0" i="1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see Appendix 1 for details</a:t>
            </a:r>
            <a:r>
              <a:rPr kumimoji="0" lang="en-AU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).</a:t>
            </a:r>
            <a:endParaRPr lang="en-AU" sz="1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4" name="Arrow: Pentagon 30">
            <a:extLst>
              <a:ext uri="{FF2B5EF4-FFF2-40B4-BE49-F238E27FC236}">
                <a16:creationId xmlns:a16="http://schemas.microsoft.com/office/drawing/2014/main" id="{1B9827F0-1982-745E-B735-F4F09FCE8886}"/>
              </a:ext>
            </a:extLst>
          </p:cNvPr>
          <p:cNvSpPr/>
          <p:nvPr/>
        </p:nvSpPr>
        <p:spPr>
          <a:xfrm flipH="1">
            <a:off x="9258705" y="2836606"/>
            <a:ext cx="2308850" cy="3605979"/>
          </a:xfrm>
          <a:prstGeom prst="roundRect">
            <a:avLst/>
          </a:prstGeom>
          <a:solidFill>
            <a:srgbClr val="CCC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A </a:t>
            </a: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patient centred specialist care system </a:t>
            </a: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that is </a:t>
            </a: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well integrated </a:t>
            </a: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and supported to deliver </a:t>
            </a: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timely, efficient </a:t>
            </a: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and </a:t>
            </a: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equitable</a:t>
            </a:r>
            <a:r>
              <a: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</a:rPr>
              <a:t> care through collaborative design and enduring reform.</a:t>
            </a:r>
            <a:endParaRPr lang="en-AU" sz="16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148B9B-03EF-D184-3DC9-EEC44523995C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337259" y="2542056"/>
            <a:ext cx="4491858" cy="0"/>
          </a:xfrm>
          <a:prstGeom prst="line">
            <a:avLst/>
          </a:prstGeom>
          <a:ln w="12700">
            <a:solidFill>
              <a:srgbClr val="00206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2FC7E5E-4357-70B5-459D-C2C9F866E71F}"/>
              </a:ext>
            </a:extLst>
          </p:cNvPr>
          <p:cNvCxnSpPr>
            <a:stCxn id="6" idx="3"/>
            <a:endCxn id="10" idx="1"/>
          </p:cNvCxnSpPr>
          <p:nvPr/>
        </p:nvCxnSpPr>
        <p:spPr>
          <a:xfrm>
            <a:off x="8089117" y="2542056"/>
            <a:ext cx="1765624" cy="0"/>
          </a:xfrm>
          <a:prstGeom prst="line">
            <a:avLst/>
          </a:prstGeom>
          <a:ln w="12700">
            <a:solidFill>
              <a:srgbClr val="00206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itle 1">
            <a:extLst>
              <a:ext uri="{FF2B5EF4-FFF2-40B4-BE49-F238E27FC236}">
                <a16:creationId xmlns:a16="http://schemas.microsoft.com/office/drawing/2014/main" id="{30FB3894-D19D-ECF1-47E6-7D2AFD99F83C}"/>
              </a:ext>
            </a:extLst>
          </p:cNvPr>
          <p:cNvSpPr txBox="1">
            <a:spLocks/>
          </p:cNvSpPr>
          <p:nvPr/>
        </p:nvSpPr>
        <p:spPr>
          <a:xfrm>
            <a:off x="-4273" y="167621"/>
            <a:ext cx="7575158" cy="903410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Specialist Care Reform will support </a:t>
            </a:r>
            <a:endParaRPr kumimoji="0" lang="en-AU" sz="2200" b="1" i="0" u="none" strike="noStrike" kern="1200" cap="none" spc="0" normalizeH="0" baseline="0" noProof="0">
              <a:ln>
                <a:noFill/>
              </a:ln>
              <a:solidFill>
                <a:srgbClr val="1F2664"/>
              </a:solidFill>
              <a:effectLst/>
              <a:uLnTx/>
              <a:uFillTx/>
              <a:latin typeface="VIC" panose="00000500000000000000" pitchFamily="2" charset="0"/>
              <a:ea typeface="ＭＳ Ｐゴシック" charset="0"/>
              <a:cs typeface="Arial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sustainable planned care across the patient journey</a:t>
            </a:r>
            <a:endParaRPr kumimoji="0" lang="en-AU" sz="2200" b="1" i="0" u="none" strike="noStrike" kern="120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 panose="00000500000000000000" pitchFamily="2" charset="0"/>
              <a:ea typeface="ＭＳ Ｐゴシック" charset="0"/>
              <a:cs typeface="Arial"/>
            </a:endParaRPr>
          </a:p>
        </p:txBody>
      </p:sp>
      <p:sp>
        <p:nvSpPr>
          <p:cNvPr id="4" name="Arrow: Pentagon 20">
            <a:extLst>
              <a:ext uri="{FF2B5EF4-FFF2-40B4-BE49-F238E27FC236}">
                <a16:creationId xmlns:a16="http://schemas.microsoft.com/office/drawing/2014/main" id="{95151C27-66C2-1663-7B76-10E7244D9377}"/>
              </a:ext>
            </a:extLst>
          </p:cNvPr>
          <p:cNvSpPr/>
          <p:nvPr/>
        </p:nvSpPr>
        <p:spPr>
          <a:xfrm flipH="1">
            <a:off x="552834" y="2814483"/>
            <a:ext cx="2308850" cy="3605979"/>
          </a:xfrm>
          <a:prstGeom prst="roundRect">
            <a:avLst/>
          </a:prstGeom>
          <a:solidFill>
            <a:srgbClr val="CCCFEF"/>
          </a:solidFill>
          <a:ln w="9525" cap="flat" cmpd="sng" algn="ctr">
            <a:noFill/>
            <a:prstDash val="solid"/>
          </a:ln>
          <a:effectLst/>
        </p:spPr>
        <p:txBody>
          <a:bodyPr lIns="91440" tIns="45720" rIns="91440" bIns="45720" rtlCol="0" anchor="ctr"/>
          <a:lstStyle/>
          <a:p>
            <a:pPr algn="ctr" defTabSz="914377"/>
            <a:r>
              <a:rPr lang="en-AU" sz="16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Victoria’s Specialist Care System </a:t>
            </a:r>
            <a:r>
              <a:rPr lang="en-AU" sz="16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has underlying </a:t>
            </a:r>
            <a:r>
              <a:rPr lang="en-AU" sz="16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systemic issues </a:t>
            </a:r>
            <a:r>
              <a:rPr lang="en-AU" sz="16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driving </a:t>
            </a:r>
            <a:r>
              <a:rPr lang="en-AU" sz="16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inefficiencies</a:t>
            </a:r>
            <a:r>
              <a:rPr lang="en-AU" sz="16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, </a:t>
            </a:r>
            <a:r>
              <a:rPr lang="en-AU" sz="16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inequity</a:t>
            </a:r>
            <a:r>
              <a:rPr lang="en-AU" sz="16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 and </a:t>
            </a:r>
            <a:r>
              <a:rPr lang="en-AU" sz="16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poor patient experiences </a:t>
            </a:r>
            <a:r>
              <a:rPr lang="en-AU" sz="16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and </a:t>
            </a:r>
            <a:r>
              <a:rPr lang="en-AU" sz="16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outcomes.</a:t>
            </a:r>
            <a:endParaRPr lang="en-AU" sz="1600" kern="0">
              <a:solidFill>
                <a:srgbClr val="002060"/>
              </a:solidFill>
              <a:latin typeface="VIC"/>
              <a:ea typeface="Calibri"/>
              <a:cs typeface="Times New Roman"/>
            </a:endParaRPr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EDA9D9C9-A24D-F74A-86D7-C2DB8F627700}"/>
              </a:ext>
            </a:extLst>
          </p:cNvPr>
          <p:cNvSpPr/>
          <p:nvPr/>
        </p:nvSpPr>
        <p:spPr>
          <a:xfrm>
            <a:off x="3929111" y="2362056"/>
            <a:ext cx="1260000" cy="360000"/>
          </a:xfrm>
          <a:prstGeom prst="roundRect">
            <a:avLst/>
          </a:prstGeom>
          <a:solidFill>
            <a:srgbClr val="1F2664"/>
          </a:solidFill>
          <a:ln w="571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Aim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779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99642-F504-0ACA-EFEE-DD06E3865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C8758533-649E-7BA7-27A3-CB30BFD8AE57}"/>
              </a:ext>
            </a:extLst>
          </p:cNvPr>
          <p:cNvSpPr txBox="1"/>
          <p:nvPr/>
        </p:nvSpPr>
        <p:spPr>
          <a:xfrm>
            <a:off x="529205" y="4217691"/>
            <a:ext cx="2628000" cy="2376000"/>
          </a:xfrm>
          <a:prstGeom prst="roundRect">
            <a:avLst/>
          </a:prstGeom>
          <a:solidFill>
            <a:srgbClr val="E8EAF8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Focused</a:t>
            </a:r>
            <a:r>
              <a:rPr kumimoji="0" lang="en-AU" sz="1400" b="1" i="0" u="none" strike="noStrike" kern="0" cap="none" spc="0" normalizeH="0" baseline="0" noProof="0">
                <a:ln>
                  <a:noFill/>
                </a:ln>
                <a:solidFill>
                  <a:srgbClr val="293286">
                    <a:lumMod val="75000"/>
                  </a:srgbClr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 on understanding </a:t>
            </a: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system wide challenges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1" i="0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21 health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13 peak bodies including RACGP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4 interjurisdiction </a:t>
            </a:r>
            <a:r>
              <a:rPr lang="en-AU" sz="1400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(NSW, QLD, WA, Ireland Health Service Exchange)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1" i="0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0542AB5-4986-17B6-0483-C989E35019E5}"/>
              </a:ext>
            </a:extLst>
          </p:cNvPr>
          <p:cNvSpPr/>
          <p:nvPr/>
        </p:nvSpPr>
        <p:spPr>
          <a:xfrm>
            <a:off x="678293" y="3557207"/>
            <a:ext cx="2329824" cy="47698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38 Targeted Interviews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DF0DB9-4C72-1DFD-F254-F40284E0CB0E}"/>
              </a:ext>
            </a:extLst>
          </p:cNvPr>
          <p:cNvSpPr txBox="1"/>
          <p:nvPr/>
        </p:nvSpPr>
        <p:spPr>
          <a:xfrm>
            <a:off x="3374788" y="4217691"/>
            <a:ext cx="2628000" cy="2376000"/>
          </a:xfrm>
          <a:prstGeom prst="roundRect">
            <a:avLst/>
          </a:prstGeom>
          <a:solidFill>
            <a:srgbClr val="E8EAF8"/>
          </a:solidFill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Delivered</a:t>
            </a:r>
            <a:r>
              <a:rPr kumimoji="0" lang="en-AU" sz="1400" b="1" i="0" u="none" strike="noStrike" kern="0" cap="none" spc="0" normalizeH="0" baseline="0" noProof="0">
                <a:ln>
                  <a:noFill/>
                </a:ln>
                <a:solidFill>
                  <a:srgbClr val="293286">
                    <a:lumMod val="75000"/>
                  </a:srgbClr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 within multi-health service groupings online and in person to identify reform </a:t>
            </a: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opportunities</a:t>
            </a:r>
            <a:endParaRPr kumimoji="0" lang="en-AU" sz="1400" b="1" i="0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400" b="1" kern="0">
              <a:solidFill>
                <a:srgbClr val="293286">
                  <a:lumMod val="75000"/>
                </a:srgbClr>
              </a:solidFill>
              <a:latin typeface="VIC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0" cap="none" spc="0" normalizeH="0" baseline="0" noProof="0">
                <a:ln>
                  <a:noFill/>
                </a:ln>
                <a:solidFill>
                  <a:srgbClr val="293286">
                    <a:lumMod val="75000"/>
                  </a:srgbClr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53 health services, RACGP and PHNs</a:t>
            </a:r>
            <a:endParaRPr lang="en-AU" sz="1400" i="0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9F8DF07-2043-27E1-3C5E-1A2024BE5DEF}"/>
              </a:ext>
            </a:extLst>
          </p:cNvPr>
          <p:cNvSpPr/>
          <p:nvPr/>
        </p:nvSpPr>
        <p:spPr>
          <a:xfrm>
            <a:off x="3662788" y="3557207"/>
            <a:ext cx="2052000" cy="47698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9 Sector-based </a:t>
            </a:r>
            <a:r>
              <a:rPr lang="en-AU" sz="1600" b="1" kern="0">
                <a:solidFill>
                  <a:srgbClr val="002060"/>
                </a:solidFill>
                <a:latin typeface="VIC" panose="00000500000000000000" pitchFamily="2" charset="0"/>
              </a:rPr>
              <a:t>Workshops</a:t>
            </a:r>
            <a:endParaRPr kumimoji="0" lang="en-AU" sz="1600" b="1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7D2402-5681-26EF-F99C-27413E4EBE90}"/>
              </a:ext>
            </a:extLst>
          </p:cNvPr>
          <p:cNvSpPr txBox="1"/>
          <p:nvPr/>
        </p:nvSpPr>
        <p:spPr>
          <a:xfrm>
            <a:off x="6220371" y="4217691"/>
            <a:ext cx="2628000" cy="2376000"/>
          </a:xfrm>
          <a:prstGeom prst="roundRect">
            <a:avLst/>
          </a:prstGeom>
          <a:solidFill>
            <a:srgbClr val="E8EAF8"/>
          </a:solidFill>
        </p:spPr>
        <p:txBody>
          <a:bodyPr wrap="square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0" i="0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Participants represented a broad range of perspectives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1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293286">
                    <a:lumMod val="75000"/>
                  </a:srgbClr>
                </a:solidFill>
                <a:latin typeface="VIC"/>
                <a:ea typeface="Calibri"/>
                <a:cs typeface="Times New Roman"/>
              </a:rPr>
              <a:t>Executives, clinicians, allied health, priority populations, consumers and primary care</a:t>
            </a:r>
            <a:endParaRPr kumimoji="0" lang="en-AU" sz="1400" b="1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D8D5BD1-F952-9F2C-ED15-9BE78C47A017}"/>
              </a:ext>
            </a:extLst>
          </p:cNvPr>
          <p:cNvSpPr/>
          <p:nvPr/>
        </p:nvSpPr>
        <p:spPr>
          <a:xfrm>
            <a:off x="6459655" y="3562570"/>
            <a:ext cx="2149432" cy="466257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Over 300 Participants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8D5A71-03C3-AD83-E037-C4AE01DA5DD5}"/>
              </a:ext>
            </a:extLst>
          </p:cNvPr>
          <p:cNvSpPr txBox="1"/>
          <p:nvPr/>
        </p:nvSpPr>
        <p:spPr>
          <a:xfrm>
            <a:off x="9059077" y="4217691"/>
            <a:ext cx="2628000" cy="2376000"/>
          </a:xfrm>
          <a:prstGeom prst="roundRect">
            <a:avLst/>
          </a:prstGeom>
          <a:solidFill>
            <a:srgbClr val="E8EAF8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293286">
                    <a:lumMod val="75000"/>
                  </a:srgbClr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Participants were genuinely engaged and enthusiastic for the future of specialist care, sharing bold ideas to guide the Blueprint’s priorities</a:t>
            </a:r>
            <a:endParaRPr kumimoji="0" lang="en-AU" sz="1400" b="1" i="0" u="none" strike="noStrike" kern="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4BE111-50F3-F9CF-3EFF-D89D682D34C7}"/>
              </a:ext>
            </a:extLst>
          </p:cNvPr>
          <p:cNvSpPr/>
          <p:nvPr/>
        </p:nvSpPr>
        <p:spPr>
          <a:xfrm>
            <a:off x="9578979" y="3474047"/>
            <a:ext cx="1588196" cy="64330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250+ </a:t>
            </a:r>
            <a:r>
              <a:rPr lang="en-AU" sz="1600" b="1" kern="0">
                <a:solidFill>
                  <a:srgbClr val="002060"/>
                </a:solidFill>
                <a:latin typeface="VIC"/>
              </a:rPr>
              <a:t>Reforms</a:t>
            </a:r>
            <a:r>
              <a:rPr kumimoji="0" lang="en-AU" sz="16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 Identified</a:t>
            </a:r>
            <a:endParaRPr kumimoji="0" lang="en-AU" sz="1600" b="1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C96D81A-9D47-158E-6608-C16C499D0E26}"/>
              </a:ext>
            </a:extLst>
          </p:cNvPr>
          <p:cNvGrpSpPr/>
          <p:nvPr/>
        </p:nvGrpSpPr>
        <p:grpSpPr>
          <a:xfrm>
            <a:off x="4146490" y="2416049"/>
            <a:ext cx="1084596" cy="1030051"/>
            <a:chOff x="4294099" y="2512029"/>
            <a:chExt cx="1084596" cy="103005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CD08E44-DFD2-17DD-DCDB-AD1D17EE4F2B}"/>
                </a:ext>
              </a:extLst>
            </p:cNvPr>
            <p:cNvSpPr/>
            <p:nvPr/>
          </p:nvSpPr>
          <p:spPr>
            <a:xfrm>
              <a:off x="4294099" y="2512029"/>
              <a:ext cx="1084596" cy="1030051"/>
            </a:xfrm>
            <a:prstGeom prst="ellipse">
              <a:avLst/>
            </a:prstGeom>
            <a:solidFill>
              <a:srgbClr val="00808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0" name="Graphic 9" descr="Meeting with solid fill">
              <a:extLst>
                <a:ext uri="{FF2B5EF4-FFF2-40B4-BE49-F238E27FC236}">
                  <a16:creationId xmlns:a16="http://schemas.microsoft.com/office/drawing/2014/main" id="{17E74216-9BA3-1574-004D-619A841721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458397" y="2649054"/>
              <a:ext cx="756000" cy="756000"/>
            </a:xfrm>
            <a:prstGeom prst="rect">
              <a:avLst/>
            </a:prstGeom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3BBB008-7EE5-E15E-ECC9-B9787354FD6A}"/>
              </a:ext>
            </a:extLst>
          </p:cNvPr>
          <p:cNvGrpSpPr/>
          <p:nvPr/>
        </p:nvGrpSpPr>
        <p:grpSpPr>
          <a:xfrm>
            <a:off x="1300907" y="2416049"/>
            <a:ext cx="1084596" cy="1030051"/>
            <a:chOff x="1483100" y="2512029"/>
            <a:chExt cx="1084596" cy="103005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B92AC11-DE02-7B48-48F7-841818E407A2}"/>
                </a:ext>
              </a:extLst>
            </p:cNvPr>
            <p:cNvSpPr/>
            <p:nvPr/>
          </p:nvSpPr>
          <p:spPr>
            <a:xfrm>
              <a:off x="1483100" y="2512029"/>
              <a:ext cx="1084596" cy="1030051"/>
            </a:xfrm>
            <a:prstGeom prst="ellipse">
              <a:avLst/>
            </a:prstGeom>
            <a:solidFill>
              <a:srgbClr val="00808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2" name="Graphic 11" descr="Chat bubble with solid fill">
              <a:extLst>
                <a:ext uri="{FF2B5EF4-FFF2-40B4-BE49-F238E27FC236}">
                  <a16:creationId xmlns:a16="http://schemas.microsoft.com/office/drawing/2014/main" id="{15CB0613-8E41-04F3-8E4B-92A442493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568198" y="2569854"/>
              <a:ext cx="914400" cy="914400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422A61C-A980-4566-D546-3FC36F6FCAE0}"/>
              </a:ext>
            </a:extLst>
          </p:cNvPr>
          <p:cNvGrpSpPr/>
          <p:nvPr/>
        </p:nvGrpSpPr>
        <p:grpSpPr>
          <a:xfrm>
            <a:off x="6992073" y="2416049"/>
            <a:ext cx="1084596" cy="1006887"/>
            <a:chOff x="7049682" y="2439213"/>
            <a:chExt cx="1084596" cy="1006887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57DD133-D7F5-A0BB-2D11-B63051E865C0}"/>
                </a:ext>
              </a:extLst>
            </p:cNvPr>
            <p:cNvSpPr/>
            <p:nvPr/>
          </p:nvSpPr>
          <p:spPr>
            <a:xfrm>
              <a:off x="7049682" y="2439213"/>
              <a:ext cx="1084596" cy="1006887"/>
            </a:xfrm>
            <a:prstGeom prst="ellipse">
              <a:avLst/>
            </a:prstGeom>
            <a:solidFill>
              <a:srgbClr val="00808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26" name="Graphic 25" descr="Group of people with solid fill">
              <a:extLst>
                <a:ext uri="{FF2B5EF4-FFF2-40B4-BE49-F238E27FC236}">
                  <a16:creationId xmlns:a16="http://schemas.microsoft.com/office/drawing/2014/main" id="{DEB4B9EB-159E-D4B4-5BC5-FC870E747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213980" y="2564656"/>
              <a:ext cx="756000" cy="756000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B7437B9-A9D9-1FF9-856F-00A41BA731B9}"/>
              </a:ext>
            </a:extLst>
          </p:cNvPr>
          <p:cNvGrpSpPr/>
          <p:nvPr/>
        </p:nvGrpSpPr>
        <p:grpSpPr>
          <a:xfrm>
            <a:off x="9830779" y="2416049"/>
            <a:ext cx="1084596" cy="1030051"/>
            <a:chOff x="9823140" y="2416049"/>
            <a:chExt cx="1084596" cy="103005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61FE8FD-64B4-0D37-B47D-8F38AED36837}"/>
                </a:ext>
              </a:extLst>
            </p:cNvPr>
            <p:cNvSpPr/>
            <p:nvPr/>
          </p:nvSpPr>
          <p:spPr>
            <a:xfrm>
              <a:off x="9823140" y="2416049"/>
              <a:ext cx="1084596" cy="1030051"/>
            </a:xfrm>
            <a:prstGeom prst="ellipse">
              <a:avLst/>
            </a:prstGeom>
            <a:solidFill>
              <a:srgbClr val="00808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0" name="Graphic 29" descr="Lights On with solid fill">
              <a:extLst>
                <a:ext uri="{FF2B5EF4-FFF2-40B4-BE49-F238E27FC236}">
                  <a16:creationId xmlns:a16="http://schemas.microsoft.com/office/drawing/2014/main" id="{27273EFA-EB06-0EC5-6A7B-5703EF551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987438" y="2553074"/>
              <a:ext cx="756000" cy="756000"/>
            </a:xfrm>
            <a:prstGeom prst="rect">
              <a:avLst/>
            </a:prstGeom>
          </p:spPr>
        </p:pic>
      </p:grpSp>
      <p:sp>
        <p:nvSpPr>
          <p:cNvPr id="2" name="Rounded Rectangle 2">
            <a:extLst>
              <a:ext uri="{FF2B5EF4-FFF2-40B4-BE49-F238E27FC236}">
                <a16:creationId xmlns:a16="http://schemas.microsoft.com/office/drawing/2014/main" id="{70AE3EE3-9CA6-00BF-6B5E-D61C58B7570C}"/>
              </a:ext>
            </a:extLst>
          </p:cNvPr>
          <p:cNvSpPr/>
          <p:nvPr/>
        </p:nvSpPr>
        <p:spPr>
          <a:xfrm>
            <a:off x="678293" y="1592131"/>
            <a:ext cx="10917366" cy="360000"/>
          </a:xfrm>
          <a:prstGeom prst="roundRect">
            <a:avLst/>
          </a:pr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The </a:t>
            </a:r>
            <a:r>
              <a:rPr lang="en-US" b="1" kern="0">
                <a:solidFill>
                  <a:srgbClr val="FFFFFF"/>
                </a:solidFill>
                <a:latin typeface="VIC" panose="00000500000000000000" pitchFamily="2" charset="0"/>
              </a:rPr>
              <a:t>engagement process was highly successful, fostering collaboration across health services </a:t>
            </a: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840BF7D-3A25-581B-BBF1-7AD5D19B9C82}"/>
              </a:ext>
            </a:extLst>
          </p:cNvPr>
          <p:cNvSpPr/>
          <p:nvPr/>
        </p:nvSpPr>
        <p:spPr>
          <a:xfrm>
            <a:off x="678293" y="2071726"/>
            <a:ext cx="2418142" cy="25854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i="1" kern="0">
                <a:solidFill>
                  <a:srgbClr val="002060"/>
                </a:solidFill>
                <a:latin typeface="VIC" panose="00000500000000000000" pitchFamily="2" charset="0"/>
              </a:rPr>
              <a:t>Phase 1</a:t>
            </a:r>
            <a:endParaRPr kumimoji="0" lang="en-US" sz="1100" b="0" i="1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4A312544-4054-D9E3-BD87-629CB0CFDA3E}"/>
              </a:ext>
            </a:extLst>
          </p:cNvPr>
          <p:cNvSpPr/>
          <p:nvPr/>
        </p:nvSpPr>
        <p:spPr>
          <a:xfrm>
            <a:off x="3437079" y="2071726"/>
            <a:ext cx="8158581" cy="25854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i="1" kern="0">
                <a:solidFill>
                  <a:srgbClr val="002060"/>
                </a:solidFill>
                <a:latin typeface="VIC" panose="00000500000000000000" pitchFamily="2" charset="0"/>
              </a:rPr>
              <a:t>Phase 2</a:t>
            </a:r>
            <a:endParaRPr kumimoji="0" lang="en-US" sz="1100" b="0" i="1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FF5EAF3-BF35-6202-9822-50D0C1A2AA71}"/>
              </a:ext>
            </a:extLst>
          </p:cNvPr>
          <p:cNvSpPr txBox="1">
            <a:spLocks/>
          </p:cNvSpPr>
          <p:nvPr/>
        </p:nvSpPr>
        <p:spPr>
          <a:xfrm>
            <a:off x="-4273" y="167621"/>
            <a:ext cx="7575158" cy="903410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The Specialist Care Reform Blueprint is driven </a:t>
            </a:r>
          </a:p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by extensive health sector engagement </a:t>
            </a:r>
            <a:endParaRPr kumimoji="0" lang="en-AU" sz="2200" b="1" i="0" u="none" strike="noStrike" kern="120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 panose="00000500000000000000" pitchFamily="2" charset="0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380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3138B-0FCA-5699-B966-C2E890A91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Pentagon 36">
            <a:extLst>
              <a:ext uri="{FF2B5EF4-FFF2-40B4-BE49-F238E27FC236}">
                <a16:creationId xmlns:a16="http://schemas.microsoft.com/office/drawing/2014/main" id="{F5E75315-AEB5-F8CD-4E68-4A19C4841109}"/>
              </a:ext>
            </a:extLst>
          </p:cNvPr>
          <p:cNvSpPr/>
          <p:nvPr/>
        </p:nvSpPr>
        <p:spPr>
          <a:xfrm flipH="1">
            <a:off x="8244000" y="5522647"/>
            <a:ext cx="3600000" cy="720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lvl="0" algn="ctr">
              <a:defRPr/>
            </a:pPr>
            <a:r>
              <a:rPr lang="en-US" sz="14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Strengthen governance and system stewardship </a:t>
            </a:r>
            <a:r>
              <a:rPr lang="en-US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to support a responsive system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4164DE8-5536-D8DF-9DC7-DBB316CB6F8E}"/>
              </a:ext>
            </a:extLst>
          </p:cNvPr>
          <p:cNvGrpSpPr/>
          <p:nvPr/>
        </p:nvGrpSpPr>
        <p:grpSpPr>
          <a:xfrm>
            <a:off x="9414000" y="4053059"/>
            <a:ext cx="1260000" cy="1260000"/>
            <a:chOff x="120987" y="1574691"/>
            <a:chExt cx="540000" cy="5400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479FA5B-F398-1CFE-7A70-B3087024D2BE}"/>
                </a:ext>
              </a:extLst>
            </p:cNvPr>
            <p:cNvSpPr/>
            <p:nvPr/>
          </p:nvSpPr>
          <p:spPr>
            <a:xfrm>
              <a:off x="120987" y="1574691"/>
              <a:ext cx="540000" cy="540000"/>
            </a:xfrm>
            <a:prstGeom prst="ellipse">
              <a:avLst/>
            </a:prstGeom>
            <a:solidFill>
              <a:srgbClr val="008080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3" name="Graphic 12" descr="Social network with solid fill">
              <a:extLst>
                <a:ext uri="{FF2B5EF4-FFF2-40B4-BE49-F238E27FC236}">
                  <a16:creationId xmlns:a16="http://schemas.microsoft.com/office/drawing/2014/main" id="{D5A742E5-ACA0-FB08-6E27-F281FFAB2D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9987" y="1593823"/>
              <a:ext cx="522000" cy="501736"/>
            </a:xfrm>
            <a:prstGeom prst="rect">
              <a:avLst/>
            </a:prstGeom>
          </p:spPr>
        </p:pic>
      </p:grpSp>
      <p:sp>
        <p:nvSpPr>
          <p:cNvPr id="47" name="Title 1">
            <a:extLst>
              <a:ext uri="{FF2B5EF4-FFF2-40B4-BE49-F238E27FC236}">
                <a16:creationId xmlns:a16="http://schemas.microsoft.com/office/drawing/2014/main" id="{3509E6DB-A606-6196-ACD9-7D828FE9F9AA}"/>
              </a:ext>
            </a:extLst>
          </p:cNvPr>
          <p:cNvSpPr txBox="1">
            <a:spLocks/>
          </p:cNvSpPr>
          <p:nvPr/>
        </p:nvSpPr>
        <p:spPr>
          <a:xfrm>
            <a:off x="-1" y="117225"/>
            <a:ext cx="7474527" cy="903410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AU" sz="2200" b="1">
                <a:solidFill>
                  <a:srgbClr val="1F2664"/>
                </a:solidFill>
                <a:latin typeface="VIC"/>
                <a:ea typeface="ＭＳ Ｐゴシック"/>
                <a:cs typeface="Arial"/>
              </a:rPr>
              <a:t>From 250+ ideas to six strategic focus areas to transform specialist care </a:t>
            </a:r>
            <a:endParaRPr lang="en-US">
              <a:solidFill>
                <a:srgbClr val="1F2664"/>
              </a:solidFill>
              <a:cs typeface="Arial"/>
            </a:endParaRPr>
          </a:p>
        </p:txBody>
      </p:sp>
      <p:sp>
        <p:nvSpPr>
          <p:cNvPr id="50" name="Arrow: Pentagon 36">
            <a:extLst>
              <a:ext uri="{FF2B5EF4-FFF2-40B4-BE49-F238E27FC236}">
                <a16:creationId xmlns:a16="http://schemas.microsoft.com/office/drawing/2014/main" id="{53FDACC7-1E91-B789-9545-D93B592E61D9}"/>
              </a:ext>
            </a:extLst>
          </p:cNvPr>
          <p:cNvSpPr/>
          <p:nvPr/>
        </p:nvSpPr>
        <p:spPr>
          <a:xfrm flipH="1">
            <a:off x="8244000" y="2641566"/>
            <a:ext cx="3600000" cy="720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kumimoji="0" lang="en-AU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Embed processes</a:t>
            </a:r>
            <a:r>
              <a:rPr lang="en-AU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 </a:t>
            </a:r>
            <a:r>
              <a:rPr kumimoji="0" lang="en-AU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to reduce variation</a:t>
            </a:r>
            <a:r>
              <a:rPr lang="en-AU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 and </a:t>
            </a:r>
            <a:r>
              <a:rPr kumimoji="0" lang="en-AU" sz="1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improve system efficiency </a:t>
            </a:r>
            <a:r>
              <a:rPr kumimoji="0" lang="en-AU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and accessibility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6B0852C-A6B1-EFCF-21B5-A7CE479FEA24}"/>
              </a:ext>
            </a:extLst>
          </p:cNvPr>
          <p:cNvGrpSpPr/>
          <p:nvPr/>
        </p:nvGrpSpPr>
        <p:grpSpPr>
          <a:xfrm>
            <a:off x="9414000" y="1171213"/>
            <a:ext cx="1260000" cy="1260000"/>
            <a:chOff x="262491" y="6105817"/>
            <a:chExt cx="540000" cy="540000"/>
          </a:xfrm>
          <a:solidFill>
            <a:srgbClr val="E6F6F5"/>
          </a:solidFill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0F6E1FF-F00E-27B9-30EC-1225E917A68D}"/>
                </a:ext>
              </a:extLst>
            </p:cNvPr>
            <p:cNvSpPr/>
            <p:nvPr/>
          </p:nvSpPr>
          <p:spPr>
            <a:xfrm>
              <a:off x="262491" y="6105817"/>
              <a:ext cx="540000" cy="5400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54" name="Graphic 53" descr="Workflow with solid fill">
              <a:extLst>
                <a:ext uri="{FF2B5EF4-FFF2-40B4-BE49-F238E27FC236}">
                  <a16:creationId xmlns:a16="http://schemas.microsoft.com/office/drawing/2014/main" id="{03FA3CED-495E-DC48-AD4F-39B4B4FD5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80491" y="6119649"/>
              <a:ext cx="504000" cy="512336"/>
            </a:xfrm>
            <a:prstGeom prst="rect">
              <a:avLst/>
            </a:prstGeom>
          </p:spPr>
        </p:pic>
      </p:grpSp>
      <p:sp>
        <p:nvSpPr>
          <p:cNvPr id="32" name="Arrow: Pentagon 36">
            <a:extLst>
              <a:ext uri="{FF2B5EF4-FFF2-40B4-BE49-F238E27FC236}">
                <a16:creationId xmlns:a16="http://schemas.microsoft.com/office/drawing/2014/main" id="{B13AF59C-6D53-3972-62D8-68D62FEBB21A}"/>
              </a:ext>
            </a:extLst>
          </p:cNvPr>
          <p:cNvSpPr/>
          <p:nvPr/>
        </p:nvSpPr>
        <p:spPr>
          <a:xfrm flipH="1">
            <a:off x="4296000" y="2641566"/>
            <a:ext cx="3600000" cy="720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lvl="0" algn="ctr">
              <a:defRPr/>
            </a:pPr>
            <a:r>
              <a:rPr lang="en-AU" sz="14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Regionalise referral and triage management </a:t>
            </a:r>
            <a:r>
              <a:rPr lang="en-AU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to balance capacity and demand</a:t>
            </a:r>
            <a:endParaRPr kumimoji="0" lang="en-AU" sz="140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32BD227-2047-277A-6C75-07FE8C1C2B1A}"/>
              </a:ext>
            </a:extLst>
          </p:cNvPr>
          <p:cNvGrpSpPr/>
          <p:nvPr/>
        </p:nvGrpSpPr>
        <p:grpSpPr>
          <a:xfrm>
            <a:off x="5466000" y="1171213"/>
            <a:ext cx="1260000" cy="1260000"/>
            <a:chOff x="-838810" y="4728367"/>
            <a:chExt cx="540000" cy="540000"/>
          </a:xfrm>
          <a:solidFill>
            <a:srgbClr val="E6F6F5"/>
          </a:solidFill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53AC2E9-1F66-4DBF-E509-C4C4285C7C47}"/>
                </a:ext>
              </a:extLst>
            </p:cNvPr>
            <p:cNvSpPr/>
            <p:nvPr/>
          </p:nvSpPr>
          <p:spPr>
            <a:xfrm>
              <a:off x="-838810" y="4728367"/>
              <a:ext cx="540000" cy="540000"/>
            </a:xfrm>
            <a:prstGeom prst="ellipse">
              <a:avLst/>
            </a:prstGeom>
            <a:solidFill>
              <a:srgbClr val="989F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57" name="Graphic 56" descr="Route (Two Pins With A Path) outline">
              <a:extLst>
                <a:ext uri="{FF2B5EF4-FFF2-40B4-BE49-F238E27FC236}">
                  <a16:creationId xmlns:a16="http://schemas.microsoft.com/office/drawing/2014/main" id="{7A2BA61B-9FBC-3D1F-2DEA-9CAEC9151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-820810" y="4746367"/>
              <a:ext cx="504000" cy="504000"/>
            </a:xfrm>
            <a:prstGeom prst="rect">
              <a:avLst/>
            </a:prstGeom>
          </p:spPr>
        </p:pic>
      </p:grpSp>
      <p:sp>
        <p:nvSpPr>
          <p:cNvPr id="37" name="Arrow: Pentagon 36">
            <a:extLst>
              <a:ext uri="{FF2B5EF4-FFF2-40B4-BE49-F238E27FC236}">
                <a16:creationId xmlns:a16="http://schemas.microsoft.com/office/drawing/2014/main" id="{56F8D93C-8D2C-2F2A-B13D-A487ED9FCEB8}"/>
              </a:ext>
            </a:extLst>
          </p:cNvPr>
          <p:cNvSpPr/>
          <p:nvPr/>
        </p:nvSpPr>
        <p:spPr>
          <a:xfrm flipH="1">
            <a:off x="348000" y="2641566"/>
            <a:ext cx="3600000" cy="720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kumimoji="0" lang="en-AU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Patients receive </a:t>
            </a:r>
            <a:r>
              <a:rPr kumimoji="0" lang="en-AU" sz="1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convenient virtual specialist support </a:t>
            </a:r>
            <a:r>
              <a:rPr kumimoji="0" lang="en-AU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without the need for hospital visits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EFE4187-C6E5-3DA0-EC3C-B569AC8CDE69}"/>
              </a:ext>
            </a:extLst>
          </p:cNvPr>
          <p:cNvGrpSpPr/>
          <p:nvPr/>
        </p:nvGrpSpPr>
        <p:grpSpPr>
          <a:xfrm>
            <a:off x="1517567" y="1166715"/>
            <a:ext cx="1260866" cy="1268997"/>
            <a:chOff x="119453" y="4327545"/>
            <a:chExt cx="540371" cy="543856"/>
          </a:xfrm>
          <a:solidFill>
            <a:srgbClr val="E6F6F5"/>
          </a:solidFill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F9F10459-A076-EA82-6806-F40B944E43BE}"/>
                </a:ext>
              </a:extLst>
            </p:cNvPr>
            <p:cNvSpPr/>
            <p:nvPr/>
          </p:nvSpPr>
          <p:spPr>
            <a:xfrm>
              <a:off x="119824" y="4331401"/>
              <a:ext cx="540000" cy="540000"/>
            </a:xfrm>
            <a:prstGeom prst="ellipse">
              <a:avLst/>
            </a:prstGeom>
            <a:solidFill>
              <a:srgbClr val="CCCFEF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60" name="Graphic 59" descr="Call center with solid fill">
              <a:extLst>
                <a:ext uri="{FF2B5EF4-FFF2-40B4-BE49-F238E27FC236}">
                  <a16:creationId xmlns:a16="http://schemas.microsoft.com/office/drawing/2014/main" id="{4EC22298-9749-27AA-7D35-33227DFEFD4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19453" y="4327545"/>
              <a:ext cx="507865" cy="5040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C3632D8-DB23-1551-C692-873451998718}"/>
              </a:ext>
            </a:extLst>
          </p:cNvPr>
          <p:cNvGrpSpPr/>
          <p:nvPr/>
        </p:nvGrpSpPr>
        <p:grpSpPr>
          <a:xfrm>
            <a:off x="1518000" y="4053059"/>
            <a:ext cx="1260000" cy="1260000"/>
            <a:chOff x="244491" y="1427518"/>
            <a:chExt cx="540000" cy="5400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56A5110-0689-48F9-4DC5-E311861A602D}"/>
                </a:ext>
              </a:extLst>
            </p:cNvPr>
            <p:cNvSpPr/>
            <p:nvPr/>
          </p:nvSpPr>
          <p:spPr>
            <a:xfrm>
              <a:off x="244491" y="1427518"/>
              <a:ext cx="540000" cy="540000"/>
            </a:xfrm>
            <a:prstGeom prst="ellipse">
              <a:avLst/>
            </a:prstGeom>
            <a:solidFill>
              <a:srgbClr val="F0F5F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42" name="Graphic 41" descr="Sling with solid fill">
              <a:extLst>
                <a:ext uri="{FF2B5EF4-FFF2-40B4-BE49-F238E27FC236}">
                  <a16:creationId xmlns:a16="http://schemas.microsoft.com/office/drawing/2014/main" id="{59F8FDDF-DC98-9A78-6812-ACBC3955A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62491" y="1445518"/>
              <a:ext cx="504000" cy="504000"/>
            </a:xfrm>
            <a:prstGeom prst="rect">
              <a:avLst/>
            </a:prstGeom>
          </p:spPr>
        </p:pic>
      </p:grpSp>
      <p:sp>
        <p:nvSpPr>
          <p:cNvPr id="3" name="Arrow: Pentagon 36">
            <a:extLst>
              <a:ext uri="{FF2B5EF4-FFF2-40B4-BE49-F238E27FC236}">
                <a16:creationId xmlns:a16="http://schemas.microsoft.com/office/drawing/2014/main" id="{22BE5A46-27DA-778E-1B85-6A89A5E778B0}"/>
              </a:ext>
            </a:extLst>
          </p:cNvPr>
          <p:cNvSpPr/>
          <p:nvPr/>
        </p:nvSpPr>
        <p:spPr>
          <a:xfrm flipH="1">
            <a:off x="348000" y="5522647"/>
            <a:ext cx="3600000" cy="720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Patients are empowered </a:t>
            </a:r>
            <a:r>
              <a:rPr lang="en-AU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to make </a:t>
            </a:r>
            <a:r>
              <a:rPr lang="en-AU" sz="1400" b="1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informed decisions </a:t>
            </a:r>
            <a:r>
              <a:rPr lang="en-AU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about their care</a:t>
            </a:r>
            <a:endParaRPr kumimoji="0" lang="en-AU" sz="1400" i="1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/>
              <a:ea typeface="Calibri"/>
              <a:cs typeface="Times New Roman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2AAF89-792C-156C-FC63-50A13B7682DB}"/>
              </a:ext>
            </a:extLst>
          </p:cNvPr>
          <p:cNvGrpSpPr/>
          <p:nvPr/>
        </p:nvGrpSpPr>
        <p:grpSpPr>
          <a:xfrm>
            <a:off x="5466000" y="4053059"/>
            <a:ext cx="1260000" cy="1260000"/>
            <a:chOff x="593220" y="1346836"/>
            <a:chExt cx="720000" cy="720000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B6D64A6-8CEB-4665-41F0-A7AD45D279E7}"/>
                </a:ext>
              </a:extLst>
            </p:cNvPr>
            <p:cNvSpPr/>
            <p:nvPr/>
          </p:nvSpPr>
          <p:spPr>
            <a:xfrm>
              <a:off x="593220" y="1346836"/>
              <a:ext cx="720000" cy="720000"/>
            </a:xfrm>
            <a:prstGeom prst="ellipse">
              <a:avLst/>
            </a:prstGeom>
            <a:solidFill>
              <a:srgbClr val="E6F6F5"/>
            </a:solidFill>
            <a:ln w="381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6" name="Graphic 45" descr="Doctor female with solid fill">
              <a:extLst>
                <a:ext uri="{FF2B5EF4-FFF2-40B4-BE49-F238E27FC236}">
                  <a16:creationId xmlns:a16="http://schemas.microsoft.com/office/drawing/2014/main" id="{B5C42C79-FE83-7B36-CE8A-E4AEBE018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651297" y="1397160"/>
              <a:ext cx="585000" cy="585000"/>
            </a:xfrm>
            <a:prstGeom prst="rect">
              <a:avLst/>
            </a:prstGeom>
          </p:spPr>
        </p:pic>
      </p:grpSp>
      <p:sp>
        <p:nvSpPr>
          <p:cNvPr id="7" name="Arrow: Pentagon 36">
            <a:extLst>
              <a:ext uri="{FF2B5EF4-FFF2-40B4-BE49-F238E27FC236}">
                <a16:creationId xmlns:a16="http://schemas.microsoft.com/office/drawing/2014/main" id="{C93C27B6-69E0-A0A5-161F-4AF532753D72}"/>
              </a:ext>
            </a:extLst>
          </p:cNvPr>
          <p:cNvSpPr/>
          <p:nvPr/>
        </p:nvSpPr>
        <p:spPr>
          <a:xfrm flipH="1">
            <a:off x="4296000" y="5522647"/>
            <a:ext cx="3600000" cy="720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Stronger integration </a:t>
            </a:r>
            <a:r>
              <a:rPr lang="en-US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with</a:t>
            </a:r>
            <a:r>
              <a:rPr kumimoji="0" lang="en-US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 information sharing and </a:t>
            </a:r>
            <a:r>
              <a:rPr lang="en-US" sz="1400" kern="0">
                <a:solidFill>
                  <a:srgbClr val="002060"/>
                </a:solidFill>
                <a:latin typeface="VIC"/>
                <a:ea typeface="Calibri"/>
                <a:cs typeface="Times New Roman"/>
              </a:rPr>
              <a:t>improved </a:t>
            </a:r>
            <a:r>
              <a:rPr kumimoji="0" lang="en-US" sz="140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communication between specialist and </a:t>
            </a: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Calibri"/>
                <a:cs typeface="Times New Roman"/>
              </a:rPr>
              <a:t>primary care</a:t>
            </a:r>
          </a:p>
        </p:txBody>
      </p:sp>
    </p:spTree>
    <p:extLst>
      <p:ext uri="{BB962C8B-B14F-4D97-AF65-F5344CB8AC3E}">
        <p14:creationId xmlns:p14="http://schemas.microsoft.com/office/powerpoint/2010/main" val="1218885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7449C-2F65-6A04-C517-6C7E1C8CD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8D8AA93B-A338-5C5D-5A6D-3202EA714A16}"/>
              </a:ext>
            </a:extLst>
          </p:cNvPr>
          <p:cNvSpPr txBox="1">
            <a:spLocks/>
          </p:cNvSpPr>
          <p:nvPr/>
        </p:nvSpPr>
        <p:spPr>
          <a:xfrm>
            <a:off x="5990" y="150096"/>
            <a:ext cx="7525520" cy="903410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585" fontAlgn="base">
              <a:spcAft>
                <a:spcPct val="0"/>
              </a:spcAft>
              <a:defRPr/>
            </a:pPr>
            <a:r>
              <a:rPr lang="sv-SE" sz="2200" b="1">
                <a:solidFill>
                  <a:srgbClr val="002060"/>
                </a:solidFill>
                <a:latin typeface="VIC"/>
                <a:ea typeface="ＭＳ Ｐゴシック"/>
              </a:rPr>
              <a:t>Reform in action is underway as Statewide       Referral Criteria seeks to standardise referrals and assessement across public health services </a:t>
            </a:r>
            <a:endParaRPr kumimoji="0" lang="en-AU" sz="2200" b="1" i="0" u="none" strike="noStrike" kern="120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 panose="00000500000000000000" pitchFamily="2" charset="0"/>
              <a:ea typeface="ＭＳ Ｐゴシック" charset="0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D3D638-FFCE-FA91-167F-2E81AAD13DBC}"/>
              </a:ext>
            </a:extLst>
          </p:cNvPr>
          <p:cNvSpPr/>
          <p:nvPr/>
        </p:nvSpPr>
        <p:spPr>
          <a:xfrm>
            <a:off x="0" y="1384089"/>
            <a:ext cx="12192000" cy="491433"/>
          </a:xfrm>
          <a:prstGeom prst="rect">
            <a:avLst/>
          </a:prstGeom>
          <a:solidFill>
            <a:srgbClr val="CCC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C3FEE6-224C-C382-EF3D-12B6F0F9A491}"/>
              </a:ext>
            </a:extLst>
          </p:cNvPr>
          <p:cNvSpPr txBox="1"/>
          <p:nvPr/>
        </p:nvSpPr>
        <p:spPr>
          <a:xfrm>
            <a:off x="-539224" y="1460528"/>
            <a:ext cx="548568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VIC" panose="00000500000000000000" pitchFamily="2" charset="0"/>
              </a:rPr>
              <a:t>Statewide referral criteria helps you: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AF1950C-0892-BDD8-D68A-7550CAAB0932}"/>
              </a:ext>
            </a:extLst>
          </p:cNvPr>
          <p:cNvSpPr/>
          <p:nvPr/>
        </p:nvSpPr>
        <p:spPr>
          <a:xfrm>
            <a:off x="-13552" y="3362154"/>
            <a:ext cx="12192000" cy="491433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BACAB3-E3DA-978E-326E-3336D7B2D790}"/>
              </a:ext>
            </a:extLst>
          </p:cNvPr>
          <p:cNvSpPr txBox="1"/>
          <p:nvPr/>
        </p:nvSpPr>
        <p:spPr>
          <a:xfrm>
            <a:off x="-147785" y="3438593"/>
            <a:ext cx="548568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VIC" panose="00000500000000000000" pitchFamily="2" charset="0"/>
              </a:rPr>
              <a:t>Statewide referral criteria have shown to: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0E8109-1F38-6F11-97A1-9B5F14064AA0}"/>
              </a:ext>
            </a:extLst>
          </p:cNvPr>
          <p:cNvSpPr txBox="1"/>
          <p:nvPr/>
        </p:nvSpPr>
        <p:spPr>
          <a:xfrm>
            <a:off x="868167" y="2111789"/>
            <a:ext cx="111782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Know when a </a:t>
            </a:r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referral is appropriate </a:t>
            </a:r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to a public specialist clinic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687D9EB-CF68-17CE-A339-CB92F96C0204}"/>
              </a:ext>
            </a:extLst>
          </p:cNvPr>
          <p:cNvGrpSpPr/>
          <p:nvPr/>
        </p:nvGrpSpPr>
        <p:grpSpPr>
          <a:xfrm>
            <a:off x="247171" y="2011066"/>
            <a:ext cx="540000" cy="540000"/>
            <a:chOff x="337978" y="1979138"/>
            <a:chExt cx="540000" cy="54000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EDE55ED-4EBE-C356-7AF1-417A47737508}"/>
                </a:ext>
              </a:extLst>
            </p:cNvPr>
            <p:cNvSpPr/>
            <p:nvPr/>
          </p:nvSpPr>
          <p:spPr>
            <a:xfrm>
              <a:off x="337978" y="1979138"/>
              <a:ext cx="540000" cy="540000"/>
            </a:xfrm>
            <a:prstGeom prst="ellipse">
              <a:avLst/>
            </a:prstGeom>
            <a:solidFill>
              <a:srgbClr val="D5EAE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9" name="Graphic 18" descr="Badge Tick with solid fill">
              <a:extLst>
                <a:ext uri="{FF2B5EF4-FFF2-40B4-BE49-F238E27FC236}">
                  <a16:creationId xmlns:a16="http://schemas.microsoft.com/office/drawing/2014/main" id="{5E2CB142-E64F-95D5-3CE8-97396AFF04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64978" y="2006138"/>
              <a:ext cx="486000" cy="486000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C096A666-7D65-DEBA-E22C-C2EAA54EF187}"/>
              </a:ext>
            </a:extLst>
          </p:cNvPr>
          <p:cNvSpPr txBox="1"/>
          <p:nvPr/>
        </p:nvSpPr>
        <p:spPr>
          <a:xfrm>
            <a:off x="868167" y="2787333"/>
            <a:ext cx="997620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Include the </a:t>
            </a:r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right information</a:t>
            </a:r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 so referrals can be assessed quickly and accurately</a:t>
            </a:r>
            <a:endParaRPr lang="en-AU" sz="1600">
              <a:solidFill>
                <a:schemeClr val="accent1"/>
              </a:solidFill>
              <a:latin typeface="VIC" panose="000005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FED4777-56C0-3871-E572-BBE5A37465BD}"/>
              </a:ext>
            </a:extLst>
          </p:cNvPr>
          <p:cNvGrpSpPr/>
          <p:nvPr/>
        </p:nvGrpSpPr>
        <p:grpSpPr>
          <a:xfrm>
            <a:off x="247171" y="2686610"/>
            <a:ext cx="540000" cy="540000"/>
            <a:chOff x="324401" y="2650677"/>
            <a:chExt cx="540000" cy="5400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609E8005-8083-B5E4-BE7A-6CA5FDACA8B0}"/>
                </a:ext>
              </a:extLst>
            </p:cNvPr>
            <p:cNvSpPr/>
            <p:nvPr/>
          </p:nvSpPr>
          <p:spPr>
            <a:xfrm>
              <a:off x="324401" y="2650677"/>
              <a:ext cx="540000" cy="540000"/>
            </a:xfrm>
            <a:prstGeom prst="ellipse">
              <a:avLst/>
            </a:prstGeom>
            <a:solidFill>
              <a:srgbClr val="D5EAE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23" name="Graphic 22" descr="Checklist with solid fill">
              <a:extLst>
                <a:ext uri="{FF2B5EF4-FFF2-40B4-BE49-F238E27FC236}">
                  <a16:creationId xmlns:a16="http://schemas.microsoft.com/office/drawing/2014/main" id="{87ADCF8A-3402-7B32-C7A4-54B767877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51401" y="2677677"/>
              <a:ext cx="486000" cy="486000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01541BC-7BB0-6E5D-7946-63B8DD7E2A91}"/>
              </a:ext>
            </a:extLst>
          </p:cNvPr>
          <p:cNvSpPr txBox="1"/>
          <p:nvPr/>
        </p:nvSpPr>
        <p:spPr>
          <a:xfrm>
            <a:off x="868167" y="4089854"/>
            <a:ext cx="114724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Streamline referral acceptance process, with </a:t>
            </a:r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fewer inappropriate </a:t>
            </a:r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and </a:t>
            </a:r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incomplete referrals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788C5BA-F84C-746C-649E-5EB3C8553005}"/>
              </a:ext>
            </a:extLst>
          </p:cNvPr>
          <p:cNvGrpSpPr/>
          <p:nvPr/>
        </p:nvGrpSpPr>
        <p:grpSpPr>
          <a:xfrm>
            <a:off x="247171" y="3989131"/>
            <a:ext cx="540000" cy="540000"/>
            <a:chOff x="291997" y="4026789"/>
            <a:chExt cx="540000" cy="5400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41E4953-198C-F5A0-9614-B9BBA13E9DCD}"/>
                </a:ext>
              </a:extLst>
            </p:cNvPr>
            <p:cNvSpPr/>
            <p:nvPr/>
          </p:nvSpPr>
          <p:spPr>
            <a:xfrm>
              <a:off x="291997" y="4026789"/>
              <a:ext cx="540000" cy="540000"/>
            </a:xfrm>
            <a:prstGeom prst="ellipse">
              <a:avLst/>
            </a:prstGeom>
            <a:solidFill>
              <a:srgbClr val="989F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27" name="Graphic 26" descr="Workflow with solid fill">
              <a:extLst>
                <a:ext uri="{FF2B5EF4-FFF2-40B4-BE49-F238E27FC236}">
                  <a16:creationId xmlns:a16="http://schemas.microsoft.com/office/drawing/2014/main" id="{DF1A2C88-EF9D-7980-9419-313254767B8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09997" y="4040621"/>
              <a:ext cx="504000" cy="512336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51DB149-FD5B-A462-4541-62412AF583B5}"/>
              </a:ext>
            </a:extLst>
          </p:cNvPr>
          <p:cNvSpPr txBox="1"/>
          <p:nvPr/>
        </p:nvSpPr>
        <p:spPr>
          <a:xfrm>
            <a:off x="868167" y="4785729"/>
            <a:ext cx="97177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Improve communication </a:t>
            </a:r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between referring clinicians and health services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B4C9BB2-EAD6-7ADD-B514-B281C0754713}"/>
              </a:ext>
            </a:extLst>
          </p:cNvPr>
          <p:cNvGrpSpPr/>
          <p:nvPr/>
        </p:nvGrpSpPr>
        <p:grpSpPr>
          <a:xfrm>
            <a:off x="247171" y="4685006"/>
            <a:ext cx="540000" cy="540000"/>
            <a:chOff x="280667" y="4809665"/>
            <a:chExt cx="540000" cy="5400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52652DE-1DBF-BF59-4748-3723AEC1466C}"/>
                </a:ext>
              </a:extLst>
            </p:cNvPr>
            <p:cNvSpPr/>
            <p:nvPr/>
          </p:nvSpPr>
          <p:spPr>
            <a:xfrm>
              <a:off x="280667" y="4809665"/>
              <a:ext cx="540000" cy="540000"/>
            </a:xfrm>
            <a:prstGeom prst="ellipse">
              <a:avLst/>
            </a:prstGeom>
            <a:solidFill>
              <a:srgbClr val="989FE0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1" name="Graphic 40" descr="Cycle with people with solid fill">
              <a:extLst>
                <a:ext uri="{FF2B5EF4-FFF2-40B4-BE49-F238E27FC236}">
                  <a16:creationId xmlns:a16="http://schemas.microsoft.com/office/drawing/2014/main" id="{ED77B541-CC34-F72E-974E-CCF9D0C72F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91997" y="4827665"/>
              <a:ext cx="517341" cy="504000"/>
            </a:xfrm>
            <a:prstGeom prst="rect">
              <a:avLst/>
            </a:prstGeom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51E6B52-37A3-0988-B7D3-01BC8C9F8BFD}"/>
              </a:ext>
            </a:extLst>
          </p:cNvPr>
          <p:cNvSpPr txBox="1"/>
          <p:nvPr/>
        </p:nvSpPr>
        <p:spPr>
          <a:xfrm>
            <a:off x="868167" y="5320123"/>
            <a:ext cx="104180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Improve </a:t>
            </a:r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equity of access </a:t>
            </a:r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by ensuring each clinical specialty are </a:t>
            </a:r>
            <a:r>
              <a:rPr lang="en-US" sz="1600" b="1">
                <a:solidFill>
                  <a:schemeClr val="accent1"/>
                </a:solidFill>
                <a:latin typeface="VIC" panose="00000500000000000000" pitchFamily="2" charset="0"/>
              </a:rPr>
              <a:t>assessed against the same criteria </a:t>
            </a:r>
            <a:r>
              <a:rPr lang="en-US" sz="1600">
                <a:solidFill>
                  <a:schemeClr val="accent1"/>
                </a:solidFill>
                <a:latin typeface="VIC" panose="00000500000000000000" pitchFamily="2" charset="0"/>
              </a:rPr>
              <a:t>in all Victorian public hospitals</a:t>
            </a:r>
            <a:endParaRPr lang="en-AU" sz="1600">
              <a:solidFill>
                <a:schemeClr val="accent1"/>
              </a:solidFill>
              <a:latin typeface="VIC" panose="00000500000000000000" pitchFamily="2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DDBE2E5-6D50-FC5F-EB4E-DFFBFEF2AB6F}"/>
              </a:ext>
            </a:extLst>
          </p:cNvPr>
          <p:cNvGrpSpPr/>
          <p:nvPr/>
        </p:nvGrpSpPr>
        <p:grpSpPr>
          <a:xfrm>
            <a:off x="247171" y="5342510"/>
            <a:ext cx="540000" cy="540000"/>
            <a:chOff x="120154" y="5547711"/>
            <a:chExt cx="540000" cy="54000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C918F8-C839-20CF-E381-AE5F6708AD8F}"/>
                </a:ext>
              </a:extLst>
            </p:cNvPr>
            <p:cNvSpPr/>
            <p:nvPr/>
          </p:nvSpPr>
          <p:spPr>
            <a:xfrm>
              <a:off x="120154" y="5547711"/>
              <a:ext cx="540000" cy="540000"/>
            </a:xfrm>
            <a:prstGeom prst="ellipse">
              <a:avLst/>
            </a:prstGeom>
            <a:solidFill>
              <a:srgbClr val="989FE0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4" name="Graphic 43" descr="Social network with solid fill">
              <a:extLst>
                <a:ext uri="{FF2B5EF4-FFF2-40B4-BE49-F238E27FC236}">
                  <a16:creationId xmlns:a16="http://schemas.microsoft.com/office/drawing/2014/main" id="{E48256DA-B36B-0AA7-4D83-9F0F6150F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29154" y="5566843"/>
              <a:ext cx="522000" cy="501736"/>
            </a:xfrm>
            <a:prstGeom prst="rect">
              <a:avLst/>
            </a:prstGeom>
          </p:spPr>
        </p:pic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4857410-CC26-6718-83D4-235A375848D4}"/>
              </a:ext>
            </a:extLst>
          </p:cNvPr>
          <p:cNvSpPr/>
          <p:nvPr/>
        </p:nvSpPr>
        <p:spPr>
          <a:xfrm>
            <a:off x="139014" y="6060540"/>
            <a:ext cx="11916258" cy="70289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1600" b="1" i="1">
                <a:solidFill>
                  <a:schemeClr val="accent1"/>
                </a:solidFill>
                <a:latin typeface="VIC"/>
              </a:rPr>
              <a:t>Since 2018, almost 200 </a:t>
            </a:r>
            <a:r>
              <a:rPr lang="en-AU" sz="1600" b="1" i="1">
                <a:solidFill>
                  <a:srgbClr val="002060"/>
                </a:solidFill>
                <a:latin typeface="VIC"/>
                <a:hlinkClick r:id="rId14"/>
              </a:rPr>
              <a:t>Statewide Referral Criteria</a:t>
            </a:r>
            <a:r>
              <a:rPr lang="en-AU" sz="1600" b="1" i="1">
                <a:solidFill>
                  <a:srgbClr val="000000"/>
                </a:solidFill>
                <a:latin typeface="VIC"/>
              </a:rPr>
              <a:t> </a:t>
            </a:r>
            <a:r>
              <a:rPr lang="en-US" sz="1600" b="1" i="1">
                <a:solidFill>
                  <a:schemeClr val="accent1"/>
                </a:solidFill>
                <a:latin typeface="VIC"/>
              </a:rPr>
              <a:t>have been published (170 implemented) across 21 specialties</a:t>
            </a:r>
            <a:endParaRPr lang="en-US" sz="1600">
              <a:solidFill>
                <a:schemeClr val="accent1"/>
              </a:solidFill>
              <a:latin typeface="VIC"/>
            </a:endParaRPr>
          </a:p>
        </p:txBody>
      </p:sp>
    </p:spTree>
    <p:extLst>
      <p:ext uri="{BB962C8B-B14F-4D97-AF65-F5344CB8AC3E}">
        <p14:creationId xmlns:p14="http://schemas.microsoft.com/office/powerpoint/2010/main" val="414610638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DE972-F477-B692-1B67-1465E81AF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ACE3CAEA-E78F-52C6-0D63-4FFE6271F2C7}"/>
              </a:ext>
            </a:extLst>
          </p:cNvPr>
          <p:cNvSpPr/>
          <p:nvPr/>
        </p:nvSpPr>
        <p:spPr>
          <a:xfrm>
            <a:off x="0" y="1277889"/>
            <a:ext cx="12192000" cy="210762"/>
          </a:xfrm>
          <a:prstGeom prst="rect">
            <a:avLst/>
          </a:prstGeom>
          <a:solidFill>
            <a:srgbClr val="CCC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AU" sz="1600">
              <a:solidFill>
                <a:srgbClr val="002060"/>
              </a:solidFill>
              <a:latin typeface="VIC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FAFF3E75-3DC8-B4F4-DFD4-836129AA2997}"/>
              </a:ext>
            </a:extLst>
          </p:cNvPr>
          <p:cNvSpPr/>
          <p:nvPr/>
        </p:nvSpPr>
        <p:spPr>
          <a:xfrm>
            <a:off x="1008836" y="1145093"/>
            <a:ext cx="4200850" cy="476355"/>
          </a:xfrm>
          <a:prstGeom prst="roundRect">
            <a:avLst/>
          </a:prstGeom>
          <a:solidFill>
            <a:srgbClr val="E6F6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  <a:latin typeface="VIC"/>
              </a:rPr>
              <a:t>New Paediatric SRC published in 2025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67005823-2C37-6F49-946F-0AEF10C30293}"/>
              </a:ext>
            </a:extLst>
          </p:cNvPr>
          <p:cNvSpPr txBox="1">
            <a:spLocks/>
          </p:cNvSpPr>
          <p:nvPr/>
        </p:nvSpPr>
        <p:spPr>
          <a:xfrm>
            <a:off x="5990" y="150096"/>
            <a:ext cx="6422519" cy="476355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2200" b="1">
                <a:solidFill>
                  <a:srgbClr val="002060"/>
                </a:solidFill>
                <a:latin typeface="VIC"/>
                <a:ea typeface="ＭＳ Ｐゴシック"/>
              </a:rPr>
              <a:t>Our next step: Expanding and Implementing Paediatric Statewide Referral Criteria</a:t>
            </a:r>
            <a:endParaRPr kumimoji="0" lang="en-AU" sz="2200" b="1" i="0" u="none" strike="noStrike" kern="1200" cap="none" spc="0" normalizeH="0" baseline="0" noProof="0">
              <a:ln>
                <a:noFill/>
              </a:ln>
              <a:solidFill>
                <a:srgbClr val="293286">
                  <a:lumMod val="75000"/>
                </a:srgbClr>
              </a:solidFill>
              <a:effectLst/>
              <a:uLnTx/>
              <a:uFillTx/>
              <a:latin typeface="VIC" panose="00000500000000000000" pitchFamily="2" charset="0"/>
              <a:ea typeface="ＭＳ Ｐゴシック" charset="0"/>
              <a:cs typeface="Arial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E63FFE1-6083-2099-5407-7438E2FFB5CD}"/>
              </a:ext>
            </a:extLst>
          </p:cNvPr>
          <p:cNvGrpSpPr/>
          <p:nvPr/>
        </p:nvGrpSpPr>
        <p:grpSpPr>
          <a:xfrm>
            <a:off x="410084" y="1023270"/>
            <a:ext cx="720000" cy="720000"/>
            <a:chOff x="-757749" y="2967863"/>
            <a:chExt cx="720000" cy="7200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885F5F1-8EC8-7C10-B5D7-242916C5530A}"/>
                </a:ext>
              </a:extLst>
            </p:cNvPr>
            <p:cNvSpPr/>
            <p:nvPr/>
          </p:nvSpPr>
          <p:spPr>
            <a:xfrm>
              <a:off x="-757749" y="2967863"/>
              <a:ext cx="720000" cy="720000"/>
            </a:xfrm>
            <a:prstGeom prst="ellipse">
              <a:avLst/>
            </a:prstGeom>
            <a:solidFill>
              <a:srgbClr val="E6F6F5"/>
            </a:solidFill>
            <a:ln w="381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53A75B6-9821-8AAD-3AB5-D0212C271266}"/>
                </a:ext>
              </a:extLst>
            </p:cNvPr>
            <p:cNvSpPr txBox="1"/>
            <p:nvPr/>
          </p:nvSpPr>
          <p:spPr>
            <a:xfrm>
              <a:off x="-720564" y="3066253"/>
              <a:ext cx="66166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chemeClr val="accent1"/>
                  </a:solidFill>
                  <a:latin typeface="VIC" panose="00000500000000000000" pitchFamily="2" charset="0"/>
                </a:rPr>
                <a:t>48</a:t>
              </a:r>
              <a:endParaRPr lang="en-AU" sz="2800" b="1">
                <a:solidFill>
                  <a:schemeClr val="accent1"/>
                </a:solidFill>
                <a:latin typeface="VIC" panose="00000500000000000000" pitchFamily="2" charset="0"/>
              </a:endParaRP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9BA13F6-6372-373D-0D44-07E519499ED2}"/>
              </a:ext>
            </a:extLst>
          </p:cNvPr>
          <p:cNvSpPr/>
          <p:nvPr/>
        </p:nvSpPr>
        <p:spPr>
          <a:xfrm>
            <a:off x="998059" y="1998600"/>
            <a:ext cx="4200850" cy="47635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600" b="1">
                <a:solidFill>
                  <a:srgbClr val="002060"/>
                </a:solidFill>
                <a:latin typeface="VIC"/>
              </a:rPr>
              <a:t>Children’s Dermatology</a:t>
            </a:r>
          </a:p>
          <a:p>
            <a:pPr>
              <a:defRPr/>
            </a:pPr>
            <a:r>
              <a:rPr lang="en-US" sz="1600">
                <a:solidFill>
                  <a:srgbClr val="002060"/>
                </a:solidFill>
                <a:latin typeface="VIC"/>
              </a:rPr>
              <a:t>12 statewide referral criteria</a:t>
            </a:r>
            <a:endParaRPr lang="en-AU" sz="1600">
              <a:solidFill>
                <a:srgbClr val="002060"/>
              </a:solidFill>
              <a:latin typeface="VIC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97410DD-6E70-129D-7A84-86C2879CCD38}"/>
              </a:ext>
            </a:extLst>
          </p:cNvPr>
          <p:cNvSpPr/>
          <p:nvPr/>
        </p:nvSpPr>
        <p:spPr>
          <a:xfrm>
            <a:off x="998059" y="2901238"/>
            <a:ext cx="4200850" cy="47635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600" b="1">
                <a:solidFill>
                  <a:srgbClr val="002060"/>
                </a:solidFill>
                <a:latin typeface="VIC"/>
              </a:rPr>
              <a:t>Children’s ENT</a:t>
            </a:r>
          </a:p>
          <a:p>
            <a:pPr>
              <a:defRPr/>
            </a:pPr>
            <a:r>
              <a:rPr lang="en-US" sz="1600">
                <a:solidFill>
                  <a:srgbClr val="002060"/>
                </a:solidFill>
                <a:latin typeface="VIC"/>
              </a:rPr>
              <a:t>7 statewide referral criteria</a:t>
            </a:r>
            <a:endParaRPr lang="en-AU" sz="1600">
              <a:solidFill>
                <a:srgbClr val="002060"/>
              </a:solidFill>
              <a:latin typeface="VIC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4B1E6D9-1B25-1178-2644-F906E9D3C0A9}"/>
              </a:ext>
            </a:extLst>
          </p:cNvPr>
          <p:cNvSpPr/>
          <p:nvPr/>
        </p:nvSpPr>
        <p:spPr>
          <a:xfrm>
            <a:off x="998059" y="3803876"/>
            <a:ext cx="4200850" cy="47635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600" b="1">
                <a:solidFill>
                  <a:srgbClr val="002060"/>
                </a:solidFill>
                <a:latin typeface="VIC"/>
              </a:rPr>
              <a:t>Children’s Ophthalmology</a:t>
            </a:r>
            <a:endParaRPr lang="en-AU" sz="1600" b="1">
              <a:solidFill>
                <a:srgbClr val="002060"/>
              </a:solidFill>
              <a:latin typeface="VIC"/>
            </a:endParaRPr>
          </a:p>
          <a:p>
            <a:pPr>
              <a:defRPr/>
            </a:pPr>
            <a:r>
              <a:rPr lang="en-US" sz="1600">
                <a:solidFill>
                  <a:srgbClr val="002060"/>
                </a:solidFill>
                <a:latin typeface="VIC"/>
              </a:rPr>
              <a:t>8 statewide referral criteria</a:t>
            </a:r>
            <a:endParaRPr lang="en-AU" sz="1600">
              <a:solidFill>
                <a:srgbClr val="002060"/>
              </a:solidFill>
              <a:latin typeface="VIC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0028588-DF15-074C-3583-A62C05FC248B}"/>
              </a:ext>
            </a:extLst>
          </p:cNvPr>
          <p:cNvCxnSpPr>
            <a:cxnSpLocks/>
          </p:cNvCxnSpPr>
          <p:nvPr/>
        </p:nvCxnSpPr>
        <p:spPr>
          <a:xfrm>
            <a:off x="6246257" y="2023197"/>
            <a:ext cx="0" cy="365984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5DF377F3-46D2-714B-4C60-AA4F41FC3EE4}"/>
              </a:ext>
            </a:extLst>
          </p:cNvPr>
          <p:cNvGrpSpPr/>
          <p:nvPr/>
        </p:nvGrpSpPr>
        <p:grpSpPr>
          <a:xfrm>
            <a:off x="6111257" y="3300670"/>
            <a:ext cx="4214269" cy="864534"/>
            <a:chOff x="6111257" y="3133355"/>
            <a:chExt cx="4214269" cy="864534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A685ADF2-BC0B-D871-8375-03B3A8FD4600}"/>
                </a:ext>
              </a:extLst>
            </p:cNvPr>
            <p:cNvSpPr/>
            <p:nvPr/>
          </p:nvSpPr>
          <p:spPr>
            <a:xfrm>
              <a:off x="6587297" y="3133355"/>
              <a:ext cx="3738229" cy="864534"/>
            </a:xfrm>
            <a:prstGeom prst="roundRect">
              <a:avLst/>
            </a:prstGeom>
            <a:solidFill>
              <a:srgbClr val="CCCFE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US" sz="1600" b="1">
                  <a:solidFill>
                    <a:srgbClr val="002060"/>
                  </a:solidFill>
                  <a:latin typeface="VIC"/>
                </a:rPr>
                <a:t>1 December 2025</a:t>
              </a:r>
            </a:p>
            <a:p>
              <a:pPr>
                <a:defRPr/>
              </a:pPr>
              <a:r>
                <a:rPr lang="en-US" sz="1600">
                  <a:solidFill>
                    <a:srgbClr val="002060"/>
                  </a:solidFill>
                  <a:latin typeface="VIC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Children’s Ophthalmology</a:t>
              </a:r>
              <a:endParaRPr lang="en-US" sz="1600">
                <a:solidFill>
                  <a:srgbClr val="002060"/>
                </a:solidFill>
                <a:latin typeface="VIC"/>
              </a:endParaRPr>
            </a:p>
            <a:p>
              <a:pPr>
                <a:defRPr/>
              </a:pPr>
              <a:r>
                <a:rPr lang="en-US" sz="1600">
                  <a:solidFill>
                    <a:srgbClr val="002060"/>
                  </a:solidFill>
                  <a:latin typeface="VIC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Children’s Surgery</a:t>
              </a:r>
              <a:endParaRPr lang="en-AU" sz="1600">
                <a:solidFill>
                  <a:srgbClr val="002060"/>
                </a:solidFill>
                <a:latin typeface="VIC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51BDEE4-B576-4FD4-D630-A9783632D92B}"/>
                </a:ext>
              </a:extLst>
            </p:cNvPr>
            <p:cNvSpPr/>
            <p:nvPr/>
          </p:nvSpPr>
          <p:spPr>
            <a:xfrm>
              <a:off x="6111257" y="3467535"/>
              <a:ext cx="270000" cy="270000"/>
            </a:xfrm>
            <a:prstGeom prst="ellipse">
              <a:avLst/>
            </a:prstGeom>
            <a:solidFill>
              <a:srgbClr val="00206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C67FF22-FC2B-5E25-50F1-363391F86B1A}"/>
              </a:ext>
            </a:extLst>
          </p:cNvPr>
          <p:cNvGrpSpPr/>
          <p:nvPr/>
        </p:nvGrpSpPr>
        <p:grpSpPr>
          <a:xfrm>
            <a:off x="6111257" y="4562002"/>
            <a:ext cx="4214269" cy="864534"/>
            <a:chOff x="6111257" y="4728608"/>
            <a:chExt cx="4214269" cy="86453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574343A8-46F0-AA40-461E-D7A97DA40EE7}"/>
                </a:ext>
              </a:extLst>
            </p:cNvPr>
            <p:cNvSpPr/>
            <p:nvPr/>
          </p:nvSpPr>
          <p:spPr>
            <a:xfrm>
              <a:off x="6587297" y="4728608"/>
              <a:ext cx="3738229" cy="864534"/>
            </a:xfrm>
            <a:prstGeom prst="roundRect">
              <a:avLst/>
            </a:prstGeom>
            <a:solidFill>
              <a:srgbClr val="989F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US" sz="1600" b="1">
                  <a:solidFill>
                    <a:srgbClr val="002060"/>
                  </a:solidFill>
                  <a:latin typeface="VIC"/>
                </a:rPr>
                <a:t>30 April 2026</a:t>
              </a:r>
            </a:p>
            <a:p>
              <a:pPr>
                <a:defRPr/>
              </a:pPr>
              <a:r>
                <a:rPr lang="en-US" sz="1600">
                  <a:solidFill>
                    <a:srgbClr val="002060"/>
                  </a:solidFill>
                  <a:latin typeface="VIC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Children’s </a:t>
              </a:r>
              <a:r>
                <a:rPr lang="en-US" sz="1600" err="1">
                  <a:solidFill>
                    <a:srgbClr val="002060"/>
                  </a:solidFill>
                  <a:latin typeface="VIC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Orthopaedic</a:t>
              </a:r>
              <a:endParaRPr lang="en-AU" sz="1600">
                <a:solidFill>
                  <a:srgbClr val="002060"/>
                </a:solidFill>
                <a:latin typeface="VIC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B7DD60F-BA29-BD8A-35D4-9B3CAE6B3B1C}"/>
                </a:ext>
              </a:extLst>
            </p:cNvPr>
            <p:cNvSpPr/>
            <p:nvPr/>
          </p:nvSpPr>
          <p:spPr>
            <a:xfrm>
              <a:off x="6111257" y="5052956"/>
              <a:ext cx="270000" cy="270000"/>
            </a:xfrm>
            <a:prstGeom prst="ellipse">
              <a:avLst/>
            </a:prstGeom>
            <a:solidFill>
              <a:srgbClr val="00206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6CCE28F-5BF2-6719-F223-A55C34280B4A}"/>
              </a:ext>
            </a:extLst>
          </p:cNvPr>
          <p:cNvGrpSpPr/>
          <p:nvPr/>
        </p:nvGrpSpPr>
        <p:grpSpPr>
          <a:xfrm>
            <a:off x="6146692" y="5823334"/>
            <a:ext cx="2541488" cy="243645"/>
            <a:chOff x="7807368" y="4862269"/>
            <a:chExt cx="2541488" cy="243645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860B9D4-DA95-2170-0444-791E89754D54}"/>
                </a:ext>
              </a:extLst>
            </p:cNvPr>
            <p:cNvSpPr/>
            <p:nvPr/>
          </p:nvSpPr>
          <p:spPr>
            <a:xfrm>
              <a:off x="7807368" y="4862269"/>
              <a:ext cx="2541488" cy="24364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>
                  <a:solidFill>
                    <a:schemeClr val="accent1"/>
                  </a:solidFill>
                  <a:latin typeface="VIC" panose="00000500000000000000" pitchFamily="2" charset="0"/>
                </a:rPr>
                <a:t>Current Date: 27 November 2025</a:t>
              </a:r>
              <a:endParaRPr lang="en-AU" sz="1000">
                <a:solidFill>
                  <a:schemeClr val="accent1"/>
                </a:solidFill>
                <a:latin typeface="VIC" panose="00000500000000000000" pitchFamily="2" charset="0"/>
              </a:endParaRPr>
            </a:p>
          </p:txBody>
        </p:sp>
        <p:pic>
          <p:nvPicPr>
            <p:cNvPr id="37" name="Graphic 36" descr="Information with solid fill">
              <a:extLst>
                <a:ext uri="{FF2B5EF4-FFF2-40B4-BE49-F238E27FC236}">
                  <a16:creationId xmlns:a16="http://schemas.microsoft.com/office/drawing/2014/main" id="{6105CD88-9E8B-2AEC-CFF5-A2E2483AD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807368" y="4876091"/>
              <a:ext cx="216000" cy="216000"/>
            </a:xfrm>
            <a:prstGeom prst="rect">
              <a:avLst/>
            </a:prstGeom>
          </p:spPr>
        </p:pic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9A3372B-E472-B5BC-A29D-C54B5ED1840A}"/>
              </a:ext>
            </a:extLst>
          </p:cNvPr>
          <p:cNvSpPr/>
          <p:nvPr/>
        </p:nvSpPr>
        <p:spPr>
          <a:xfrm>
            <a:off x="998059" y="4706514"/>
            <a:ext cx="4200850" cy="47635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600" b="1">
                <a:solidFill>
                  <a:srgbClr val="002060"/>
                </a:solidFill>
                <a:latin typeface="VIC"/>
              </a:rPr>
              <a:t>Children’s Surgery </a:t>
            </a:r>
            <a:endParaRPr lang="en-AU" sz="1600" b="1">
              <a:solidFill>
                <a:srgbClr val="002060"/>
              </a:solidFill>
              <a:latin typeface="VIC"/>
            </a:endParaRPr>
          </a:p>
          <a:p>
            <a:pPr>
              <a:defRPr/>
            </a:pPr>
            <a:r>
              <a:rPr lang="en-US" sz="1600">
                <a:solidFill>
                  <a:srgbClr val="002060"/>
                </a:solidFill>
                <a:latin typeface="VIC"/>
              </a:rPr>
              <a:t>9 statewide referral criteria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7781EAAA-97BC-047D-1EB3-7FF11402040F}"/>
              </a:ext>
            </a:extLst>
          </p:cNvPr>
          <p:cNvSpPr/>
          <p:nvPr/>
        </p:nvSpPr>
        <p:spPr>
          <a:xfrm>
            <a:off x="998059" y="5609151"/>
            <a:ext cx="4200850" cy="476355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600" b="1">
                <a:solidFill>
                  <a:srgbClr val="002060"/>
                </a:solidFill>
                <a:latin typeface="VIC"/>
              </a:rPr>
              <a:t>Children’s </a:t>
            </a:r>
            <a:r>
              <a:rPr lang="en-US" sz="1600" b="1" err="1">
                <a:solidFill>
                  <a:srgbClr val="002060"/>
                </a:solidFill>
                <a:latin typeface="VIC"/>
              </a:rPr>
              <a:t>Orthopoedic</a:t>
            </a:r>
            <a:endParaRPr lang="en-AU" sz="1600" b="1">
              <a:solidFill>
                <a:srgbClr val="002060"/>
              </a:solidFill>
              <a:latin typeface="VIC"/>
            </a:endParaRPr>
          </a:p>
          <a:p>
            <a:pPr>
              <a:defRPr/>
            </a:pPr>
            <a:r>
              <a:rPr lang="en-US" sz="1600">
                <a:solidFill>
                  <a:srgbClr val="002060"/>
                </a:solidFill>
                <a:latin typeface="VIC"/>
              </a:rPr>
              <a:t>12 statewide referral criteria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95DDD1E-F309-CA25-4A9A-C9BCC7C67045}"/>
              </a:ext>
            </a:extLst>
          </p:cNvPr>
          <p:cNvGrpSpPr/>
          <p:nvPr/>
        </p:nvGrpSpPr>
        <p:grpSpPr>
          <a:xfrm>
            <a:off x="6111257" y="2039338"/>
            <a:ext cx="4214270" cy="864534"/>
            <a:chOff x="6111257" y="2039338"/>
            <a:chExt cx="4214270" cy="864534"/>
          </a:xfrm>
        </p:grpSpPr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5CFEA7D0-B74E-BED4-69F3-4656577BD129}"/>
                </a:ext>
              </a:extLst>
            </p:cNvPr>
            <p:cNvSpPr/>
            <p:nvPr/>
          </p:nvSpPr>
          <p:spPr>
            <a:xfrm>
              <a:off x="6587298" y="2039338"/>
              <a:ext cx="3738229" cy="864534"/>
            </a:xfrm>
            <a:prstGeom prst="roundRect">
              <a:avLst/>
            </a:prstGeom>
            <a:solidFill>
              <a:srgbClr val="E6F6F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US" sz="1600" b="1">
                  <a:solidFill>
                    <a:srgbClr val="002060"/>
                  </a:solidFill>
                  <a:latin typeface="VIC"/>
                </a:rPr>
                <a:t>1 Nov 2025</a:t>
              </a:r>
            </a:p>
            <a:p>
              <a:pPr>
                <a:defRPr/>
              </a:pPr>
              <a:r>
                <a:rPr lang="en-US" sz="1600">
                  <a:solidFill>
                    <a:srgbClr val="002060"/>
                  </a:solidFill>
                  <a:latin typeface="VIC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Children’s Dermatology</a:t>
              </a:r>
              <a:endParaRPr lang="en-US" sz="1600">
                <a:solidFill>
                  <a:srgbClr val="002060"/>
                </a:solidFill>
                <a:latin typeface="VIC"/>
              </a:endParaRPr>
            </a:p>
            <a:p>
              <a:pPr>
                <a:defRPr/>
              </a:pPr>
              <a:r>
                <a:rPr lang="en-US" sz="1600">
                  <a:solidFill>
                    <a:srgbClr val="002060"/>
                  </a:solidFill>
                  <a:latin typeface="VIC"/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Children’s ENT</a:t>
              </a:r>
              <a:endParaRPr lang="en-AU" sz="1600">
                <a:solidFill>
                  <a:srgbClr val="002060"/>
                </a:solidFill>
                <a:latin typeface="VIC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95049B06-94FC-A48A-199C-70A22AABF9DD}"/>
                </a:ext>
              </a:extLst>
            </p:cNvPr>
            <p:cNvSpPr/>
            <p:nvPr/>
          </p:nvSpPr>
          <p:spPr>
            <a:xfrm>
              <a:off x="6111257" y="2269731"/>
              <a:ext cx="270000" cy="270000"/>
            </a:xfrm>
            <a:prstGeom prst="ellipse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008080"/>
                </a:solidFill>
              </a:endParaRPr>
            </a:p>
          </p:txBody>
        </p:sp>
      </p:grp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14FB0565-9E6B-CFD1-2E0D-5EB9B298850C}"/>
              </a:ext>
            </a:extLst>
          </p:cNvPr>
          <p:cNvSpPr/>
          <p:nvPr/>
        </p:nvSpPr>
        <p:spPr>
          <a:xfrm>
            <a:off x="1574343" y="6265089"/>
            <a:ext cx="9043314" cy="47635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1400">
                <a:solidFill>
                  <a:srgbClr val="002060"/>
                </a:solidFill>
                <a:latin typeface="VIC"/>
              </a:rPr>
              <a:t>Planning has commenced to develop </a:t>
            </a:r>
            <a:r>
              <a:rPr lang="en-US" sz="1400" b="1">
                <a:solidFill>
                  <a:srgbClr val="002060"/>
                </a:solidFill>
                <a:latin typeface="VIC"/>
              </a:rPr>
              <a:t>Paediatric Medical </a:t>
            </a:r>
            <a:r>
              <a:rPr lang="en-US" sz="1400">
                <a:solidFill>
                  <a:srgbClr val="002060"/>
                </a:solidFill>
                <a:latin typeface="VIC"/>
              </a:rPr>
              <a:t>statewide referral criteria in 2026</a:t>
            </a:r>
          </a:p>
        </p:txBody>
      </p:sp>
      <p:pic>
        <p:nvPicPr>
          <p:cNvPr id="65" name="Graphic 64" descr="Checkmark with solid fill">
            <a:extLst>
              <a:ext uri="{FF2B5EF4-FFF2-40B4-BE49-F238E27FC236}">
                <a16:creationId xmlns:a16="http://schemas.microsoft.com/office/drawing/2014/main" id="{30492884-1D9F-91CF-DB67-DA0893651E5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29257" y="2287731"/>
            <a:ext cx="252000" cy="252000"/>
          </a:xfrm>
          <a:prstGeom prst="rect">
            <a:avLst/>
          </a:prstGeom>
        </p:spPr>
      </p:pic>
      <p:grpSp>
        <p:nvGrpSpPr>
          <p:cNvPr id="87" name="Group 86">
            <a:extLst>
              <a:ext uri="{FF2B5EF4-FFF2-40B4-BE49-F238E27FC236}">
                <a16:creationId xmlns:a16="http://schemas.microsoft.com/office/drawing/2014/main" id="{05AE4324-6FA3-F2EE-1E98-CBDFC9E1F036}"/>
              </a:ext>
            </a:extLst>
          </p:cNvPr>
          <p:cNvGrpSpPr/>
          <p:nvPr/>
        </p:nvGrpSpPr>
        <p:grpSpPr>
          <a:xfrm>
            <a:off x="186145" y="1884352"/>
            <a:ext cx="704850" cy="704850"/>
            <a:chOff x="211794" y="1884352"/>
            <a:chExt cx="704850" cy="704850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25565D31-5EAB-F297-1189-653656F74A5B}"/>
                </a:ext>
              </a:extLst>
            </p:cNvPr>
            <p:cNvGrpSpPr/>
            <p:nvPr/>
          </p:nvGrpSpPr>
          <p:grpSpPr>
            <a:xfrm>
              <a:off x="258219" y="1930777"/>
              <a:ext cx="612000" cy="612000"/>
              <a:chOff x="319633" y="2777567"/>
              <a:chExt cx="720000" cy="720000"/>
            </a:xfrm>
            <a:solidFill>
              <a:schemeClr val="accent1"/>
            </a:solidFill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A4ECC71E-BB5F-A798-4722-4D31BD32F762}"/>
                  </a:ext>
                </a:extLst>
              </p:cNvPr>
              <p:cNvSpPr/>
              <p:nvPr/>
            </p:nvSpPr>
            <p:spPr>
              <a:xfrm>
                <a:off x="319633" y="2777567"/>
                <a:ext cx="720000" cy="720000"/>
              </a:xfrm>
              <a:prstGeom prst="ellipse">
                <a:avLst/>
              </a:prstGeom>
              <a:grpFill/>
              <a:ln w="381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3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IC" panose="00000500000000000000" pitchFamily="2" charset="0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A622B86-BBB0-8387-E18C-04A984702E1A}"/>
                  </a:ext>
                </a:extLst>
              </p:cNvPr>
              <p:cNvSpPr txBox="1"/>
              <p:nvPr/>
            </p:nvSpPr>
            <p:spPr>
              <a:xfrm>
                <a:off x="481502" y="2860568"/>
                <a:ext cx="396262" cy="5539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000" b="1">
                    <a:solidFill>
                      <a:schemeClr val="accent1"/>
                    </a:solidFill>
                    <a:latin typeface="VIC" panose="00000500000000000000" pitchFamily="2" charset="0"/>
                  </a:rPr>
                  <a:t>2</a:t>
                </a:r>
                <a:endParaRPr lang="en-AU" sz="3000" b="1">
                  <a:solidFill>
                    <a:schemeClr val="accent1"/>
                  </a:solidFill>
                  <a:latin typeface="VIC" panose="00000500000000000000" pitchFamily="2" charset="0"/>
                </a:endParaRPr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51977294-4FAE-1655-61DD-25EB20A715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794" y="1884352"/>
              <a:ext cx="704850" cy="7048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1DEE9CB-42AB-212E-008D-AEA8F42E2963}"/>
              </a:ext>
            </a:extLst>
          </p:cNvPr>
          <p:cNvGrpSpPr/>
          <p:nvPr/>
        </p:nvGrpSpPr>
        <p:grpSpPr>
          <a:xfrm>
            <a:off x="245289" y="2868234"/>
            <a:ext cx="612000" cy="612000"/>
            <a:chOff x="319633" y="2777567"/>
            <a:chExt cx="720000" cy="720000"/>
          </a:xfrm>
          <a:solidFill>
            <a:schemeClr val="accent1"/>
          </a:solidFill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6723ACA9-BB78-6D4A-A2DF-DE1C4A978869}"/>
                </a:ext>
              </a:extLst>
            </p:cNvPr>
            <p:cNvSpPr/>
            <p:nvPr/>
          </p:nvSpPr>
          <p:spPr>
            <a:xfrm>
              <a:off x="319633" y="2777567"/>
              <a:ext cx="720000" cy="720000"/>
            </a:xfrm>
            <a:prstGeom prst="ellipse">
              <a:avLst/>
            </a:prstGeom>
            <a:grp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65262C3-24AD-03DE-A6A9-82E69193A33E}"/>
                </a:ext>
              </a:extLst>
            </p:cNvPr>
            <p:cNvSpPr txBox="1"/>
            <p:nvPr/>
          </p:nvSpPr>
          <p:spPr>
            <a:xfrm>
              <a:off x="481502" y="2860568"/>
              <a:ext cx="396262" cy="553998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000" b="1">
                  <a:solidFill>
                    <a:schemeClr val="accent1"/>
                  </a:solidFill>
                  <a:latin typeface="VIC" panose="00000500000000000000" pitchFamily="2" charset="0"/>
                </a:rPr>
                <a:t>2</a:t>
              </a:r>
              <a:endParaRPr lang="en-AU" sz="3000" b="1">
                <a:solidFill>
                  <a:schemeClr val="accent1"/>
                </a:solidFill>
                <a:latin typeface="VIC" panose="00000500000000000000" pitchFamily="2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FB65F07-1CED-0B7A-D1A5-F069E9B9DB9E}"/>
              </a:ext>
            </a:extLst>
          </p:cNvPr>
          <p:cNvGrpSpPr/>
          <p:nvPr/>
        </p:nvGrpSpPr>
        <p:grpSpPr>
          <a:xfrm>
            <a:off x="245289" y="5541328"/>
            <a:ext cx="612000" cy="612000"/>
            <a:chOff x="319633" y="2777567"/>
            <a:chExt cx="720000" cy="720000"/>
          </a:xfrm>
          <a:solidFill>
            <a:schemeClr val="accent1"/>
          </a:solidFill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CA4281C-4197-9A85-A7A6-09BB9709FBA7}"/>
                </a:ext>
              </a:extLst>
            </p:cNvPr>
            <p:cNvSpPr/>
            <p:nvPr/>
          </p:nvSpPr>
          <p:spPr>
            <a:xfrm>
              <a:off x="319633" y="2777567"/>
              <a:ext cx="720000" cy="720000"/>
            </a:xfrm>
            <a:prstGeom prst="ellipse">
              <a:avLst/>
            </a:prstGeom>
            <a:grp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BA959A6-8737-801B-5F70-3C9FADF2D967}"/>
                </a:ext>
              </a:extLst>
            </p:cNvPr>
            <p:cNvSpPr txBox="1"/>
            <p:nvPr/>
          </p:nvSpPr>
          <p:spPr>
            <a:xfrm>
              <a:off x="481502" y="2860568"/>
              <a:ext cx="396262" cy="553998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000" b="1">
                  <a:solidFill>
                    <a:schemeClr val="accent1"/>
                  </a:solidFill>
                  <a:latin typeface="VIC" panose="00000500000000000000" pitchFamily="2" charset="0"/>
                </a:rPr>
                <a:t>2</a:t>
              </a:r>
              <a:endParaRPr lang="en-AU" sz="3000" b="1">
                <a:solidFill>
                  <a:schemeClr val="accent1"/>
                </a:solidFill>
                <a:latin typeface="VIC" panose="00000500000000000000" pitchFamily="2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B657AC7D-3A03-AC7E-566F-066FCA6AA3A7}"/>
              </a:ext>
            </a:extLst>
          </p:cNvPr>
          <p:cNvGrpSpPr/>
          <p:nvPr/>
        </p:nvGrpSpPr>
        <p:grpSpPr>
          <a:xfrm>
            <a:off x="245289" y="4650298"/>
            <a:ext cx="612000" cy="612000"/>
            <a:chOff x="319633" y="2777567"/>
            <a:chExt cx="720000" cy="720000"/>
          </a:xfrm>
          <a:solidFill>
            <a:schemeClr val="accent1"/>
          </a:solidFill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E51D089D-A323-20D1-A3F4-E04307DC53A1}"/>
                </a:ext>
              </a:extLst>
            </p:cNvPr>
            <p:cNvSpPr/>
            <p:nvPr/>
          </p:nvSpPr>
          <p:spPr>
            <a:xfrm>
              <a:off x="319633" y="2777567"/>
              <a:ext cx="720000" cy="720000"/>
            </a:xfrm>
            <a:prstGeom prst="ellipse">
              <a:avLst/>
            </a:prstGeom>
            <a:grp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DC15453B-C8F2-A6E0-47D4-A78DC6927C79}"/>
                </a:ext>
              </a:extLst>
            </p:cNvPr>
            <p:cNvSpPr txBox="1"/>
            <p:nvPr/>
          </p:nvSpPr>
          <p:spPr>
            <a:xfrm>
              <a:off x="481502" y="2860568"/>
              <a:ext cx="396262" cy="553998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000" b="1">
                  <a:solidFill>
                    <a:schemeClr val="accent1"/>
                  </a:solidFill>
                  <a:latin typeface="VIC" panose="00000500000000000000" pitchFamily="2" charset="0"/>
                </a:rPr>
                <a:t>2</a:t>
              </a:r>
              <a:endParaRPr lang="en-AU" sz="3000" b="1">
                <a:solidFill>
                  <a:schemeClr val="accent1"/>
                </a:solidFill>
                <a:latin typeface="VIC" panose="00000500000000000000" pitchFamily="2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8B10325-F5E6-21F4-B284-1F63CFB90F34}"/>
              </a:ext>
            </a:extLst>
          </p:cNvPr>
          <p:cNvGrpSpPr/>
          <p:nvPr/>
        </p:nvGrpSpPr>
        <p:grpSpPr>
          <a:xfrm>
            <a:off x="245289" y="3759266"/>
            <a:ext cx="612000" cy="612000"/>
            <a:chOff x="319633" y="2777567"/>
            <a:chExt cx="720000" cy="720000"/>
          </a:xfrm>
          <a:solidFill>
            <a:schemeClr val="accent1"/>
          </a:solidFill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FEA43D0-434B-BAB1-A311-CC957E1FBE74}"/>
                </a:ext>
              </a:extLst>
            </p:cNvPr>
            <p:cNvSpPr/>
            <p:nvPr/>
          </p:nvSpPr>
          <p:spPr>
            <a:xfrm>
              <a:off x="319633" y="2777567"/>
              <a:ext cx="720000" cy="720000"/>
            </a:xfrm>
            <a:prstGeom prst="ellipse">
              <a:avLst/>
            </a:prstGeom>
            <a:grp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1FA51419-9C9C-DC5E-ABD1-845AEC80F52C}"/>
                </a:ext>
              </a:extLst>
            </p:cNvPr>
            <p:cNvSpPr txBox="1"/>
            <p:nvPr/>
          </p:nvSpPr>
          <p:spPr>
            <a:xfrm>
              <a:off x="481502" y="2860568"/>
              <a:ext cx="396262" cy="553998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000" b="1">
                  <a:solidFill>
                    <a:schemeClr val="accent1"/>
                  </a:solidFill>
                  <a:latin typeface="VIC" panose="00000500000000000000" pitchFamily="2" charset="0"/>
                </a:rPr>
                <a:t>2</a:t>
              </a:r>
              <a:endParaRPr lang="en-AU" sz="3000" b="1">
                <a:solidFill>
                  <a:schemeClr val="accent1"/>
                </a:solidFill>
                <a:latin typeface="VIC" panose="00000500000000000000" pitchFamily="2" charset="0"/>
              </a:endParaRPr>
            </a:p>
          </p:txBody>
        </p:sp>
      </p:grpSp>
      <p:pic>
        <p:nvPicPr>
          <p:cNvPr id="1032" name="Picture 8">
            <a:extLst>
              <a:ext uri="{FF2B5EF4-FFF2-40B4-BE49-F238E27FC236}">
                <a16:creationId xmlns:a16="http://schemas.microsoft.com/office/drawing/2014/main" id="{B95BD2D4-FAFC-9A96-272F-FFF8F9F2A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45" y="2821807"/>
            <a:ext cx="70485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93E80293-554F-321B-0055-447C8889D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45" y="3736052"/>
            <a:ext cx="70485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A3134502-0138-AE91-F148-0FE472D0B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45" y="5471694"/>
            <a:ext cx="70485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0143565-C447-490B-5901-77B42C2ED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45" y="4564956"/>
            <a:ext cx="70485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F30AABC3-CA41-1555-A262-98591DF98877}"/>
              </a:ext>
            </a:extLst>
          </p:cNvPr>
          <p:cNvSpPr/>
          <p:nvPr/>
        </p:nvSpPr>
        <p:spPr>
          <a:xfrm>
            <a:off x="6381257" y="1145093"/>
            <a:ext cx="4200850" cy="476355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VIC"/>
              </a:rPr>
              <a:t>Implementation timeline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8A818E-D7F4-9A56-3C66-0AA0FFB4B2CC}"/>
              </a:ext>
            </a:extLst>
          </p:cNvPr>
          <p:cNvGrpSpPr/>
          <p:nvPr/>
        </p:nvGrpSpPr>
        <p:grpSpPr>
          <a:xfrm>
            <a:off x="5810744" y="1032769"/>
            <a:ext cx="720000" cy="720000"/>
            <a:chOff x="5631647" y="1023270"/>
            <a:chExt cx="720000" cy="72000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FAE604D-2014-C203-90FC-73702EBCAA29}"/>
                </a:ext>
              </a:extLst>
            </p:cNvPr>
            <p:cNvSpPr/>
            <p:nvPr/>
          </p:nvSpPr>
          <p:spPr>
            <a:xfrm>
              <a:off x="5631647" y="1023270"/>
              <a:ext cx="720000" cy="720000"/>
            </a:xfrm>
            <a:prstGeom prst="ellipse">
              <a:avLst/>
            </a:prstGeom>
            <a:solidFill>
              <a:srgbClr val="008080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1600" b="1">
                <a:solidFill>
                  <a:schemeClr val="bg1"/>
                </a:solidFill>
                <a:latin typeface="VIC"/>
              </a:endParaRPr>
            </a:p>
          </p:txBody>
        </p:sp>
        <p:pic>
          <p:nvPicPr>
            <p:cNvPr id="67" name="Graphic 66" descr="Daily calendar with solid fill">
              <a:extLst>
                <a:ext uri="{FF2B5EF4-FFF2-40B4-BE49-F238E27FC236}">
                  <a16:creationId xmlns:a16="http://schemas.microsoft.com/office/drawing/2014/main" id="{1046B26A-E099-18E9-1A90-16EFCE41A3EA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5667647" y="1059270"/>
              <a:ext cx="648000" cy="64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046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36210D4-729D-BF78-885D-68E857467B13}"/>
              </a:ext>
            </a:extLst>
          </p:cNvPr>
          <p:cNvGrpSpPr/>
          <p:nvPr/>
        </p:nvGrpSpPr>
        <p:grpSpPr>
          <a:xfrm>
            <a:off x="86371" y="4018307"/>
            <a:ext cx="12064952" cy="2781543"/>
            <a:chOff x="61048" y="3676178"/>
            <a:chExt cx="12064952" cy="278154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36846F8-ABC6-72FA-E774-96E3F30346C8}"/>
                </a:ext>
              </a:extLst>
            </p:cNvPr>
            <p:cNvSpPr/>
            <p:nvPr/>
          </p:nvSpPr>
          <p:spPr>
            <a:xfrm>
              <a:off x="61048" y="5917721"/>
              <a:ext cx="12064952" cy="5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800" b="1" i="0" u="none" strike="noStrike" kern="120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Phase 1: Evidence base development: multi-year data analysis, international literature reviews</a:t>
              </a:r>
              <a:endParaRPr kumimoji="0" lang="en-AU" sz="900" b="0" i="1" u="none" strike="noStrike" kern="1200" cap="none" spc="0" normalizeH="0" baseline="0" noProof="0">
                <a:ln>
                  <a:noFill/>
                </a:ln>
                <a:solidFill>
                  <a:srgbClr val="1A1B4D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08BB2E9-E661-E3F3-E78C-B3C30A456287}"/>
                </a:ext>
              </a:extLst>
            </p:cNvPr>
            <p:cNvSpPr/>
            <p:nvPr/>
          </p:nvSpPr>
          <p:spPr>
            <a:xfrm>
              <a:off x="2622430" y="5361350"/>
              <a:ext cx="9503570" cy="5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800" b="1" i="0" u="none" strike="noStrike" kern="120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Phase 2: Preliminary Consultation</a:t>
              </a:r>
              <a:endParaRPr kumimoji="0" lang="en-AU" sz="900" b="0" i="1" u="none" strike="noStrike" kern="1200" cap="none" spc="0" normalizeH="0" baseline="0" noProof="0">
                <a:ln>
                  <a:noFill/>
                </a:ln>
                <a:solidFill>
                  <a:srgbClr val="1A1B4D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A27ABA-044B-A5BE-F20A-09F759C6D21A}"/>
                </a:ext>
              </a:extLst>
            </p:cNvPr>
            <p:cNvSpPr/>
            <p:nvPr/>
          </p:nvSpPr>
          <p:spPr>
            <a:xfrm>
              <a:off x="5078083" y="4802774"/>
              <a:ext cx="7047917" cy="5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800" b="1" i="0" u="none" strike="noStrike" kern="120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Phase 3: Place Based Sector Engagement</a:t>
              </a:r>
              <a:endParaRPr kumimoji="0" lang="en-AU" sz="900" b="0" i="1" u="none" strike="noStrike" kern="1200" cap="none" spc="0" normalizeH="0" baseline="0" noProof="0">
                <a:ln>
                  <a:noFill/>
                </a:ln>
                <a:solidFill>
                  <a:srgbClr val="1A1B4D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DC35D2-086A-9D65-F345-FAA69FFAA323}"/>
                </a:ext>
              </a:extLst>
            </p:cNvPr>
            <p:cNvSpPr/>
            <p:nvPr/>
          </p:nvSpPr>
          <p:spPr>
            <a:xfrm>
              <a:off x="7341078" y="4239476"/>
              <a:ext cx="4784921" cy="540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800" b="1" i="0" u="none" strike="noStrike" kern="120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Phase 4: Reform Validation </a:t>
              </a:r>
              <a:r>
                <a:rPr kumimoji="0" lang="en-AU" sz="1000" b="0" i="1" u="none" strike="noStrike" kern="120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(In progress</a:t>
              </a:r>
              <a:r>
                <a:rPr kumimoji="0" lang="en-AU" sz="900" b="0" i="1" u="none" strike="noStrike" kern="120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127BF1E-F8F0-EE74-ACB7-867E074617EC}"/>
                </a:ext>
              </a:extLst>
            </p:cNvPr>
            <p:cNvSpPr/>
            <p:nvPr/>
          </p:nvSpPr>
          <p:spPr>
            <a:xfrm>
              <a:off x="9701843" y="3676178"/>
              <a:ext cx="2424157" cy="540000"/>
            </a:xfrm>
            <a:prstGeom prst="rect">
              <a:avLst/>
            </a:prstGeom>
            <a:solidFill>
              <a:srgbClr val="00808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Phase 5: Blueprint </a:t>
              </a:r>
              <a:r>
                <a:rPr kumimoji="0" lang="en-AU" sz="1000" b="0" i="1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(To be completed)</a:t>
              </a:r>
            </a:p>
          </p:txBody>
        </p:sp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4955CC1-EBFE-AA4C-8AF9-6A7FDD208AA1}"/>
              </a:ext>
            </a:extLst>
          </p:cNvPr>
          <p:cNvSpPr/>
          <p:nvPr/>
        </p:nvSpPr>
        <p:spPr>
          <a:xfrm>
            <a:off x="2644876" y="3464574"/>
            <a:ext cx="2196000" cy="2155989"/>
          </a:xfrm>
          <a:prstGeom prst="roundRect">
            <a:avLst/>
          </a:prstGeom>
          <a:solidFill>
            <a:srgbClr val="F0F5FE"/>
          </a:solidFill>
          <a:ln>
            <a:solidFill>
              <a:srgbClr val="E6F6F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Targeted interviews </a:t>
            </a: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to </a:t>
            </a:r>
            <a:r>
              <a:rPr kumimoji="0" lang="en-AU" sz="1400" b="0" i="0" u="none" strike="noStrike" kern="1200" cap="none" spc="0" normalizeH="0" baseline="0" noProof="0" err="1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thematise</a:t>
            </a: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 existing challenges and develop a </a:t>
            </a:r>
            <a:r>
              <a:rPr kumimoji="0" lang="en-AU" sz="1400" b="1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clear understanding of the problem</a:t>
            </a: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+mn-ea"/>
                <a:cs typeface="+mn-cs"/>
              </a:rPr>
              <a:t>Over 38 interviews with health services, peak bodies, other jurisdictions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0C04F79-DE7A-0329-36AA-C7AAB7BD4222}"/>
              </a:ext>
            </a:extLst>
          </p:cNvPr>
          <p:cNvGrpSpPr/>
          <p:nvPr/>
        </p:nvGrpSpPr>
        <p:grpSpPr>
          <a:xfrm>
            <a:off x="86371" y="3803043"/>
            <a:ext cx="2334324" cy="2393264"/>
            <a:chOff x="-22076" y="3460914"/>
            <a:chExt cx="2334324" cy="2393264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3C351308-EF66-1275-977F-FDD8545764ED}"/>
                </a:ext>
              </a:extLst>
            </p:cNvPr>
            <p:cNvSpPr/>
            <p:nvPr/>
          </p:nvSpPr>
          <p:spPr>
            <a:xfrm>
              <a:off x="112447" y="3946178"/>
              <a:ext cx="2196000" cy="1908000"/>
            </a:xfrm>
            <a:prstGeom prst="roundRect">
              <a:avLst/>
            </a:prstGeom>
            <a:solidFill>
              <a:srgbClr val="F0F5FE"/>
            </a:solidFill>
            <a:ln>
              <a:solidFill>
                <a:srgbClr val="E6F6F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400" b="1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/>
                  <a:ea typeface="+mn-ea"/>
                  <a:cs typeface="+mn-cs"/>
                </a:rPr>
                <a:t>Lit. review, system data analysis and early engagement, to triangulate and develop an evidence base</a:t>
              </a:r>
              <a:r>
                <a: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/>
                  <a:ea typeface="+mn-ea"/>
                  <a:cs typeface="+mn-cs"/>
                </a:rPr>
                <a:t> and prepare for reform strategy development</a:t>
              </a:r>
            </a:p>
          </p:txBody>
        </p:sp>
        <p:sp>
          <p:nvSpPr>
            <p:cNvPr id="18" name="Arrow: Pentagon 36">
              <a:extLst>
                <a:ext uri="{FF2B5EF4-FFF2-40B4-BE49-F238E27FC236}">
                  <a16:creationId xmlns:a16="http://schemas.microsoft.com/office/drawing/2014/main" id="{9303B8E9-8D4B-8A2E-E182-8E9E3FA9D43A}"/>
                </a:ext>
              </a:extLst>
            </p:cNvPr>
            <p:cNvSpPr/>
            <p:nvPr/>
          </p:nvSpPr>
          <p:spPr>
            <a:xfrm flipH="1">
              <a:off x="313794" y="3517281"/>
              <a:ext cx="1998454" cy="499267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400" b="1" i="0" u="none" strike="noStrike" kern="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/>
                  <a:ea typeface="Calibri"/>
                  <a:cs typeface="Times New Roman"/>
                </a:rPr>
                <a:t>SCOPE</a:t>
              </a:r>
              <a:endParaRPr kumimoji="0" lang="en-AU" sz="1100" b="0" i="0" u="none" strike="noStrike" kern="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Calibri"/>
                <a:cs typeface="Times New Roman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729B0A5-F187-A5D4-D740-88F14D614785}"/>
                </a:ext>
              </a:extLst>
            </p:cNvPr>
            <p:cNvGrpSpPr/>
            <p:nvPr/>
          </p:nvGrpSpPr>
          <p:grpSpPr>
            <a:xfrm>
              <a:off x="-22076" y="3460914"/>
              <a:ext cx="612000" cy="612000"/>
              <a:chOff x="0" y="3622434"/>
              <a:chExt cx="612000" cy="612000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19A5913-B7DF-2ACF-82F3-5915001E63A8}"/>
                  </a:ext>
                </a:extLst>
              </p:cNvPr>
              <p:cNvSpPr/>
              <p:nvPr/>
            </p:nvSpPr>
            <p:spPr>
              <a:xfrm>
                <a:off x="0" y="3622434"/>
                <a:ext cx="612000" cy="612000"/>
              </a:xfrm>
              <a:prstGeom prst="ellipse">
                <a:avLst/>
              </a:prstGeom>
              <a:solidFill>
                <a:srgbClr val="1F2664"/>
              </a:solidFill>
              <a:ln w="38100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pic>
            <p:nvPicPr>
              <p:cNvPr id="21" name="Graphic 20" descr="Magnifying glass with solid fill">
                <a:extLst>
                  <a:ext uri="{FF2B5EF4-FFF2-40B4-BE49-F238E27FC236}">
                    <a16:creationId xmlns:a16="http://schemas.microsoft.com/office/drawing/2014/main" id="{000972E0-A356-F9AD-E323-B3A52BC38A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2000" y="3712178"/>
                <a:ext cx="468000" cy="468000"/>
              </a:xfrm>
              <a:prstGeom prst="rect">
                <a:avLst/>
              </a:prstGeom>
            </p:spPr>
          </p:pic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8F7D836-C45A-53CF-3BA3-C89C19931591}"/>
              </a:ext>
            </a:extLst>
          </p:cNvPr>
          <p:cNvGrpSpPr/>
          <p:nvPr/>
        </p:nvGrpSpPr>
        <p:grpSpPr>
          <a:xfrm>
            <a:off x="2473118" y="2900038"/>
            <a:ext cx="2318488" cy="612000"/>
            <a:chOff x="2539427" y="2705966"/>
            <a:chExt cx="2318488" cy="612000"/>
          </a:xfrm>
        </p:grpSpPr>
        <p:sp>
          <p:nvSpPr>
            <p:cNvPr id="13" name="Arrow: Pentagon 36">
              <a:extLst>
                <a:ext uri="{FF2B5EF4-FFF2-40B4-BE49-F238E27FC236}">
                  <a16:creationId xmlns:a16="http://schemas.microsoft.com/office/drawing/2014/main" id="{047BB9DD-F678-6417-D145-27CD15C29536}"/>
                </a:ext>
              </a:extLst>
            </p:cNvPr>
            <p:cNvSpPr/>
            <p:nvPr/>
          </p:nvSpPr>
          <p:spPr>
            <a:xfrm flipH="1">
              <a:off x="2859461" y="2771235"/>
              <a:ext cx="1998454" cy="499267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400" b="1" i="0" u="none" strike="noStrike" kern="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/>
                  <a:ea typeface="Calibri"/>
                  <a:cs typeface="Times New Roman"/>
                </a:rPr>
                <a:t>UNDERSTAND</a:t>
              </a:r>
              <a:endParaRPr kumimoji="0" lang="en-AU" sz="1100" b="0" i="0" u="none" strike="noStrike" kern="0" cap="none" spc="0" normalizeH="0" baseline="0" noProof="0">
                <a:ln>
                  <a:noFill/>
                </a:ln>
                <a:solidFill>
                  <a:srgbClr val="1F2664"/>
                </a:solidFill>
                <a:effectLst/>
                <a:uLnTx/>
                <a:uFillTx/>
                <a:latin typeface="VIC"/>
                <a:ea typeface="Calibri"/>
                <a:cs typeface="Times New Roman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E990C96-43A2-AFBA-4484-4201AA9A96BA}"/>
                </a:ext>
              </a:extLst>
            </p:cNvPr>
            <p:cNvGrpSpPr/>
            <p:nvPr/>
          </p:nvGrpSpPr>
          <p:grpSpPr>
            <a:xfrm>
              <a:off x="2539427" y="2705966"/>
              <a:ext cx="612000" cy="612000"/>
              <a:chOff x="2539427" y="2705966"/>
              <a:chExt cx="612000" cy="61200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0655FEAC-A4F0-D04A-C9D3-164A3472E36F}"/>
                  </a:ext>
                </a:extLst>
              </p:cNvPr>
              <p:cNvSpPr/>
              <p:nvPr/>
            </p:nvSpPr>
            <p:spPr>
              <a:xfrm>
                <a:off x="2539427" y="2705966"/>
                <a:ext cx="612000" cy="612000"/>
              </a:xfrm>
              <a:prstGeom prst="ellipse">
                <a:avLst/>
              </a:prstGeom>
              <a:solidFill>
                <a:srgbClr val="1F2664"/>
              </a:solidFill>
              <a:ln w="38100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pic>
            <p:nvPicPr>
              <p:cNvPr id="16" name="Graphic 15" descr="Questions with solid fill">
                <a:extLst>
                  <a:ext uri="{FF2B5EF4-FFF2-40B4-BE49-F238E27FC236}">
                    <a16:creationId xmlns:a16="http://schemas.microsoft.com/office/drawing/2014/main" id="{5229BD20-CB5B-17AE-716C-D3535BEC6A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589461" y="2740620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5A6DCBC-0454-6FB2-CBAE-7E6885F8B47A}"/>
              </a:ext>
            </a:extLst>
          </p:cNvPr>
          <p:cNvGrpSpPr/>
          <p:nvPr/>
        </p:nvGrpSpPr>
        <p:grpSpPr>
          <a:xfrm>
            <a:off x="4840876" y="2246480"/>
            <a:ext cx="2379184" cy="2832214"/>
            <a:chOff x="4815553" y="1904351"/>
            <a:chExt cx="2379184" cy="2832214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C417DE26-4FEF-6DF5-9876-59C8EC0FFFDF}"/>
                </a:ext>
              </a:extLst>
            </p:cNvPr>
            <p:cNvSpPr/>
            <p:nvPr/>
          </p:nvSpPr>
          <p:spPr>
            <a:xfrm>
              <a:off x="4998737" y="2484408"/>
              <a:ext cx="2196000" cy="2252157"/>
            </a:xfrm>
            <a:prstGeom prst="roundRect">
              <a:avLst/>
            </a:prstGeom>
            <a:solidFill>
              <a:srgbClr val="F0F5FE"/>
            </a:solidFill>
            <a:ln>
              <a:solidFill>
                <a:srgbClr val="E6F6F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400" b="1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9 sector workshops across Local Health Service Networks</a:t>
              </a:r>
              <a:r>
                <a: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 with </a:t>
              </a:r>
              <a:r>
                <a:rPr kumimoji="0" lang="en-AU" sz="1400" b="1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over 300 attendees</a:t>
              </a:r>
              <a:r>
                <a: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 from </a:t>
              </a:r>
              <a:r>
                <a:rPr kumimoji="0" lang="en-AU" sz="1400" b="1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53 health services</a:t>
              </a:r>
              <a:r>
                <a: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 to map </a:t>
              </a:r>
              <a:r>
                <a:rPr kumimoji="0" lang="en-AU" sz="1400" b="1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reform opportunities </a:t>
              </a:r>
              <a:r>
                <a: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and build a coalition of support.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CA9C0207-4D81-4356-45D3-BF2D1B1BB4F9}"/>
                </a:ext>
              </a:extLst>
            </p:cNvPr>
            <p:cNvGrpSpPr/>
            <p:nvPr/>
          </p:nvGrpSpPr>
          <p:grpSpPr>
            <a:xfrm>
              <a:off x="4815553" y="1904351"/>
              <a:ext cx="2359525" cy="636423"/>
              <a:chOff x="4795894" y="1971227"/>
              <a:chExt cx="2359525" cy="636423"/>
            </a:xfrm>
          </p:grpSpPr>
          <p:sp>
            <p:nvSpPr>
              <p:cNvPr id="25" name="Arrow: Pentagon 36">
                <a:extLst>
                  <a:ext uri="{FF2B5EF4-FFF2-40B4-BE49-F238E27FC236}">
                    <a16:creationId xmlns:a16="http://schemas.microsoft.com/office/drawing/2014/main" id="{DF663FB6-03E8-8955-8DBF-685DD23F549E}"/>
                  </a:ext>
                </a:extLst>
              </p:cNvPr>
              <p:cNvSpPr/>
              <p:nvPr/>
            </p:nvSpPr>
            <p:spPr>
              <a:xfrm flipH="1">
                <a:off x="5156965" y="2052017"/>
                <a:ext cx="1998454" cy="499267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U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1A1B4D"/>
                    </a:solidFill>
                    <a:effectLst/>
                    <a:uLnTx/>
                    <a:uFillTx/>
                    <a:latin typeface="VIC"/>
                    <a:ea typeface="Calibri"/>
                    <a:cs typeface="Times New Roman"/>
                  </a:rPr>
                  <a:t>UNITE</a:t>
                </a:r>
                <a:endParaRPr kumimoji="0" lang="en-AU" sz="1100" b="0" i="0" u="none" strike="noStrike" kern="0" cap="none" spc="0" normalizeH="0" baseline="0" noProof="0">
                  <a:ln>
                    <a:noFill/>
                  </a:ln>
                  <a:solidFill>
                    <a:srgbClr val="1A1B4D"/>
                  </a:solidFill>
                  <a:effectLst/>
                  <a:uLnTx/>
                  <a:uFillTx/>
                  <a:latin typeface="VIC"/>
                  <a:ea typeface="Calibri"/>
                  <a:cs typeface="Times New Roman"/>
                </a:endParaRP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0B46979A-60A2-86F0-3B7D-1BF6BA39C3C2}"/>
                  </a:ext>
                </a:extLst>
              </p:cNvPr>
              <p:cNvGrpSpPr/>
              <p:nvPr/>
            </p:nvGrpSpPr>
            <p:grpSpPr>
              <a:xfrm>
                <a:off x="4795894" y="1971227"/>
                <a:ext cx="612000" cy="636423"/>
                <a:chOff x="4795894" y="2067634"/>
                <a:chExt cx="612000" cy="636423"/>
              </a:xfrm>
            </p:grpSpPr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C7D2F366-D2E3-0DCA-33A7-F1A825862A48}"/>
                    </a:ext>
                  </a:extLst>
                </p:cNvPr>
                <p:cNvSpPr/>
                <p:nvPr/>
              </p:nvSpPr>
              <p:spPr>
                <a:xfrm>
                  <a:off x="4795894" y="2092057"/>
                  <a:ext cx="612000" cy="612000"/>
                </a:xfrm>
                <a:prstGeom prst="ellipse">
                  <a:avLst/>
                </a:prstGeom>
                <a:solidFill>
                  <a:srgbClr val="1F2664"/>
                </a:solidFill>
                <a:ln w="38100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U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pic>
              <p:nvPicPr>
                <p:cNvPr id="28" name="Graphic 27" descr="Group brainstorm with solid fill">
                  <a:extLst>
                    <a:ext uri="{FF2B5EF4-FFF2-40B4-BE49-F238E27FC236}">
                      <a16:creationId xmlns:a16="http://schemas.microsoft.com/office/drawing/2014/main" id="{27E7EE0A-A388-3346-31B4-38AA822F3C6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3203" y="2067634"/>
                  <a:ext cx="540000" cy="54000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121107A-22D4-98D3-EC41-424813C1B89F}"/>
              </a:ext>
            </a:extLst>
          </p:cNvPr>
          <p:cNvGrpSpPr/>
          <p:nvPr/>
        </p:nvGrpSpPr>
        <p:grpSpPr>
          <a:xfrm>
            <a:off x="7179865" y="1316966"/>
            <a:ext cx="4832056" cy="3226644"/>
            <a:chOff x="7179865" y="974837"/>
            <a:chExt cx="4832056" cy="322664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513B0F66-9A8C-40CF-E85C-3F9E5EEFFE1F}"/>
                </a:ext>
              </a:extLst>
            </p:cNvPr>
            <p:cNvSpPr/>
            <p:nvPr/>
          </p:nvSpPr>
          <p:spPr>
            <a:xfrm>
              <a:off x="9815921" y="1358329"/>
              <a:ext cx="2196000" cy="2252157"/>
            </a:xfrm>
            <a:prstGeom prst="roundRect">
              <a:avLst/>
            </a:prstGeom>
            <a:solidFill>
              <a:srgbClr val="F0F5FE"/>
            </a:solidFill>
            <a:ln>
              <a:solidFill>
                <a:srgbClr val="E6F6F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1400" b="1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Publication,  dissemination and implementation of the Specialist Care Reform Blueprint </a:t>
              </a:r>
              <a:r>
                <a: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1F2664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to strengthen Victorias’s specialist care system.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BDE40B6-92C9-3C23-E132-1245DD14BF39}"/>
                </a:ext>
              </a:extLst>
            </p:cNvPr>
            <p:cNvGrpSpPr/>
            <p:nvPr/>
          </p:nvGrpSpPr>
          <p:grpSpPr>
            <a:xfrm>
              <a:off x="7179865" y="1561912"/>
              <a:ext cx="2454531" cy="2639569"/>
              <a:chOff x="7179865" y="1561912"/>
              <a:chExt cx="2454531" cy="2639569"/>
            </a:xfrm>
          </p:grpSpPr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5C702FA9-13B8-B250-95AF-FBEBB7EEA547}"/>
                  </a:ext>
                </a:extLst>
              </p:cNvPr>
              <p:cNvSpPr/>
              <p:nvPr/>
            </p:nvSpPr>
            <p:spPr>
              <a:xfrm>
                <a:off x="7351124" y="1949324"/>
                <a:ext cx="2196000" cy="2252157"/>
              </a:xfrm>
              <a:prstGeom prst="roundRect">
                <a:avLst/>
              </a:prstGeom>
              <a:solidFill>
                <a:srgbClr val="F0F5FE"/>
              </a:solidFill>
              <a:ln>
                <a:solidFill>
                  <a:srgbClr val="E6F6F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U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1F2664"/>
                    </a:solidFill>
                    <a:effectLst/>
                    <a:uLnTx/>
                    <a:uFillTx/>
                    <a:latin typeface="VIC" panose="00000500000000000000" pitchFamily="2" charset="0"/>
                    <a:ea typeface="+mn-ea"/>
                    <a:cs typeface="+mn-cs"/>
                  </a:rPr>
                  <a:t>Triangulate key findings </a:t>
                </a:r>
                <a:r>
                  <a:rPr kumimoji="0" lang="en-AU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F2664"/>
                    </a:solidFill>
                    <a:effectLst/>
                    <a:uLnTx/>
                    <a:uFillTx/>
                    <a:latin typeface="VIC" panose="00000500000000000000" pitchFamily="2" charset="0"/>
                    <a:ea typeface="+mn-ea"/>
                    <a:cs typeface="+mn-cs"/>
                  </a:rPr>
                  <a:t>from Phase 1 and Phase 2 and conduct </a:t>
                </a:r>
                <a:r>
                  <a:rPr kumimoji="0" lang="en-AU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1F2664"/>
                    </a:solidFill>
                    <a:effectLst/>
                    <a:uLnTx/>
                    <a:uFillTx/>
                    <a:latin typeface="VIC" panose="00000500000000000000" pitchFamily="2" charset="0"/>
                    <a:ea typeface="+mn-ea"/>
                    <a:cs typeface="+mn-cs"/>
                  </a:rPr>
                  <a:t>targeted validation to   collectively define key reforms </a:t>
                </a:r>
                <a:r>
                  <a:rPr kumimoji="0" lang="en-AU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F2664"/>
                    </a:solidFill>
                    <a:effectLst/>
                    <a:uLnTx/>
                    <a:uFillTx/>
                    <a:latin typeface="VIC" panose="00000500000000000000" pitchFamily="2" charset="0"/>
                    <a:ea typeface="+mn-ea"/>
                    <a:cs typeface="+mn-cs"/>
                  </a:rPr>
                  <a:t>.</a:t>
                </a: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672DF041-7FAB-ECE0-1B0A-699599A79CBD}"/>
                  </a:ext>
                </a:extLst>
              </p:cNvPr>
              <p:cNvGrpSpPr/>
              <p:nvPr/>
            </p:nvGrpSpPr>
            <p:grpSpPr>
              <a:xfrm>
                <a:off x="7179865" y="1561912"/>
                <a:ext cx="2454531" cy="612000"/>
                <a:chOff x="7143518" y="1560915"/>
                <a:chExt cx="2454531" cy="612000"/>
              </a:xfrm>
            </p:grpSpPr>
            <p:sp>
              <p:nvSpPr>
                <p:cNvPr id="39" name="Arrow: Pentagon 36">
                  <a:extLst>
                    <a:ext uri="{FF2B5EF4-FFF2-40B4-BE49-F238E27FC236}">
                      <a16:creationId xmlns:a16="http://schemas.microsoft.com/office/drawing/2014/main" id="{E977827A-C4DE-FD0F-3572-219939F09742}"/>
                    </a:ext>
                  </a:extLst>
                </p:cNvPr>
                <p:cNvSpPr/>
                <p:nvPr/>
              </p:nvSpPr>
              <p:spPr>
                <a:xfrm flipH="1">
                  <a:off x="7599595" y="1617282"/>
                  <a:ext cx="1998454" cy="499267"/>
                </a:xfrm>
                <a:prstGeom prst="round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AU" sz="1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1F2664"/>
                      </a:solidFill>
                      <a:effectLst/>
                      <a:uLnTx/>
                      <a:uFillTx/>
                      <a:latin typeface="VIC"/>
                      <a:ea typeface="Calibri"/>
                      <a:cs typeface="Times New Roman"/>
                    </a:rPr>
                    <a:t>FORMULATE</a:t>
                  </a:r>
                  <a:endParaRPr kumimoji="0" lang="en-AU" sz="1100" b="0" i="0" u="none" strike="noStrike" kern="0" cap="none" spc="0" normalizeH="0" baseline="0" noProof="0">
                    <a:ln>
                      <a:noFill/>
                    </a:ln>
                    <a:solidFill>
                      <a:srgbClr val="1F2664"/>
                    </a:solidFill>
                    <a:effectLst/>
                    <a:uLnTx/>
                    <a:uFillTx/>
                    <a:latin typeface="VIC"/>
                    <a:ea typeface="Calibri"/>
                    <a:cs typeface="Times New Roman"/>
                  </a:endParaRPr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EA0DB52D-2909-1776-B6C9-CF5EAC63F7F7}"/>
                    </a:ext>
                  </a:extLst>
                </p:cNvPr>
                <p:cNvGrpSpPr/>
                <p:nvPr/>
              </p:nvGrpSpPr>
              <p:grpSpPr>
                <a:xfrm>
                  <a:off x="7143518" y="1560915"/>
                  <a:ext cx="612000" cy="612000"/>
                  <a:chOff x="4465274" y="4049376"/>
                  <a:chExt cx="612000" cy="612000"/>
                </a:xfrm>
              </p:grpSpPr>
              <p:sp>
                <p:nvSpPr>
                  <p:cNvPr id="41" name="Oval 40">
                    <a:extLst>
                      <a:ext uri="{FF2B5EF4-FFF2-40B4-BE49-F238E27FC236}">
                        <a16:creationId xmlns:a16="http://schemas.microsoft.com/office/drawing/2014/main" id="{AF7A687D-A5E6-A439-C806-FCD90CAD2114}"/>
                      </a:ext>
                    </a:extLst>
                  </p:cNvPr>
                  <p:cNvSpPr/>
                  <p:nvPr/>
                </p:nvSpPr>
                <p:spPr>
                  <a:xfrm>
                    <a:off x="4465274" y="4049376"/>
                    <a:ext cx="612000" cy="612000"/>
                  </a:xfrm>
                  <a:prstGeom prst="ellipse">
                    <a:avLst/>
                  </a:prstGeom>
                  <a:solidFill>
                    <a:srgbClr val="1F2664"/>
                  </a:solidFill>
                  <a:ln w="38100">
                    <a:solidFill>
                      <a:schemeClr val="bg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AU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pic>
                <p:nvPicPr>
                  <p:cNvPr id="42" name="Graphic 41" descr="Lights On with solid fill">
                    <a:extLst>
                      <a:ext uri="{FF2B5EF4-FFF2-40B4-BE49-F238E27FC236}">
                        <a16:creationId xmlns:a16="http://schemas.microsoft.com/office/drawing/2014/main" id="{34496358-13C0-FD3A-FFBB-C73A7641062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96DAC541-7B7A-43D3-8B79-37D633B846F1}">
                        <asvg:svgBlip xmlns:asvg="http://schemas.microsoft.com/office/drawing/2016/SVG/main" r:embed="rId1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507194" y="4104357"/>
                    <a:ext cx="540000" cy="540000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F79E110-B527-88AE-BE5B-7D5B5A370EFA}"/>
                </a:ext>
              </a:extLst>
            </p:cNvPr>
            <p:cNvGrpSpPr/>
            <p:nvPr/>
          </p:nvGrpSpPr>
          <p:grpSpPr>
            <a:xfrm>
              <a:off x="9634396" y="974837"/>
              <a:ext cx="2377525" cy="612000"/>
              <a:chOff x="9634396" y="974837"/>
              <a:chExt cx="2377525" cy="612000"/>
            </a:xfrm>
          </p:grpSpPr>
          <p:sp>
            <p:nvSpPr>
              <p:cNvPr id="33" name="Arrow: Pentagon 36">
                <a:extLst>
                  <a:ext uri="{FF2B5EF4-FFF2-40B4-BE49-F238E27FC236}">
                    <a16:creationId xmlns:a16="http://schemas.microsoft.com/office/drawing/2014/main" id="{F0E703E8-819D-917E-1126-7FFDDD8894FF}"/>
                  </a:ext>
                </a:extLst>
              </p:cNvPr>
              <p:cNvSpPr/>
              <p:nvPr/>
            </p:nvSpPr>
            <p:spPr>
              <a:xfrm flipH="1">
                <a:off x="10013467" y="1043004"/>
                <a:ext cx="1998454" cy="499267"/>
              </a:xfrm>
              <a:prstGeom prst="roundRect">
                <a:avLst/>
              </a:prstGeom>
              <a:solidFill>
                <a:srgbClr val="00808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U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VIC"/>
                    <a:ea typeface="Calibri"/>
                    <a:cs typeface="Times New Roman"/>
                  </a:rPr>
                  <a:t>ACTIVATE</a:t>
                </a:r>
                <a:endParaRPr kumimoji="0" lang="en-AU" sz="11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IC"/>
                  <a:ea typeface="Calibri"/>
                  <a:cs typeface="Times New Roman"/>
                </a:endParaRP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93B63D3C-F1CD-46C8-F066-CB8A88AC6162}"/>
                  </a:ext>
                </a:extLst>
              </p:cNvPr>
              <p:cNvGrpSpPr/>
              <p:nvPr/>
            </p:nvGrpSpPr>
            <p:grpSpPr>
              <a:xfrm>
                <a:off x="9634396" y="974837"/>
                <a:ext cx="612000" cy="612000"/>
                <a:chOff x="9634396" y="974837"/>
                <a:chExt cx="612000" cy="612000"/>
              </a:xfrm>
            </p:grpSpPr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C26E96A1-1099-5244-86F8-57F01D37F3A1}"/>
                    </a:ext>
                  </a:extLst>
                </p:cNvPr>
                <p:cNvSpPr/>
                <p:nvPr/>
              </p:nvSpPr>
              <p:spPr>
                <a:xfrm>
                  <a:off x="9634396" y="974837"/>
                  <a:ext cx="612000" cy="612000"/>
                </a:xfrm>
                <a:prstGeom prst="ellipse">
                  <a:avLst/>
                </a:prstGeom>
                <a:solidFill>
                  <a:srgbClr val="1F2664"/>
                </a:solidFill>
                <a:ln w="38100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AU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pic>
              <p:nvPicPr>
                <p:cNvPr id="36" name="Graphic 35" descr="Power with solid fill">
                  <a:extLst>
                    <a:ext uri="{FF2B5EF4-FFF2-40B4-BE49-F238E27FC236}">
                      <a16:creationId xmlns:a16="http://schemas.microsoft.com/office/drawing/2014/main" id="{2E0C7D8F-60EF-D027-900C-E3F20E9DD7A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688396" y="1019102"/>
                  <a:ext cx="504000" cy="50400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A6248CA-1F11-7292-290F-B641DB803E08}"/>
              </a:ext>
            </a:extLst>
          </p:cNvPr>
          <p:cNvGrpSpPr/>
          <p:nvPr/>
        </p:nvGrpSpPr>
        <p:grpSpPr>
          <a:xfrm>
            <a:off x="10975750" y="6331850"/>
            <a:ext cx="396000" cy="396000"/>
            <a:chOff x="3487160" y="1625981"/>
            <a:chExt cx="396000" cy="396000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2B2790E-03CC-6FC5-432A-64AAA1A2AFFE}"/>
                </a:ext>
              </a:extLst>
            </p:cNvPr>
            <p:cNvSpPr/>
            <p:nvPr/>
          </p:nvSpPr>
          <p:spPr>
            <a:xfrm>
              <a:off x="3487160" y="1625981"/>
              <a:ext cx="396000" cy="396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80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4" name="Graphic 43" descr="Checkmark with solid fill">
              <a:extLst>
                <a:ext uri="{FF2B5EF4-FFF2-40B4-BE49-F238E27FC236}">
                  <a16:creationId xmlns:a16="http://schemas.microsoft.com/office/drawing/2014/main" id="{8789AE38-165B-E05A-95D4-CF0C2E4345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541160" y="1679981"/>
              <a:ext cx="288000" cy="288000"/>
            </a:xfrm>
            <a:prstGeom prst="rect">
              <a:avLst/>
            </a:prstGeom>
          </p:spPr>
        </p:pic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A21ECB51-C43F-A995-1E6C-3B669445F00B}"/>
              </a:ext>
            </a:extLst>
          </p:cNvPr>
          <p:cNvGrpSpPr/>
          <p:nvPr/>
        </p:nvGrpSpPr>
        <p:grpSpPr>
          <a:xfrm>
            <a:off x="6643913" y="5768552"/>
            <a:ext cx="396000" cy="396000"/>
            <a:chOff x="3487160" y="1625981"/>
            <a:chExt cx="396000" cy="39600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7A4DCC8-BE95-6BDA-E565-D0FA4B6B1ED6}"/>
                </a:ext>
              </a:extLst>
            </p:cNvPr>
            <p:cNvSpPr/>
            <p:nvPr/>
          </p:nvSpPr>
          <p:spPr>
            <a:xfrm>
              <a:off x="3487160" y="1625981"/>
              <a:ext cx="396000" cy="396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80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9" name="Graphic 48" descr="Checkmark with solid fill">
              <a:extLst>
                <a:ext uri="{FF2B5EF4-FFF2-40B4-BE49-F238E27FC236}">
                  <a16:creationId xmlns:a16="http://schemas.microsoft.com/office/drawing/2014/main" id="{9DC68282-A1BF-DC36-EF25-0A4B1D4B4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541160" y="1679981"/>
              <a:ext cx="288000" cy="288000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E9B7B80-AECE-6603-E04B-CB7E4C17A5F8}"/>
              </a:ext>
            </a:extLst>
          </p:cNvPr>
          <p:cNvGrpSpPr/>
          <p:nvPr/>
        </p:nvGrpSpPr>
        <p:grpSpPr>
          <a:xfrm>
            <a:off x="9926952" y="5216903"/>
            <a:ext cx="396000" cy="396000"/>
            <a:chOff x="3487160" y="1625981"/>
            <a:chExt cx="396000" cy="396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9610654-06A9-7641-D6A6-FB1EFF900B9C}"/>
                </a:ext>
              </a:extLst>
            </p:cNvPr>
            <p:cNvSpPr/>
            <p:nvPr/>
          </p:nvSpPr>
          <p:spPr>
            <a:xfrm>
              <a:off x="3487160" y="1625981"/>
              <a:ext cx="396000" cy="396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80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52" name="Graphic 51" descr="Checkmark with solid fill">
              <a:extLst>
                <a:ext uri="{FF2B5EF4-FFF2-40B4-BE49-F238E27FC236}">
                  <a16:creationId xmlns:a16="http://schemas.microsoft.com/office/drawing/2014/main" id="{3A32E55E-DB29-B531-9B02-8BA421B220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541160" y="1679981"/>
              <a:ext cx="288000" cy="288000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D4ADCB4-D986-2FF7-CBED-8B7B23FD025C}"/>
              </a:ext>
            </a:extLst>
          </p:cNvPr>
          <p:cNvGrpSpPr/>
          <p:nvPr/>
        </p:nvGrpSpPr>
        <p:grpSpPr>
          <a:xfrm>
            <a:off x="10643016" y="118006"/>
            <a:ext cx="1417750" cy="653728"/>
            <a:chOff x="291794" y="5249915"/>
            <a:chExt cx="2196520" cy="860262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DE01FC3E-DAA8-19D3-EC5A-A2B917CD515E}"/>
                </a:ext>
              </a:extLst>
            </p:cNvPr>
            <p:cNvSpPr/>
            <p:nvPr/>
          </p:nvSpPr>
          <p:spPr>
            <a:xfrm>
              <a:off x="291794" y="5249915"/>
              <a:ext cx="2196520" cy="860262"/>
            </a:xfrm>
            <a:prstGeom prst="rect">
              <a:avLst/>
            </a:prstGeom>
            <a:solidFill>
              <a:sysClr val="window" lastClr="FFFFFF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tIns="72000" rtlCol="0" anchor="t"/>
            <a:lstStyle/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900" b="1" i="0" u="sng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KEY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59815C1-B5CC-FF74-6A1A-6FD9B425FCD3}"/>
                </a:ext>
              </a:extLst>
            </p:cNvPr>
            <p:cNvSpPr/>
            <p:nvPr/>
          </p:nvSpPr>
          <p:spPr>
            <a:xfrm>
              <a:off x="1100298" y="5651777"/>
              <a:ext cx="1207875" cy="28779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</a:ln>
            <a:effectLst/>
          </p:spPr>
          <p:txBody>
            <a:bodyPr lIns="72000" tIns="36000" rIns="72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900" b="1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IC" panose="00000500000000000000" pitchFamily="2" charset="0"/>
                  <a:ea typeface="+mn-ea"/>
                  <a:cs typeface="+mn-cs"/>
                </a:rPr>
                <a:t>Completed</a:t>
              </a:r>
              <a:endParaRPr kumimoji="0" lang="en-AU" sz="400" b="1" i="1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BD39A57-FE8C-1983-5203-1C891FD2C2A6}"/>
              </a:ext>
            </a:extLst>
          </p:cNvPr>
          <p:cNvGrpSpPr/>
          <p:nvPr/>
        </p:nvGrpSpPr>
        <p:grpSpPr>
          <a:xfrm>
            <a:off x="10813750" y="351779"/>
            <a:ext cx="324000" cy="324000"/>
            <a:chOff x="3487160" y="1625981"/>
            <a:chExt cx="396000" cy="396000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8EDFE290-C57D-9C82-1E3B-A305E5232962}"/>
                </a:ext>
              </a:extLst>
            </p:cNvPr>
            <p:cNvSpPr/>
            <p:nvPr/>
          </p:nvSpPr>
          <p:spPr>
            <a:xfrm>
              <a:off x="3487160" y="1625981"/>
              <a:ext cx="396000" cy="396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808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62" name="Graphic 61" descr="Checkmark with solid fill">
              <a:extLst>
                <a:ext uri="{FF2B5EF4-FFF2-40B4-BE49-F238E27FC236}">
                  <a16:creationId xmlns:a16="http://schemas.microsoft.com/office/drawing/2014/main" id="{7E19EB17-A8C5-0C2D-27A3-CF7912A8833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541160" y="1679981"/>
              <a:ext cx="288000" cy="288000"/>
            </a:xfrm>
            <a:prstGeom prst="rect">
              <a:avLst/>
            </a:prstGeom>
          </p:spPr>
        </p:pic>
      </p:grpSp>
      <p:sp>
        <p:nvSpPr>
          <p:cNvPr id="43" name="Title 1">
            <a:extLst>
              <a:ext uri="{FF2B5EF4-FFF2-40B4-BE49-F238E27FC236}">
                <a16:creationId xmlns:a16="http://schemas.microsoft.com/office/drawing/2014/main" id="{15E378AD-D2BE-2FF4-BA4E-A3037788A1E5}"/>
              </a:ext>
            </a:extLst>
          </p:cNvPr>
          <p:cNvSpPr txBox="1">
            <a:spLocks/>
          </p:cNvSpPr>
          <p:nvPr/>
        </p:nvSpPr>
        <p:spPr>
          <a:xfrm>
            <a:off x="0" y="108174"/>
            <a:ext cx="7313718" cy="903410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585" fontAlgn="base">
              <a:spcAft>
                <a:spcPct val="0"/>
              </a:spcAft>
              <a:defRPr/>
            </a:pPr>
            <a:r>
              <a:rPr lang="sv-SE" sz="2200">
                <a:solidFill>
                  <a:srgbClr val="002060"/>
                </a:solidFill>
                <a:latin typeface="VIC"/>
                <a:ea typeface="ＭＳ Ｐゴシック"/>
              </a:rPr>
              <a:t>Appendix 1 -</a:t>
            </a:r>
            <a:r>
              <a:rPr lang="sv-SE" sz="2200" b="1">
                <a:solidFill>
                  <a:srgbClr val="002060"/>
                </a:solidFill>
                <a:latin typeface="VIC"/>
                <a:ea typeface="ＭＳ Ｐゴシック"/>
              </a:rPr>
              <a:t> </a:t>
            </a:r>
            <a:r>
              <a:rPr lang="sv-SE" sz="2200" b="1" err="1">
                <a:solidFill>
                  <a:srgbClr val="002060"/>
                </a:solidFill>
                <a:latin typeface="VIC"/>
                <a:ea typeface="ＭＳ Ｐゴシック"/>
              </a:rPr>
              <a:t>Engagement</a:t>
            </a: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 </a:t>
            </a:r>
            <a:r>
              <a:rPr kumimoji="0" lang="sv-SE" sz="2200" b="1" i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methodology</a:t>
            </a: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 to </a:t>
            </a:r>
            <a:r>
              <a:rPr kumimoji="0" lang="sv-SE" sz="2200" b="1" i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build</a:t>
            </a: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 </a:t>
            </a:r>
            <a:r>
              <a:rPr kumimoji="0" lang="sv-SE" sz="2200" b="1" i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sector</a:t>
            </a: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 trust to </a:t>
            </a:r>
            <a:r>
              <a:rPr kumimoji="0" lang="sv-SE" sz="2200" b="1" i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develop</a:t>
            </a: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 the Specialist Care Reform Blueprint </a:t>
            </a:r>
            <a:endParaRPr kumimoji="0" lang="sv-SE" sz="2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/>
              <a:ea typeface="ＭＳ Ｐゴシック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2258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CEF9E-3F99-B320-DB6E-408D87281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id="{54C512BA-E738-7E8F-E9FA-5DCE4F1CBBE7}"/>
              </a:ext>
            </a:extLst>
          </p:cNvPr>
          <p:cNvSpPr txBox="1">
            <a:spLocks/>
          </p:cNvSpPr>
          <p:nvPr/>
        </p:nvSpPr>
        <p:spPr>
          <a:xfrm>
            <a:off x="0" y="108174"/>
            <a:ext cx="7313718" cy="903410"/>
          </a:xfrm>
          <a:effectLst/>
        </p:spPr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712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342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13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6848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560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10271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11984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3696" algn="l" defTabSz="603424" rtl="0" eaLnBrk="1" latinLnBrk="0" hangingPunct="1">
              <a:defRPr sz="1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8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Appendix 2 – </a:t>
            </a:r>
            <a:r>
              <a:rPr kumimoji="0" lang="sv-SE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IC"/>
                <a:ea typeface="ＭＳ Ｐゴシック"/>
                <a:cs typeface="+mn-cs"/>
              </a:rPr>
              <a:t>Resources to keep you connected</a:t>
            </a:r>
            <a:endParaRPr kumimoji="0" lang="sv-SE" sz="2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IC"/>
              <a:ea typeface="ＭＳ Ｐゴシック"/>
              <a:cs typeface="Arial"/>
            </a:endParaRP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B08EBF80-0F60-2F0D-03D3-3727B5C1C862}"/>
              </a:ext>
            </a:extLst>
          </p:cNvPr>
          <p:cNvSpPr/>
          <p:nvPr/>
        </p:nvSpPr>
        <p:spPr>
          <a:xfrm>
            <a:off x="1028932" y="3964371"/>
            <a:ext cx="4723298" cy="124538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225" h="1739">
                <a:moveTo>
                  <a:pt x="5389" y="0"/>
                </a:moveTo>
                <a:lnTo>
                  <a:pt x="0" y="0"/>
                </a:lnTo>
                <a:cubicBezTo>
                  <a:pt x="300" y="165"/>
                  <a:pt x="504" y="492"/>
                  <a:pt x="504" y="870"/>
                </a:cubicBezTo>
                <a:cubicBezTo>
                  <a:pt x="504" y="1246"/>
                  <a:pt x="300" y="1574"/>
                  <a:pt x="0" y="1739"/>
                </a:cubicBezTo>
                <a:lnTo>
                  <a:pt x="5389" y="1739"/>
                </a:lnTo>
                <a:cubicBezTo>
                  <a:pt x="5850" y="1739"/>
                  <a:pt x="6225" y="1350"/>
                  <a:pt x="6225" y="870"/>
                </a:cubicBezTo>
                <a:cubicBezTo>
                  <a:pt x="6225" y="389"/>
                  <a:pt x="5850" y="0"/>
                  <a:pt x="5389" y="0"/>
                </a:cubicBezTo>
                <a:close/>
              </a:path>
            </a:pathLst>
          </a:custGeom>
          <a:solidFill>
            <a:srgbClr val="293286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45000" tIns="22500" rIns="45000" bIns="22500" anchor="ctr" anchorCtr="1" compatLnSpc="0"/>
          <a:lstStyle/>
          <a:p>
            <a:pPr marL="0" marR="0" lvl="0" indent="0" defTabSz="914377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 panose="00000500000000000000" pitchFamily="2" charset="0"/>
              <a:ea typeface="Microsoft YaHei" pitchFamily="2"/>
              <a:cs typeface="Lucida Sans" pitchFamily="2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A0C6061-3318-3222-B8B0-A3963042EF2A}"/>
              </a:ext>
            </a:extLst>
          </p:cNvPr>
          <p:cNvSpPr txBox="1"/>
          <p:nvPr/>
        </p:nvSpPr>
        <p:spPr>
          <a:xfrm>
            <a:off x="2017089" y="4069423"/>
            <a:ext cx="314839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914377">
              <a:defRPr/>
            </a:pPr>
            <a:r>
              <a:rPr lang="en-US" sz="1700" b="1" spc="-15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LEARN MORE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526D892-DEDB-B7EC-04F4-6217A8E4112C}"/>
              </a:ext>
            </a:extLst>
          </p:cNvPr>
          <p:cNvSpPr txBox="1"/>
          <p:nvPr/>
        </p:nvSpPr>
        <p:spPr>
          <a:xfrm>
            <a:off x="2017090" y="4388168"/>
            <a:ext cx="3370709" cy="550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ts val="1800"/>
              </a:lnSpc>
              <a:defRPr/>
            </a:pPr>
            <a:r>
              <a:rPr lang="en-US" sz="1400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Read the </a:t>
            </a:r>
            <a:r>
              <a:rPr lang="en-US" sz="1400" b="1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Planned Surgery Reform Blueprint</a:t>
            </a:r>
            <a:r>
              <a:rPr lang="en-US" sz="1400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 on our </a:t>
            </a:r>
            <a:r>
              <a:rPr lang="en-US" sz="1400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  <a:hlinkClick r:id="rId3"/>
              </a:rPr>
              <a:t>website</a:t>
            </a:r>
            <a:endParaRPr lang="en-US" sz="1400" spc="-11">
              <a:solidFill>
                <a:srgbClr val="000000"/>
              </a:solidFill>
              <a:latin typeface="VIC" panose="00000500000000000000" pitchFamily="2" charset="0"/>
              <a:ea typeface="ＭＳ Ｐゴシック" pitchFamily="34" charset="-128"/>
              <a:cs typeface="Poppins" panose="00000500000000000000" pitchFamily="2" charset="0"/>
            </a:endParaRPr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C003F43C-0A55-1455-384C-B6A6AEEF06EF}"/>
              </a:ext>
            </a:extLst>
          </p:cNvPr>
          <p:cNvSpPr/>
          <p:nvPr/>
        </p:nvSpPr>
        <p:spPr>
          <a:xfrm>
            <a:off x="6967258" y="3966099"/>
            <a:ext cx="4723298" cy="124538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225" h="1739">
                <a:moveTo>
                  <a:pt x="5389" y="0"/>
                </a:moveTo>
                <a:lnTo>
                  <a:pt x="0" y="0"/>
                </a:lnTo>
                <a:cubicBezTo>
                  <a:pt x="300" y="164"/>
                  <a:pt x="504" y="492"/>
                  <a:pt x="504" y="870"/>
                </a:cubicBezTo>
                <a:cubicBezTo>
                  <a:pt x="504" y="1247"/>
                  <a:pt x="300" y="1574"/>
                  <a:pt x="0" y="1739"/>
                </a:cubicBezTo>
                <a:lnTo>
                  <a:pt x="5389" y="1739"/>
                </a:lnTo>
                <a:cubicBezTo>
                  <a:pt x="5850" y="1739"/>
                  <a:pt x="6225" y="1350"/>
                  <a:pt x="6225" y="870"/>
                </a:cubicBezTo>
                <a:cubicBezTo>
                  <a:pt x="6225" y="389"/>
                  <a:pt x="5850" y="0"/>
                  <a:pt x="5389" y="0"/>
                </a:cubicBezTo>
                <a:close/>
              </a:path>
            </a:pathLst>
          </a:custGeom>
          <a:solidFill>
            <a:srgbClr val="656FD0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45000" tIns="22500" rIns="45000" bIns="22500" anchor="ctr" anchorCtr="1" compatLnSpc="0"/>
          <a:lstStyle/>
          <a:p>
            <a:pPr marL="0" marR="0" lvl="0" indent="0" defTabSz="914377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 panose="00000500000000000000" pitchFamily="2" charset="0"/>
              <a:ea typeface="Microsoft YaHei" pitchFamily="2"/>
              <a:cs typeface="Lucida Sans" pitchFamily="2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19C1E9CC-EB09-7C7F-41F2-F031BD4DD014}"/>
              </a:ext>
            </a:extLst>
          </p:cNvPr>
          <p:cNvSpPr txBox="1"/>
          <p:nvPr/>
        </p:nvSpPr>
        <p:spPr>
          <a:xfrm>
            <a:off x="7935119" y="4063118"/>
            <a:ext cx="314839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914377">
              <a:defRPr/>
            </a:pPr>
            <a:r>
              <a:rPr lang="en-US" sz="1700" b="1" spc="-15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SUBSCRIBE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CD7CED3-41F7-B2A9-85E5-B2DD6A318609}"/>
              </a:ext>
            </a:extLst>
          </p:cNvPr>
          <p:cNvSpPr txBox="1"/>
          <p:nvPr/>
        </p:nvSpPr>
        <p:spPr>
          <a:xfrm>
            <a:off x="7935120" y="4385310"/>
            <a:ext cx="3370709" cy="550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ts val="1800"/>
              </a:lnSpc>
              <a:defRPr/>
            </a:pPr>
            <a:r>
              <a:rPr lang="en-US" sz="1400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To our monthly </a:t>
            </a:r>
            <a:r>
              <a:rPr lang="en-US" sz="1400" b="1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Bulletin</a:t>
            </a:r>
            <a:r>
              <a:rPr lang="en-US" sz="1400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 and </a:t>
            </a:r>
            <a:r>
              <a:rPr lang="en-US" sz="1400" b="1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SharePoint Resource Site</a:t>
            </a:r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7B09D7C6-E817-AC66-15D4-6CA22663C0E2}"/>
              </a:ext>
            </a:extLst>
          </p:cNvPr>
          <p:cNvSpPr/>
          <p:nvPr/>
        </p:nvSpPr>
        <p:spPr>
          <a:xfrm>
            <a:off x="1028932" y="5435578"/>
            <a:ext cx="4723298" cy="124538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225" h="1739">
                <a:moveTo>
                  <a:pt x="5389" y="0"/>
                </a:moveTo>
                <a:lnTo>
                  <a:pt x="0" y="0"/>
                </a:lnTo>
                <a:cubicBezTo>
                  <a:pt x="300" y="164"/>
                  <a:pt x="504" y="492"/>
                  <a:pt x="504" y="870"/>
                </a:cubicBezTo>
                <a:cubicBezTo>
                  <a:pt x="504" y="1247"/>
                  <a:pt x="300" y="1574"/>
                  <a:pt x="0" y="1739"/>
                </a:cubicBezTo>
                <a:lnTo>
                  <a:pt x="5389" y="1739"/>
                </a:lnTo>
                <a:cubicBezTo>
                  <a:pt x="5850" y="1739"/>
                  <a:pt x="6225" y="1350"/>
                  <a:pt x="6225" y="870"/>
                </a:cubicBezTo>
                <a:cubicBezTo>
                  <a:pt x="6225" y="389"/>
                  <a:pt x="5850" y="0"/>
                  <a:pt x="5389" y="0"/>
                </a:cubicBezTo>
                <a:close/>
              </a:path>
            </a:pathLst>
          </a:custGeom>
          <a:solidFill>
            <a:srgbClr val="989FE0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45000" tIns="22500" rIns="45000" bIns="22500" anchor="ctr" anchorCtr="1" compatLnSpc="0"/>
          <a:lstStyle/>
          <a:p>
            <a:pPr marL="0" marR="0" lvl="0" indent="0" defTabSz="914377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 panose="00000500000000000000" pitchFamily="2" charset="0"/>
              <a:ea typeface="Microsoft YaHei" pitchFamily="2"/>
              <a:cs typeface="Lucida Sans" pitchFamily="2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331D62D3-08A9-07F8-47EE-B627C0E862AD}"/>
              </a:ext>
            </a:extLst>
          </p:cNvPr>
          <p:cNvSpPr txBox="1"/>
          <p:nvPr/>
        </p:nvSpPr>
        <p:spPr>
          <a:xfrm>
            <a:off x="2017089" y="5536310"/>
            <a:ext cx="314839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914377">
              <a:defRPr/>
            </a:pPr>
            <a:r>
              <a:rPr lang="en-US" sz="1700" b="1" spc="-15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ENGAGE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54A5E9B-D132-0DBE-35AC-B39D3DC68DA4}"/>
              </a:ext>
            </a:extLst>
          </p:cNvPr>
          <p:cNvSpPr txBox="1"/>
          <p:nvPr/>
        </p:nvSpPr>
        <p:spPr>
          <a:xfrm>
            <a:off x="2017090" y="5871881"/>
            <a:ext cx="3370709" cy="550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ts val="1800"/>
              </a:lnSpc>
              <a:defRPr/>
            </a:pPr>
            <a:r>
              <a:rPr lang="en-US" sz="1400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Attend our monthly </a:t>
            </a:r>
            <a:r>
              <a:rPr lang="en-US" sz="1400" b="1" spc="-11">
                <a:solidFill>
                  <a:srgbClr val="000000"/>
                </a:solidFill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State-wide Community of Practice</a:t>
            </a:r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143A0903-78AC-5840-7C37-D077EBCDD69E}"/>
              </a:ext>
            </a:extLst>
          </p:cNvPr>
          <p:cNvSpPr/>
          <p:nvPr/>
        </p:nvSpPr>
        <p:spPr>
          <a:xfrm>
            <a:off x="6967258" y="5436201"/>
            <a:ext cx="4723297" cy="1245381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225" h="1739">
                <a:moveTo>
                  <a:pt x="5389" y="0"/>
                </a:moveTo>
                <a:lnTo>
                  <a:pt x="0" y="0"/>
                </a:lnTo>
                <a:cubicBezTo>
                  <a:pt x="300" y="164"/>
                  <a:pt x="504" y="492"/>
                  <a:pt x="504" y="870"/>
                </a:cubicBezTo>
                <a:cubicBezTo>
                  <a:pt x="504" y="1247"/>
                  <a:pt x="300" y="1574"/>
                  <a:pt x="0" y="1739"/>
                </a:cubicBezTo>
                <a:lnTo>
                  <a:pt x="5389" y="1739"/>
                </a:lnTo>
                <a:cubicBezTo>
                  <a:pt x="5850" y="1739"/>
                  <a:pt x="6225" y="1350"/>
                  <a:pt x="6225" y="870"/>
                </a:cubicBezTo>
                <a:cubicBezTo>
                  <a:pt x="6225" y="389"/>
                  <a:pt x="5850" y="0"/>
                  <a:pt x="5389" y="0"/>
                </a:cubicBezTo>
                <a:close/>
              </a:path>
            </a:pathLst>
          </a:custGeom>
          <a:solidFill>
            <a:srgbClr val="BFD4EF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45000" tIns="22500" rIns="45000" bIns="22500" anchor="ctr" anchorCtr="1" compatLnSpc="0"/>
          <a:lstStyle/>
          <a:p>
            <a:pPr marL="0" marR="0" lvl="0" indent="0" algn="l" defTabSz="91437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 panose="00000500000000000000" pitchFamily="2" charset="0"/>
              <a:ea typeface="Microsoft YaHei" pitchFamily="2"/>
              <a:cs typeface="Lucida Sans" pitchFamily="2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BEFE3AC-FB21-3FE7-2F9E-93FD4C55F340}"/>
              </a:ext>
            </a:extLst>
          </p:cNvPr>
          <p:cNvSpPr txBox="1"/>
          <p:nvPr/>
        </p:nvSpPr>
        <p:spPr>
          <a:xfrm>
            <a:off x="7935119" y="5536933"/>
            <a:ext cx="3148399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-15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C" panose="00000500000000000000" pitchFamily="2" charset="0"/>
                <a:ea typeface="ＭＳ Ｐゴシック" pitchFamily="34" charset="-128"/>
                <a:cs typeface="Poppins" panose="00000500000000000000" pitchFamily="2" charset="0"/>
              </a:rPr>
              <a:t>REACH OUT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2AE0F80-8307-F32D-E831-87E3D3486EF0}"/>
              </a:ext>
            </a:extLst>
          </p:cNvPr>
          <p:cNvSpPr txBox="1"/>
          <p:nvPr/>
        </p:nvSpPr>
        <p:spPr>
          <a:xfrm>
            <a:off x="7935120" y="5893792"/>
            <a:ext cx="3370709" cy="5501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914377">
              <a:lnSpc>
                <a:spcPts val="1800"/>
              </a:lnSpc>
              <a:defRPr/>
            </a:pPr>
            <a:r>
              <a:rPr kumimoji="0" lang="en-US" sz="1400" b="0" i="0" u="none" strike="noStrike" kern="1200" cap="none" spc="-1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C"/>
                <a:ea typeface="ＭＳ Ｐゴシック"/>
                <a:cs typeface="Poppins"/>
              </a:rPr>
              <a:t>Contact the team at </a:t>
            </a:r>
            <a:r>
              <a:rPr kumimoji="0" lang="en-US" sz="1400" b="1" i="0" u="none" strike="noStrike" kern="1200" cap="none" spc="-1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C"/>
                <a:ea typeface="ＭＳ Ｐゴシック"/>
                <a:cs typeface="Poppins"/>
                <a:hlinkClick r:id="rId4"/>
              </a:rPr>
              <a:t>plannedcare@health.vic.gov.au</a:t>
            </a:r>
            <a:r>
              <a:rPr lang="en-US" sz="1400" b="1" spc="-11">
                <a:solidFill>
                  <a:srgbClr val="000000"/>
                </a:solidFill>
                <a:latin typeface="VIC"/>
                <a:ea typeface="ＭＳ Ｐゴシック"/>
                <a:cs typeface="Poppins"/>
              </a:rPr>
              <a:t> </a:t>
            </a:r>
            <a:endParaRPr lang="en-US"/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D421B643-3448-D100-5A81-BEF2D903BF93}"/>
              </a:ext>
            </a:extLst>
          </p:cNvPr>
          <p:cNvSpPr/>
          <p:nvPr/>
        </p:nvSpPr>
        <p:spPr>
          <a:xfrm>
            <a:off x="501445" y="735390"/>
            <a:ext cx="5447071" cy="396000"/>
          </a:xfrm>
          <a:prstGeom prst="roundRect">
            <a:avLst/>
          </a:prstGeom>
          <a:solidFill>
            <a:srgbClr val="1F26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Statewide referral criteria by Specialities: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748CAC8-6361-D71E-295F-9D7EBBE11354}"/>
              </a:ext>
            </a:extLst>
          </p:cNvPr>
          <p:cNvSpPr/>
          <p:nvPr/>
        </p:nvSpPr>
        <p:spPr>
          <a:xfrm>
            <a:off x="501445" y="3344275"/>
            <a:ext cx="5447071" cy="396000"/>
          </a:xfrm>
          <a:prstGeom prst="roundRect">
            <a:avLst/>
          </a:prstGeom>
          <a:solidFill>
            <a:srgbClr val="1F26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IC" panose="00000500000000000000" pitchFamily="2" charset="0"/>
                <a:ea typeface="+mn-ea"/>
                <a:cs typeface="+mn-cs"/>
              </a:rPr>
              <a:t>Staying connected: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IC" panose="00000500000000000000" pitchFamily="2" charset="0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F01B570-9125-9334-B821-308E92184B99}"/>
              </a:ext>
            </a:extLst>
          </p:cNvPr>
          <p:cNvGrpSpPr/>
          <p:nvPr/>
        </p:nvGrpSpPr>
        <p:grpSpPr>
          <a:xfrm>
            <a:off x="501444" y="1355486"/>
            <a:ext cx="11336594" cy="1764693"/>
            <a:chOff x="397971" y="1495057"/>
            <a:chExt cx="11336594" cy="1908000"/>
          </a:xfrm>
          <a:solidFill>
            <a:srgbClr val="EAECF9"/>
          </a:solidFill>
        </p:grpSpPr>
        <p:sp>
          <p:nvSpPr>
            <p:cNvPr id="4" name="Arrow: Pentagon 20">
              <a:extLst>
                <a:ext uri="{FF2B5EF4-FFF2-40B4-BE49-F238E27FC236}">
                  <a16:creationId xmlns:a16="http://schemas.microsoft.com/office/drawing/2014/main" id="{E5472E5A-D822-33A6-2780-7FBCA3AB9C40}"/>
                </a:ext>
              </a:extLst>
            </p:cNvPr>
            <p:cNvSpPr/>
            <p:nvPr/>
          </p:nvSpPr>
          <p:spPr>
            <a:xfrm flipH="1">
              <a:off x="2546085" y="1495057"/>
              <a:ext cx="7099828" cy="19080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/>
            <a:p>
              <a:endParaRPr lang="en-AU">
                <a:latin typeface="VIC" panose="00000500000000000000" pitchFamily="2" charset="0"/>
              </a:endParaRPr>
            </a:p>
            <a:p>
              <a:pPr algn="ctr">
                <a:defRPr/>
              </a:pPr>
              <a:endParaRPr kumimoji="0" lang="en-AU" b="1" i="0" u="none" strike="noStrike" kern="0" cap="none" spc="0" normalizeH="0" baseline="0" noProof="0">
                <a:ln>
                  <a:noFill/>
                </a:ln>
                <a:solidFill>
                  <a:srgbClr val="293286">
                    <a:lumMod val="75000"/>
                  </a:srgbClr>
                </a:solidFill>
                <a:effectLst/>
                <a:uLnTx/>
                <a:uFillTx/>
                <a:latin typeface="VIC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Arrow: Pentagon 20">
              <a:extLst>
                <a:ext uri="{FF2B5EF4-FFF2-40B4-BE49-F238E27FC236}">
                  <a16:creationId xmlns:a16="http://schemas.microsoft.com/office/drawing/2014/main" id="{5BB3ABEB-DCD1-EA91-3E3F-D4571DA38DFC}"/>
                </a:ext>
              </a:extLst>
            </p:cNvPr>
            <p:cNvSpPr/>
            <p:nvPr/>
          </p:nvSpPr>
          <p:spPr>
            <a:xfrm flipH="1">
              <a:off x="397971" y="1495057"/>
              <a:ext cx="3725021" cy="1908000"/>
            </a:xfrm>
            <a:prstGeom prst="roundRect">
              <a:avLst>
                <a:gd name="adj" fmla="val 23353"/>
              </a:avLst>
            </a:prstGeom>
            <a:grpFill/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5"/>
                </a:rPr>
                <a:t>Cardiology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400">
                  <a:latin typeface="VIC" panose="00000500000000000000" pitchFamily="2" charset="0"/>
                  <a:hlinkClick r:id="rId6"/>
                </a:rPr>
                <a:t>Chronic Pain (Health </a:t>
              </a:r>
              <a:br>
                <a:rPr lang="en-US" sz="1400">
                  <a:latin typeface="VIC" panose="00000500000000000000" pitchFamily="2" charset="0"/>
                  <a:hlinkClick r:id="rId6"/>
                </a:rPr>
              </a:br>
              <a:r>
                <a:rPr lang="en-US" sz="1400">
                  <a:latin typeface="VIC" panose="00000500000000000000" pitchFamily="2" charset="0"/>
                  <a:hlinkClick r:id="rId6"/>
                </a:rPr>
                <a:t>Independence Program Service)</a:t>
              </a:r>
              <a:endParaRPr lang="en-US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7"/>
                </a:rPr>
                <a:t>Dermatology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8"/>
                </a:rPr>
                <a:t>Endocrinology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9"/>
                </a:rPr>
                <a:t>ENT</a:t>
              </a:r>
              <a:endParaRPr lang="en-AU" sz="1400">
                <a:latin typeface="VIC" panose="00000500000000000000" pitchFamily="2" charset="0"/>
              </a:endParaRPr>
            </a:p>
          </p:txBody>
        </p:sp>
        <p:sp>
          <p:nvSpPr>
            <p:cNvPr id="7" name="Arrow: Pentagon 36">
              <a:extLst>
                <a:ext uri="{FF2B5EF4-FFF2-40B4-BE49-F238E27FC236}">
                  <a16:creationId xmlns:a16="http://schemas.microsoft.com/office/drawing/2014/main" id="{A80776FA-AFD8-BF6E-14AC-35E88A64550D}"/>
                </a:ext>
              </a:extLst>
            </p:cNvPr>
            <p:cNvSpPr/>
            <p:nvPr/>
          </p:nvSpPr>
          <p:spPr>
            <a:xfrm flipH="1">
              <a:off x="4203757" y="1495057"/>
              <a:ext cx="3725021" cy="1908000"/>
            </a:xfrm>
            <a:prstGeom prst="roundRect">
              <a:avLst/>
            </a:prstGeom>
            <a:grpFill/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0"/>
                </a:rPr>
                <a:t>Gastroenterology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1"/>
                </a:rPr>
                <a:t>General Surgery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2"/>
                </a:rPr>
                <a:t>Gynaecology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3"/>
                </a:rPr>
                <a:t>Joint pain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4"/>
                </a:rPr>
                <a:t>Long COVID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5"/>
                </a:rPr>
                <a:t>Neurology</a:t>
              </a:r>
              <a:endParaRPr lang="en-AU" sz="1400">
                <a:latin typeface="VIC" panose="00000500000000000000" pitchFamily="2" charset="0"/>
              </a:endParaRPr>
            </a:p>
          </p:txBody>
        </p:sp>
        <p:sp>
          <p:nvSpPr>
            <p:cNvPr id="100" name="Arrow: Pentagon 36">
              <a:extLst>
                <a:ext uri="{FF2B5EF4-FFF2-40B4-BE49-F238E27FC236}">
                  <a16:creationId xmlns:a16="http://schemas.microsoft.com/office/drawing/2014/main" id="{F0BC4936-802A-F7A9-FEEC-DA4447884FF3}"/>
                </a:ext>
              </a:extLst>
            </p:cNvPr>
            <p:cNvSpPr/>
            <p:nvPr/>
          </p:nvSpPr>
          <p:spPr>
            <a:xfrm flipH="1">
              <a:off x="8009544" y="1495057"/>
              <a:ext cx="3725021" cy="1908000"/>
            </a:xfrm>
            <a:prstGeom prst="roundRect">
              <a:avLst>
                <a:gd name="adj" fmla="val 22795"/>
              </a:avLst>
            </a:prstGeom>
            <a:grpFill/>
            <a:ln w="9525" cap="flat" cmpd="sng" algn="ctr">
              <a:noFill/>
              <a:prstDash val="solid"/>
            </a:ln>
            <a:effectLst/>
          </p:spPr>
          <p:txBody>
            <a:bodyPr lIns="91440" tIns="45720" rIns="91440" bIns="45720"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6"/>
                </a:rPr>
                <a:t>Obstetrics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7"/>
                </a:rPr>
                <a:t>Ophthalmology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8"/>
                </a:rPr>
                <a:t>Respiratory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19"/>
                </a:rPr>
                <a:t>Rheumatology</a:t>
              </a:r>
              <a:r>
                <a:rPr lang="en-AU" sz="1400">
                  <a:latin typeface="VIC" panose="00000500000000000000" pitchFamily="2" charset="0"/>
                </a:rPr>
                <a:t>    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20"/>
                </a:rPr>
                <a:t>Urology</a:t>
              </a:r>
              <a:endParaRPr lang="en-AU" sz="1400">
                <a:latin typeface="VIC" panose="00000500000000000000" pitchFamily="2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AU" sz="1400">
                  <a:latin typeface="VIC" panose="00000500000000000000" pitchFamily="2" charset="0"/>
                  <a:hlinkClick r:id="rId21"/>
                </a:rPr>
                <a:t>Vascular</a:t>
              </a:r>
              <a:r>
                <a:rPr lang="en-AU" sz="1400">
                  <a:latin typeface="VIC" panose="00000500000000000000" pitchFamily="2" charset="0"/>
                </a:rPr>
                <a:t>            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5C372AF-85D2-976D-1679-2389CE92B9E2}"/>
              </a:ext>
            </a:extLst>
          </p:cNvPr>
          <p:cNvGrpSpPr/>
          <p:nvPr/>
        </p:nvGrpSpPr>
        <p:grpSpPr>
          <a:xfrm>
            <a:off x="6427167" y="3963958"/>
            <a:ext cx="1245600" cy="1245600"/>
            <a:chOff x="11639160" y="2180814"/>
            <a:chExt cx="1245600" cy="12456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D5182D5-0B0D-99C2-56FA-B99F38166E7D}"/>
                </a:ext>
              </a:extLst>
            </p:cNvPr>
            <p:cNvSpPr/>
            <p:nvPr/>
          </p:nvSpPr>
          <p:spPr>
            <a:xfrm>
              <a:off x="11639160" y="2180814"/>
              <a:ext cx="1245600" cy="1245600"/>
            </a:xfrm>
            <a:prstGeom prst="ellipse">
              <a:avLst/>
            </a:prstGeom>
            <a:solidFill>
              <a:srgbClr val="656FD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26" name="Graphic 25" descr="Open book outline">
              <a:extLst>
                <a:ext uri="{FF2B5EF4-FFF2-40B4-BE49-F238E27FC236}">
                  <a16:creationId xmlns:a16="http://schemas.microsoft.com/office/drawing/2014/main" id="{D773C01E-C79A-F6BE-5D2B-1A4A2F4378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1805779" y="2347433"/>
              <a:ext cx="912363" cy="912363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35C23BA-CFF9-AE1B-C835-B5D88AFA2B99}"/>
              </a:ext>
            </a:extLst>
          </p:cNvPr>
          <p:cNvGrpSpPr/>
          <p:nvPr/>
        </p:nvGrpSpPr>
        <p:grpSpPr>
          <a:xfrm>
            <a:off x="6427167" y="5433841"/>
            <a:ext cx="1245600" cy="1245600"/>
            <a:chOff x="11838038" y="4312661"/>
            <a:chExt cx="1245600" cy="12456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15A4D81-324E-7A17-D0C6-C792D59327C4}"/>
                </a:ext>
              </a:extLst>
            </p:cNvPr>
            <p:cNvSpPr/>
            <p:nvPr/>
          </p:nvSpPr>
          <p:spPr>
            <a:xfrm>
              <a:off x="11838038" y="4312661"/>
              <a:ext cx="1245600" cy="1245600"/>
            </a:xfrm>
            <a:prstGeom prst="ellipse">
              <a:avLst/>
            </a:prstGeom>
            <a:solidFill>
              <a:srgbClr val="BFD4E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21" name="Graphic 20" descr="Send outline">
              <a:extLst>
                <a:ext uri="{FF2B5EF4-FFF2-40B4-BE49-F238E27FC236}">
                  <a16:creationId xmlns:a16="http://schemas.microsoft.com/office/drawing/2014/main" id="{FFF7D6B3-9E2F-92F8-3EDC-29985340F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11966110" y="4480061"/>
              <a:ext cx="910800" cy="91080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02F536C-EA20-66B9-FC36-CB22ED392341}"/>
              </a:ext>
            </a:extLst>
          </p:cNvPr>
          <p:cNvGrpSpPr/>
          <p:nvPr/>
        </p:nvGrpSpPr>
        <p:grpSpPr>
          <a:xfrm>
            <a:off x="501444" y="5433841"/>
            <a:ext cx="1245600" cy="1245600"/>
            <a:chOff x="12652683" y="437243"/>
            <a:chExt cx="1245600" cy="12456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20508BC-AEFC-42B2-1304-624CA60E986E}"/>
                </a:ext>
              </a:extLst>
            </p:cNvPr>
            <p:cNvSpPr/>
            <p:nvPr/>
          </p:nvSpPr>
          <p:spPr>
            <a:xfrm>
              <a:off x="12652683" y="437243"/>
              <a:ext cx="1245600" cy="1245600"/>
            </a:xfrm>
            <a:prstGeom prst="ellipse">
              <a:avLst/>
            </a:prstGeom>
            <a:solidFill>
              <a:srgbClr val="989F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27" name="Graphic 26" descr="Cycle with people outline">
              <a:extLst>
                <a:ext uri="{FF2B5EF4-FFF2-40B4-BE49-F238E27FC236}">
                  <a16:creationId xmlns:a16="http://schemas.microsoft.com/office/drawing/2014/main" id="{274A9CDE-0874-33A2-6115-306505FE84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2820083" y="604643"/>
              <a:ext cx="910800" cy="9108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14E6C83-D018-AD76-AECC-277F49F2217B}"/>
              </a:ext>
            </a:extLst>
          </p:cNvPr>
          <p:cNvGrpSpPr/>
          <p:nvPr/>
        </p:nvGrpSpPr>
        <p:grpSpPr>
          <a:xfrm>
            <a:off x="501444" y="3962853"/>
            <a:ext cx="1245600" cy="1245600"/>
            <a:chOff x="10407726" y="-408514"/>
            <a:chExt cx="1245600" cy="12456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71EF8D7-FBA3-D90E-13BE-73681B62CF48}"/>
                </a:ext>
              </a:extLst>
            </p:cNvPr>
            <p:cNvSpPr/>
            <p:nvPr/>
          </p:nvSpPr>
          <p:spPr>
            <a:xfrm>
              <a:off x="10407726" y="-408514"/>
              <a:ext cx="1245600" cy="1245600"/>
            </a:xfrm>
            <a:prstGeom prst="ellipse">
              <a:avLst/>
            </a:prstGeom>
            <a:solidFill>
              <a:srgbClr val="29328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37" name="Graphic 36" descr="Group brainstorm outline">
              <a:extLst>
                <a:ext uri="{FF2B5EF4-FFF2-40B4-BE49-F238E27FC236}">
                  <a16:creationId xmlns:a16="http://schemas.microsoft.com/office/drawing/2014/main" id="{E312826F-2E83-A144-53AD-C233CC5CBA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p:blipFill>
          <p:spPr>
            <a:xfrm>
              <a:off x="10575126" y="-241114"/>
              <a:ext cx="910800" cy="910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39473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Body">
  <a:themeElements>
    <a:clrScheme name="DH 2">
      <a:dk1>
        <a:srgbClr val="000000"/>
      </a:dk1>
      <a:lt1>
        <a:srgbClr val="FFFFFF"/>
      </a:lt1>
      <a:dk2>
        <a:srgbClr val="243C98"/>
      </a:dk2>
      <a:lt2>
        <a:srgbClr val="293286"/>
      </a:lt2>
      <a:accent1>
        <a:srgbClr val="1A1B4D"/>
      </a:accent1>
      <a:accent2>
        <a:srgbClr val="D57F28"/>
      </a:accent2>
      <a:accent3>
        <a:srgbClr val="CE6828"/>
      </a:accent3>
      <a:accent4>
        <a:srgbClr val="C62126"/>
      </a:accent4>
      <a:accent5>
        <a:srgbClr val="961B1F"/>
      </a:accent5>
      <a:accent6>
        <a:srgbClr val="CA1E57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2.xml><?xml version="1.0" encoding="utf-8"?>
<a:theme xmlns:a="http://schemas.openxmlformats.org/drawingml/2006/main" name="7_Body">
  <a:themeElements>
    <a:clrScheme name="SRR THEM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93286"/>
      </a:accent1>
      <a:accent2>
        <a:srgbClr val="656FD0"/>
      </a:accent2>
      <a:accent3>
        <a:srgbClr val="989FE0"/>
      </a:accent3>
      <a:accent4>
        <a:srgbClr val="CCCFEF"/>
      </a:accent4>
      <a:accent5>
        <a:srgbClr val="F19EB9"/>
      </a:accent5>
      <a:accent6>
        <a:srgbClr val="E96591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3.xml><?xml version="1.0" encoding="utf-8"?>
<a:theme xmlns:a="http://schemas.openxmlformats.org/drawingml/2006/main" name="5_Body">
  <a:themeElements>
    <a:clrScheme name="DH 2">
      <a:dk1>
        <a:srgbClr val="000000"/>
      </a:dk1>
      <a:lt1>
        <a:srgbClr val="FFFFFF"/>
      </a:lt1>
      <a:dk2>
        <a:srgbClr val="243C98"/>
      </a:dk2>
      <a:lt2>
        <a:srgbClr val="293286"/>
      </a:lt2>
      <a:accent1>
        <a:srgbClr val="1A1B4D"/>
      </a:accent1>
      <a:accent2>
        <a:srgbClr val="D57F28"/>
      </a:accent2>
      <a:accent3>
        <a:srgbClr val="CE6828"/>
      </a:accent3>
      <a:accent4>
        <a:srgbClr val="C62126"/>
      </a:accent4>
      <a:accent5>
        <a:srgbClr val="961B1F"/>
      </a:accent5>
      <a:accent6>
        <a:srgbClr val="CA1E57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4.xml><?xml version="1.0" encoding="utf-8"?>
<a:theme xmlns:a="http://schemas.openxmlformats.org/drawingml/2006/main" name="8_Body">
  <a:themeElements>
    <a:clrScheme name="DH 2">
      <a:dk1>
        <a:srgbClr val="000000"/>
      </a:dk1>
      <a:lt1>
        <a:srgbClr val="FFFFFF"/>
      </a:lt1>
      <a:dk2>
        <a:srgbClr val="243C98"/>
      </a:dk2>
      <a:lt2>
        <a:srgbClr val="293286"/>
      </a:lt2>
      <a:accent1>
        <a:srgbClr val="1A1B4D"/>
      </a:accent1>
      <a:accent2>
        <a:srgbClr val="D57F28"/>
      </a:accent2>
      <a:accent3>
        <a:srgbClr val="CE6828"/>
      </a:accent3>
      <a:accent4>
        <a:srgbClr val="C62126"/>
      </a:accent4>
      <a:accent5>
        <a:srgbClr val="961B1F"/>
      </a:accent5>
      <a:accent6>
        <a:srgbClr val="CA1E57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5.xml><?xml version="1.0" encoding="utf-8"?>
<a:theme xmlns:a="http://schemas.openxmlformats.org/drawingml/2006/main" name="6_Body">
  <a:themeElements>
    <a:clrScheme name="DH 2">
      <a:dk1>
        <a:srgbClr val="000000"/>
      </a:dk1>
      <a:lt1>
        <a:srgbClr val="FFFFFF"/>
      </a:lt1>
      <a:dk2>
        <a:srgbClr val="243C98"/>
      </a:dk2>
      <a:lt2>
        <a:srgbClr val="293286"/>
      </a:lt2>
      <a:accent1>
        <a:srgbClr val="1A1B4D"/>
      </a:accent1>
      <a:accent2>
        <a:srgbClr val="D57F28"/>
      </a:accent2>
      <a:accent3>
        <a:srgbClr val="CE6828"/>
      </a:accent3>
      <a:accent4>
        <a:srgbClr val="C62126"/>
      </a:accent4>
      <a:accent5>
        <a:srgbClr val="961B1F"/>
      </a:accent5>
      <a:accent6>
        <a:srgbClr val="CA1E57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DH 2">
    <a:dk1>
      <a:srgbClr val="000000"/>
    </a:dk1>
    <a:lt1>
      <a:srgbClr val="FFFFFF"/>
    </a:lt1>
    <a:dk2>
      <a:srgbClr val="243C98"/>
    </a:dk2>
    <a:lt2>
      <a:srgbClr val="293286"/>
    </a:lt2>
    <a:accent1>
      <a:srgbClr val="1A1B4D"/>
    </a:accent1>
    <a:accent2>
      <a:srgbClr val="D57F28"/>
    </a:accent2>
    <a:accent3>
      <a:srgbClr val="CE6828"/>
    </a:accent3>
    <a:accent4>
      <a:srgbClr val="C62126"/>
    </a:accent4>
    <a:accent5>
      <a:srgbClr val="961B1F"/>
    </a:accent5>
    <a:accent6>
      <a:srgbClr val="CA1E57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DH 2">
    <a:dk1>
      <a:srgbClr val="000000"/>
    </a:dk1>
    <a:lt1>
      <a:srgbClr val="FFFFFF"/>
    </a:lt1>
    <a:dk2>
      <a:srgbClr val="243C98"/>
    </a:dk2>
    <a:lt2>
      <a:srgbClr val="293286"/>
    </a:lt2>
    <a:accent1>
      <a:srgbClr val="1A1B4D"/>
    </a:accent1>
    <a:accent2>
      <a:srgbClr val="D57F28"/>
    </a:accent2>
    <a:accent3>
      <a:srgbClr val="CE6828"/>
    </a:accent3>
    <a:accent4>
      <a:srgbClr val="C62126"/>
    </a:accent4>
    <a:accent5>
      <a:srgbClr val="961B1F"/>
    </a:accent5>
    <a:accent6>
      <a:srgbClr val="CA1E57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34EC1B70594941AAB0EE9491458F55" ma:contentTypeVersion="19" ma:contentTypeDescription="Create a new document." ma:contentTypeScope="" ma:versionID="4f2ea8e6b78167190a7416d05f5a9873">
  <xsd:schema xmlns:xsd="http://www.w3.org/2001/XMLSchema" xmlns:xs="http://www.w3.org/2001/XMLSchema" xmlns:p="http://schemas.microsoft.com/office/2006/metadata/properties" xmlns:ns2="63a6e35b-1a0d-4b26-8059-9d7fbfec19c3" xmlns:ns3="7f7db093-26fa-4a4d-b7ba-a7de4e106676" targetNamespace="http://schemas.microsoft.com/office/2006/metadata/properties" ma:root="true" ma:fieldsID="4e078311a2777847d53e6e5c816412a9" ns2:_="" ns3:_="">
    <xsd:import namespace="63a6e35b-1a0d-4b26-8059-9d7fbfec19c3"/>
    <xsd:import namespace="7f7db093-26fa-4a4d-b7ba-a7de4e10667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6e35b-1a0d-4b26-8059-9d7fbfec19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951c630d-cd73-4986-91fd-ef9bb3ff8aca}" ma:internalName="TaxCatchAll" ma:showField="CatchAllData" ma:web="63a6e35b-1a0d-4b26-8059-9d7fbfec19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db093-26fa-4a4d-b7ba-a7de4e106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87ee064-f347-41df-91ce-b1c94adcd2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a6e35b-1a0d-4b26-8059-9d7fbfec19c3" xsi:nil="true"/>
    <lcf76f155ced4ddcb4097134ff3c332f xmlns="7f7db093-26fa-4a4d-b7ba-a7de4e106676">
      <Terms xmlns="http://schemas.microsoft.com/office/infopath/2007/PartnerControls"/>
    </lcf76f155ced4ddcb4097134ff3c332f>
    <_dlc_DocId xmlns="63a6e35b-1a0d-4b26-8059-9d7fbfec19c3">EDEYZVM3SA3E-416886924-204003</_dlc_DocId>
    <_dlc_DocIdUrl xmlns="63a6e35b-1a0d-4b26-8059-9d7fbfec19c3">
      <Url>https://onegp.sharepoint.com/sites/doclib/_layouts/15/DocIdRedir.aspx?ID=EDEYZVM3SA3E-416886924-204003</Url>
      <Description>EDEYZVM3SA3E-416886924-204003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26342E-C56D-4619-A2FE-6C64686DD9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6e35b-1a0d-4b26-8059-9d7fbfec19c3"/>
    <ds:schemaRef ds:uri="7f7db093-26fa-4a4d-b7ba-a7de4e1066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46D47C-EC8B-43E3-B741-DB6EA86800C0}">
  <ds:schemaRefs>
    <ds:schemaRef ds:uri="2d1ba6c3-6648-4913-8a95-119ace71a59e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bb95b5b-02c2-4aac-9fe2-94e32287d896"/>
    <ds:schemaRef ds:uri="63a6e35b-1a0d-4b26-8059-9d7fbfec19c3"/>
    <ds:schemaRef ds:uri="7f7db093-26fa-4a4d-b7ba-a7de4e106676"/>
  </ds:schemaRefs>
</ds:datastoreItem>
</file>

<file path=customXml/itemProps3.xml><?xml version="1.0" encoding="utf-8"?>
<ds:datastoreItem xmlns:ds="http://schemas.openxmlformats.org/officeDocument/2006/customXml" ds:itemID="{065819B2-D73E-46AE-AAF0-7C7C394AAB7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0FECA4A-207A-48CB-B4DA-7269AD3A56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951</Words>
  <Application>Microsoft Office PowerPoint</Application>
  <PresentationFormat>Widescreen</PresentationFormat>
  <Paragraphs>155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Aptos</vt:lpstr>
      <vt:lpstr>Arial</vt:lpstr>
      <vt:lpstr>Arial Black</vt:lpstr>
      <vt:lpstr>Poppins</vt:lpstr>
      <vt:lpstr>VIC</vt:lpstr>
      <vt:lpstr>2_Body</vt:lpstr>
      <vt:lpstr>7_Body</vt:lpstr>
      <vt:lpstr>5_Body</vt:lpstr>
      <vt:lpstr>8_Body</vt:lpstr>
      <vt:lpstr>6_Body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Courtney Royston (Health)</dc:creator>
  <cp:lastModifiedBy>Alexander Grima</cp:lastModifiedBy>
  <cp:revision>2</cp:revision>
  <dcterms:created xsi:type="dcterms:W3CDTF">2025-04-03T04:08:22Z</dcterms:created>
  <dcterms:modified xsi:type="dcterms:W3CDTF">2025-11-27T06:54:41Z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3e64453-338c-4f93-8a4d-0039a0a41f2a_Enabled">
    <vt:lpwstr>true</vt:lpwstr>
  </property>
  <property fmtid="{D5CDD505-2E9C-101B-9397-08002B2CF9AE}" pid="3" name="MSIP_Label_43e64453-338c-4f93-8a4d-0039a0a41f2a_SetDate">
    <vt:lpwstr>2025-04-03T04:16:25Z</vt:lpwstr>
  </property>
  <property fmtid="{D5CDD505-2E9C-101B-9397-08002B2CF9AE}" pid="4" name="MSIP_Label_43e64453-338c-4f93-8a4d-0039a0a41f2a_Method">
    <vt:lpwstr>Privileged</vt:lpwstr>
  </property>
  <property fmtid="{D5CDD505-2E9C-101B-9397-08002B2CF9AE}" pid="5" name="MSIP_Label_43e64453-338c-4f93-8a4d-0039a0a41f2a_Name">
    <vt:lpwstr>43e64453-338c-4f93-8a4d-0039a0a41f2a</vt:lpwstr>
  </property>
  <property fmtid="{D5CDD505-2E9C-101B-9397-08002B2CF9AE}" pid="6" name="MSIP_Label_43e64453-338c-4f93-8a4d-0039a0a41f2a_SiteId">
    <vt:lpwstr>c0e0601f-0fac-449c-9c88-a104c4eb9f28</vt:lpwstr>
  </property>
  <property fmtid="{D5CDD505-2E9C-101B-9397-08002B2CF9AE}" pid="7" name="MSIP_Label_43e64453-338c-4f93-8a4d-0039a0a41f2a_ActionId">
    <vt:lpwstr>d65935db-786d-4d4e-8b20-a62f054430f6</vt:lpwstr>
  </property>
  <property fmtid="{D5CDD505-2E9C-101B-9397-08002B2CF9AE}" pid="8" name="MSIP_Label_43e64453-338c-4f93-8a4d-0039a0a41f2a_ContentBits">
    <vt:lpwstr>2</vt:lpwstr>
  </property>
  <property fmtid="{D5CDD505-2E9C-101B-9397-08002B2CF9AE}" pid="9" name="MSIP_Label_43e64453-338c-4f93-8a4d-0039a0a41f2a_Tag">
    <vt:lpwstr>10, 0, 1, 1</vt:lpwstr>
  </property>
  <property fmtid="{D5CDD505-2E9C-101B-9397-08002B2CF9AE}" pid="10" name="ClassificationContentMarkingFooterLocations">
    <vt:lpwstr>1_Body:3</vt:lpwstr>
  </property>
  <property fmtid="{D5CDD505-2E9C-101B-9397-08002B2CF9AE}" pid="11" name="ClassificationContentMarkingFooterText">
    <vt:lpwstr>OFFICIAL</vt:lpwstr>
  </property>
  <property fmtid="{D5CDD505-2E9C-101B-9397-08002B2CF9AE}" pid="12" name="ContentTypeId">
    <vt:lpwstr>0x010100B134EC1B70594941AAB0EE9491458F55</vt:lpwstr>
  </property>
  <property fmtid="{D5CDD505-2E9C-101B-9397-08002B2CF9AE}" pid="13" name="MediaServiceImageTags">
    <vt:lpwstr/>
  </property>
  <property fmtid="{D5CDD505-2E9C-101B-9397-08002B2CF9AE}" pid="14" name="Status">
    <vt:lpwstr>Rework in draft</vt:lpwstr>
  </property>
  <property fmtid="{D5CDD505-2E9C-101B-9397-08002B2CF9AE}" pid="15" name="_dlc_DocIdItemGuid">
    <vt:lpwstr>ccbefe12-3a94-4a01-ad4e-6311419f1773</vt:lpwstr>
  </property>
</Properties>
</file>