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1"/>
  </p:notesMasterIdLst>
  <p:sldIdLst>
    <p:sldId id="272" r:id="rId5"/>
    <p:sldId id="273" r:id="rId6"/>
    <p:sldId id="2147476353" r:id="rId7"/>
    <p:sldId id="312" r:id="rId8"/>
    <p:sldId id="313" r:id="rId9"/>
    <p:sldId id="311" r:id="rId10"/>
    <p:sldId id="293" r:id="rId11"/>
    <p:sldId id="274" r:id="rId12"/>
    <p:sldId id="314" r:id="rId13"/>
    <p:sldId id="294" r:id="rId14"/>
    <p:sldId id="295" r:id="rId15"/>
    <p:sldId id="275" r:id="rId16"/>
    <p:sldId id="315" r:id="rId17"/>
    <p:sldId id="299" r:id="rId18"/>
    <p:sldId id="284" r:id="rId19"/>
    <p:sldId id="287" r:id="rId20"/>
    <p:sldId id="317" r:id="rId21"/>
    <p:sldId id="297" r:id="rId22"/>
    <p:sldId id="285" r:id="rId23"/>
    <p:sldId id="286" r:id="rId24"/>
    <p:sldId id="316" r:id="rId25"/>
    <p:sldId id="310" r:id="rId26"/>
    <p:sldId id="301" r:id="rId27"/>
    <p:sldId id="309" r:id="rId28"/>
    <p:sldId id="305" r:id="rId29"/>
    <p:sldId id="306" r:id="rId30"/>
    <p:sldId id="324" r:id="rId31"/>
    <p:sldId id="325" r:id="rId32"/>
    <p:sldId id="2147476350" r:id="rId33"/>
    <p:sldId id="302" r:id="rId34"/>
    <p:sldId id="2147476351" r:id="rId35"/>
    <p:sldId id="280" r:id="rId36"/>
    <p:sldId id="291" r:id="rId37"/>
    <p:sldId id="326" r:id="rId38"/>
    <p:sldId id="282" r:id="rId39"/>
    <p:sldId id="277" r:id="rId40"/>
    <p:sldId id="318" r:id="rId41"/>
    <p:sldId id="327" r:id="rId42"/>
    <p:sldId id="333" r:id="rId43"/>
    <p:sldId id="319" r:id="rId44"/>
    <p:sldId id="257" r:id="rId45"/>
    <p:sldId id="258" r:id="rId46"/>
    <p:sldId id="259" r:id="rId47"/>
    <p:sldId id="2147476344" r:id="rId48"/>
    <p:sldId id="2147476345" r:id="rId49"/>
    <p:sldId id="268" r:id="rId50"/>
    <p:sldId id="269" r:id="rId51"/>
    <p:sldId id="2147476346" r:id="rId52"/>
    <p:sldId id="2147476347" r:id="rId53"/>
    <p:sldId id="329" r:id="rId54"/>
    <p:sldId id="2147476349" r:id="rId55"/>
    <p:sldId id="332" r:id="rId56"/>
    <p:sldId id="2147476352" r:id="rId57"/>
    <p:sldId id="2147476348" r:id="rId58"/>
    <p:sldId id="321" r:id="rId59"/>
    <p:sldId id="322" r:id="rId60"/>
  </p:sldIdLst>
  <p:sldSz cx="9144000" cy="5143500" type="screen16x9"/>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547"/>
    <a:srgbClr val="AF272F"/>
    <a:srgbClr val="53565A"/>
    <a:srgbClr val="87189D"/>
    <a:srgbClr val="D50032"/>
    <a:srgbClr val="007B4B"/>
    <a:srgbClr val="DA372E"/>
    <a:srgbClr val="008950"/>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C4CCA-99D7-2759-F22F-7053759357F2}" v="692" dt="2024-07-02T04:42:07.034"/>
    <p1510:client id="{2D38ADC4-1A1C-F9A9-126C-1685D8DF7FCC}" v="13" dt="2024-07-01T05:56:10.932"/>
    <p1510:client id="{44AE5F7E-251F-10C1-6D0F-7887BC6F40DD}" v="216" dt="2024-07-02T01:41:12.294"/>
    <p1510:client id="{8003D06C-EDD0-C6D4-64D0-1555F025FBBD}" v="1486" dt="2024-07-01T05:48:00.923"/>
    <p1510:client id="{944CCE6A-B1CB-3AF3-45FC-419B5F61AE38}" v="107" dt="2024-07-03T00:23:53.767"/>
    <p1510:client id="{C2B1B941-21DF-1ABF-A926-45335F55E161}" v="5" dt="2024-07-01T05:59:59.258"/>
    <p1510:client id="{E09D12B1-98E6-7615-3666-4CB46B1BCCD8}" v="369" dt="2024-07-02T01:38:53.342"/>
    <p1510:client id="{FB70E5EE-0213-9347-E66E-258DD248A4ED}" v="76" dt="2024-07-02T23:04:50.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autoAdjust="0"/>
    <p:restoredTop sz="94694" autoAdjust="0"/>
  </p:normalViewPr>
  <p:slideViewPr>
    <p:cSldViewPr snapToGrid="0" snapToObjects="1">
      <p:cViewPr varScale="1">
        <p:scale>
          <a:sx n="103" d="100"/>
          <a:sy n="103" d="100"/>
        </p:scale>
        <p:origin x="220" y="56"/>
      </p:cViewPr>
      <p:guideLst>
        <p:guide orient="horz" pos="1620"/>
        <p:guide pos="2880"/>
      </p:guideLst>
    </p:cSldViewPr>
  </p:slideViewPr>
  <p:outlineViewPr>
    <p:cViewPr>
      <p:scale>
        <a:sx n="33" d="100"/>
        <a:sy n="33" d="100"/>
      </p:scale>
      <p:origin x="0" y="-7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ustomXml" Target="../customXml/item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3/07/2024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Sporadic imported cases with overseas travel </a:t>
            </a:r>
          </a:p>
          <a:p>
            <a:endParaRPr lang="en-AU"/>
          </a:p>
          <a:p>
            <a:r>
              <a:rPr lang="en-AU"/>
              <a:t>Outbreaks endemic to Congo (Clade 1) and West Africa (Clade 2)  </a:t>
            </a:r>
          </a:p>
          <a:p>
            <a:endParaRPr lang="en-AU"/>
          </a:p>
          <a:p>
            <a:r>
              <a:rPr lang="en-AU"/>
              <a:t>May 2003 onwards – 71 human cases linked to imported exotic pet rodents from Ghana, then infected prairie dogs </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7</a:t>
            </a:fld>
            <a:endParaRPr lang="en-AU" altLang="en-US"/>
          </a:p>
        </p:txBody>
      </p:sp>
    </p:spTree>
    <p:extLst>
      <p:ext uri="{BB962C8B-B14F-4D97-AF65-F5344CB8AC3E}">
        <p14:creationId xmlns:p14="http://schemas.microsoft.com/office/powerpoint/2010/main" val="327723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800"/>
              </a:spcBef>
              <a:spcAft>
                <a:spcPts val="800"/>
              </a:spcAft>
            </a:pPr>
            <a:r>
              <a:rPr lang="en-US" b="1"/>
              <a:t>Victorian Department of Health </a:t>
            </a:r>
            <a:endParaRPr lang="en-US"/>
          </a:p>
          <a:p>
            <a:pPr marL="171450" indent="-171450">
              <a:lnSpc>
                <a:spcPct val="110000"/>
              </a:lnSpc>
              <a:spcBef>
                <a:spcPts val="800"/>
              </a:spcBef>
              <a:spcAft>
                <a:spcPts val="800"/>
              </a:spcAft>
              <a:buFont typeface="Arial,Sans-Serif"/>
              <a:buChar char="•"/>
            </a:pPr>
            <a:r>
              <a:rPr lang="en-US"/>
              <a:t>Development of an Incident Management Team (IMT); weekly meetings involving Department of Health (</a:t>
            </a:r>
            <a:r>
              <a:rPr lang="en-US" dirty="0" err="1"/>
              <a:t>DoH</a:t>
            </a:r>
            <a:r>
              <a:rPr lang="en-US"/>
              <a:t>), Local Public Health Units (LPHUs), and other stakeholders including Thorn Harbour Health (THH), Victorian Infectious Diseases Reference Laboratory (VIDRL)</a:t>
            </a:r>
            <a:endParaRPr lang="en-US" dirty="0">
              <a:cs typeface="Calibri"/>
            </a:endParaRPr>
          </a:p>
          <a:p>
            <a:pPr marL="171450" indent="-171450">
              <a:lnSpc>
                <a:spcPct val="110000"/>
              </a:lnSpc>
              <a:spcBef>
                <a:spcPts val="800"/>
              </a:spcBef>
              <a:spcAft>
                <a:spcPts val="800"/>
              </a:spcAft>
              <a:buFont typeface="Arial,Sans-Serif"/>
              <a:buChar char="•"/>
            </a:pPr>
            <a:r>
              <a:rPr lang="en-US"/>
              <a:t>Release of Chief Health Officer (CHO) Alerts and media releases; ABC interview with the CHO</a:t>
            </a:r>
            <a:endParaRPr lang="en-US" dirty="0">
              <a:cs typeface="Calibri"/>
            </a:endParaRPr>
          </a:p>
          <a:p>
            <a:pPr marL="171450" indent="-171450">
              <a:lnSpc>
                <a:spcPct val="110000"/>
              </a:lnSpc>
              <a:spcBef>
                <a:spcPts val="800"/>
              </a:spcBef>
              <a:spcAft>
                <a:spcPts val="800"/>
              </a:spcAft>
              <a:buFont typeface="Arial,Sans-Serif"/>
              <a:buChar char="•"/>
            </a:pPr>
            <a:r>
              <a:rPr lang="en-US"/>
              <a:t>Mpox alert to General Practitioners</a:t>
            </a:r>
            <a:endParaRPr lang="en-US" dirty="0">
              <a:cs typeface="Calibri"/>
            </a:endParaRPr>
          </a:p>
          <a:p>
            <a:pPr marL="171450" indent="-171450">
              <a:lnSpc>
                <a:spcPct val="110000"/>
              </a:lnSpc>
              <a:spcBef>
                <a:spcPts val="800"/>
              </a:spcBef>
              <a:spcAft>
                <a:spcPts val="800"/>
              </a:spcAft>
              <a:buFont typeface="Arial,Sans-Serif"/>
              <a:buChar char="•"/>
            </a:pPr>
            <a:r>
              <a:rPr lang="en-US"/>
              <a:t>Letter to S100 prescribers</a:t>
            </a:r>
            <a:endParaRPr lang="en-US" dirty="0">
              <a:cs typeface="Calibri"/>
            </a:endParaRPr>
          </a:p>
          <a:p>
            <a:pPr marL="171450" indent="-171450">
              <a:lnSpc>
                <a:spcPct val="110000"/>
              </a:lnSpc>
              <a:spcBef>
                <a:spcPts val="800"/>
              </a:spcBef>
              <a:spcAft>
                <a:spcPts val="800"/>
              </a:spcAft>
              <a:buFont typeface="Arial,Sans-Serif"/>
              <a:buChar char="•"/>
            </a:pPr>
            <a:r>
              <a:rPr lang="en-US"/>
              <a:t>Health promotion communications (awareness around mpox outbreak, promoting vaccination)</a:t>
            </a:r>
            <a:endParaRPr lang="en-US" dirty="0">
              <a:cs typeface="Calibri"/>
            </a:endParaRPr>
          </a:p>
          <a:p>
            <a:pPr marL="171450" indent="-171450">
              <a:lnSpc>
                <a:spcPct val="110000"/>
              </a:lnSpc>
              <a:spcBef>
                <a:spcPts val="800"/>
              </a:spcBef>
              <a:spcAft>
                <a:spcPts val="800"/>
              </a:spcAft>
              <a:buFont typeface="Arial,Sans-Serif"/>
              <a:buChar char="•"/>
            </a:pPr>
            <a:r>
              <a:rPr lang="en-US"/>
              <a:t>Meetings with other stakeholders (e.g., Sex on Premises Venues [SOPV] managers, healthcare professionals)</a:t>
            </a:r>
            <a:endParaRPr lang="en-US" dirty="0">
              <a:cs typeface="Calibri"/>
            </a:endParaRPr>
          </a:p>
          <a:p>
            <a:pPr marL="171450" indent="-171450">
              <a:lnSpc>
                <a:spcPct val="110000"/>
              </a:lnSpc>
              <a:spcBef>
                <a:spcPts val="800"/>
              </a:spcBef>
              <a:spcAft>
                <a:spcPts val="800"/>
              </a:spcAft>
              <a:buFont typeface="Arial,Sans-Serif"/>
              <a:buChar char="•"/>
            </a:pPr>
            <a:r>
              <a:rPr lang="en-US"/>
              <a:t>Assisting LPHUs with conducting case and contact management, including VICS</a:t>
            </a:r>
            <a:endParaRPr lang="en-US" dirty="0">
              <a:cs typeface="Calibri"/>
            </a:endParaRPr>
          </a:p>
          <a:p>
            <a:pPr marL="171450" indent="-171450">
              <a:lnSpc>
                <a:spcPct val="110000"/>
              </a:lnSpc>
              <a:spcBef>
                <a:spcPts val="800"/>
              </a:spcBef>
              <a:spcAft>
                <a:spcPts val="800"/>
              </a:spcAft>
              <a:buFont typeface="Arial,Sans-Serif"/>
              <a:buChar char="•"/>
            </a:pPr>
            <a:r>
              <a:rPr lang="en-US"/>
              <a:t>Compiling epidemiological data from cases to create risk assessment into current outbreak</a:t>
            </a:r>
            <a:endParaRPr lang="en-US" dirty="0">
              <a:cs typeface="Calibri"/>
            </a:endParaRPr>
          </a:p>
          <a:p>
            <a:pPr marL="171450" indent="-171450">
              <a:lnSpc>
                <a:spcPct val="110000"/>
              </a:lnSpc>
              <a:spcBef>
                <a:spcPts val="800"/>
              </a:spcBef>
              <a:spcAft>
                <a:spcPts val="800"/>
              </a:spcAft>
              <a:buFont typeface="Arial,Sans-Serif"/>
              <a:buChar char="•"/>
            </a:pPr>
            <a:r>
              <a:rPr lang="en-US"/>
              <a:t>Funding pop-up/ walk-in vaccination clinics via THH</a:t>
            </a:r>
          </a:p>
          <a:p>
            <a:pPr marL="171450" indent="-171450">
              <a:lnSpc>
                <a:spcPct val="110000"/>
              </a:lnSpc>
              <a:spcBef>
                <a:spcPts val="800"/>
              </a:spcBef>
              <a:spcAft>
                <a:spcPts val="800"/>
              </a:spcAft>
              <a:buFont typeface="Arial,Sans-Serif"/>
              <a:buChar char="•"/>
            </a:pPr>
            <a:endParaRPr lang="en-US" dirty="0">
              <a:cs typeface="Calibri"/>
            </a:endParaRPr>
          </a:p>
          <a:p>
            <a:pPr>
              <a:lnSpc>
                <a:spcPct val="110000"/>
              </a:lnSpc>
              <a:spcBef>
                <a:spcPts val="800"/>
              </a:spcBef>
              <a:spcAft>
                <a:spcPts val="800"/>
              </a:spcAft>
            </a:pPr>
            <a:r>
              <a:rPr lang="en-US" b="1"/>
              <a:t>Local Public Health Units</a:t>
            </a:r>
            <a:endParaRPr lang="en-US"/>
          </a:p>
          <a:p>
            <a:pPr marL="285750" indent="-285750">
              <a:lnSpc>
                <a:spcPct val="110000"/>
              </a:lnSpc>
              <a:spcBef>
                <a:spcPts val="800"/>
              </a:spcBef>
              <a:spcAft>
                <a:spcPts val="800"/>
              </a:spcAft>
              <a:buFont typeface="Arial,Sans-Serif"/>
              <a:buChar char="•"/>
            </a:pPr>
            <a:r>
              <a:rPr lang="en-US"/>
              <a:t>LPHUs perform the bulk of case and contact management, supported by </a:t>
            </a:r>
            <a:r>
              <a:rPr lang="en-US" err="1"/>
              <a:t>DoH</a:t>
            </a:r>
            <a:endParaRPr lang="en-US" dirty="0" err="1">
              <a:cs typeface="Calibri"/>
            </a:endParaRPr>
          </a:p>
          <a:p>
            <a:pPr marL="285750" indent="-285750">
              <a:lnSpc>
                <a:spcPct val="110000"/>
              </a:lnSpc>
              <a:spcBef>
                <a:spcPts val="800"/>
              </a:spcBef>
              <a:spcAft>
                <a:spcPts val="800"/>
              </a:spcAft>
              <a:buFont typeface="Arial,Sans-Serif"/>
              <a:buChar char="•"/>
            </a:pPr>
            <a:r>
              <a:rPr lang="en-US"/>
              <a:t>Health promotion communications (awareness around mpox outbreak, promoting vaccination)</a:t>
            </a:r>
            <a:endParaRPr lang="en-US" dirty="0">
              <a:cs typeface="Calibri"/>
            </a:endParaRPr>
          </a:p>
          <a:p>
            <a:pPr>
              <a:lnSpc>
                <a:spcPct val="110000"/>
              </a:lnSpc>
              <a:spcBef>
                <a:spcPts val="800"/>
              </a:spcBef>
              <a:spcAft>
                <a:spcPts val="800"/>
              </a:spcAft>
            </a:pPr>
            <a:r>
              <a:rPr lang="en-US" b="1"/>
              <a:t>Thorn Harbour Health</a:t>
            </a:r>
            <a:endParaRPr lang="en-US"/>
          </a:p>
          <a:p>
            <a:pPr marL="342900" indent="-342900">
              <a:lnSpc>
                <a:spcPct val="110000"/>
              </a:lnSpc>
              <a:spcBef>
                <a:spcPts val="800"/>
              </a:spcBef>
              <a:spcAft>
                <a:spcPts val="800"/>
              </a:spcAft>
              <a:buFont typeface="Arial,Sans-Serif"/>
              <a:buChar char="•"/>
            </a:pPr>
            <a:r>
              <a:rPr lang="en-US"/>
              <a:t>Engaging community and other stakeholders (including SOPVs and party </a:t>
            </a:r>
            <a:r>
              <a:rPr lang="en-US" dirty="0" err="1"/>
              <a:t>organisers</a:t>
            </a:r>
            <a:r>
              <a:rPr lang="en-US"/>
              <a:t>) via multiple avenues (including social media, apps- Grindr/Squirt, radio outlets- Joy FM, face to face/ on premises) to promote mpox awareness and vaccination</a:t>
            </a:r>
            <a:endParaRPr lang="en-US" dirty="0">
              <a:cs typeface="Calibri"/>
            </a:endParaRPr>
          </a:p>
          <a:p>
            <a:pPr marL="342900" indent="-342900">
              <a:lnSpc>
                <a:spcPct val="110000"/>
              </a:lnSpc>
              <a:spcBef>
                <a:spcPts val="800"/>
              </a:spcBef>
              <a:spcAft>
                <a:spcPts val="800"/>
              </a:spcAft>
              <a:buFont typeface="Arial,Sans-Serif"/>
              <a:buChar char="•"/>
            </a:pPr>
            <a:r>
              <a:rPr lang="en-US"/>
              <a:t>THH facilitated walk-in/pop up vaccination clinics </a:t>
            </a:r>
            <a:endParaRPr lang="en-US" dirty="0">
              <a:cs typeface="Calibri"/>
            </a:endParaRPr>
          </a:p>
          <a:p>
            <a:pPr>
              <a:lnSpc>
                <a:spcPct val="110000"/>
              </a:lnSpc>
              <a:spcBef>
                <a:spcPts val="800"/>
              </a:spcBef>
              <a:spcAft>
                <a:spcPts val="800"/>
              </a:spcAft>
            </a:pPr>
            <a:r>
              <a:rPr lang="en-US" b="1"/>
              <a:t>Victorian Infectious Diseases Reference Laboratory </a:t>
            </a:r>
            <a:endParaRPr lang="en-US"/>
          </a:p>
          <a:p>
            <a:pPr marL="285750" indent="-285750">
              <a:lnSpc>
                <a:spcPct val="110000"/>
              </a:lnSpc>
              <a:spcBef>
                <a:spcPts val="800"/>
              </a:spcBef>
              <a:spcAft>
                <a:spcPts val="800"/>
              </a:spcAft>
              <a:buFont typeface="Arial,Sans-Serif"/>
              <a:buChar char="•"/>
            </a:pPr>
            <a:r>
              <a:rPr lang="en-US"/>
              <a:t>VIDRL perform testing and genomic analysis to inform IMT risk assessment </a:t>
            </a:r>
            <a:endParaRPr lang="en-US" dirty="0">
              <a:cs typeface="Calibri"/>
            </a:endParaRPr>
          </a:p>
          <a:p>
            <a:pPr>
              <a:lnSpc>
                <a:spcPct val="110000"/>
              </a:lnSpc>
              <a:spcBef>
                <a:spcPts val="800"/>
              </a:spcBef>
              <a:spcAft>
                <a:spcPts val="800"/>
              </a:spcAft>
            </a:pPr>
            <a:endParaRPr lang="en-US" dirty="0">
              <a:cs typeface="Calibri"/>
            </a:endParaRPr>
          </a:p>
        </p:txBody>
      </p:sp>
      <p:sp>
        <p:nvSpPr>
          <p:cNvPr id="4" name="Slide Number Placeholder 3"/>
          <p:cNvSpPr>
            <a:spLocks noGrp="1"/>
          </p:cNvSpPr>
          <p:nvPr>
            <p:ph type="sldNum" sz="quarter" idx="5"/>
          </p:nvPr>
        </p:nvSpPr>
        <p:spPr/>
        <p:txBody>
          <a:bodyPr/>
          <a:lstStyle/>
          <a:p>
            <a:fld id="{F66296A8-20EE-44BB-B7CD-DB4AE54BF570}" type="slidenum">
              <a:rPr lang="en-AU" altLang="en-US"/>
              <a:pPr/>
              <a:t>31</a:t>
            </a:fld>
            <a:endParaRPr lang="en-AU" altLang="en-US"/>
          </a:p>
        </p:txBody>
      </p:sp>
    </p:spTree>
    <p:extLst>
      <p:ext uri="{BB962C8B-B14F-4D97-AF65-F5344CB8AC3E}">
        <p14:creationId xmlns:p14="http://schemas.microsoft.com/office/powerpoint/2010/main" val="1114135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999" y="649118"/>
            <a:ext cx="6803775" cy="1417807"/>
          </a:xfrm>
        </p:spPr>
        <p:txBody>
          <a:bodyPr anchor="b">
            <a:noAutofit/>
          </a:bodyPr>
          <a:lstStyle>
            <a:lvl1pPr>
              <a:defRPr sz="3200" baseline="0">
                <a:solidFill>
                  <a:srgbClr val="201547"/>
                </a:solidFill>
              </a:defRPr>
            </a:lvl1pPr>
          </a:lstStyle>
          <a:p>
            <a:r>
              <a:rPr lang="en-GB"/>
              <a:t>Click to edit Master title style</a:t>
            </a:r>
            <a:endParaRPr lang="en-US" dirty="0"/>
          </a:p>
        </p:txBody>
      </p:sp>
      <p:sp>
        <p:nvSpPr>
          <p:cNvPr id="3" name="Subtitle 2"/>
          <p:cNvSpPr>
            <a:spLocks noGrp="1"/>
          </p:cNvSpPr>
          <p:nvPr>
            <p:ph type="subTitle" idx="1"/>
          </p:nvPr>
        </p:nvSpPr>
        <p:spPr>
          <a:xfrm>
            <a:off x="540000" y="2143125"/>
            <a:ext cx="4832100" cy="971551"/>
          </a:xfrm>
        </p:spPr>
        <p:txBody>
          <a:bodyPr>
            <a:noAutofit/>
          </a:bodyPr>
          <a:lstStyle>
            <a:lvl1pPr marL="0" indent="0" algn="l">
              <a:buNone/>
              <a:defRPr sz="2200" b="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AU" dirty="0"/>
          </a:p>
        </p:txBody>
      </p:sp>
    </p:spTree>
    <p:extLst>
      <p:ext uri="{BB962C8B-B14F-4D97-AF65-F5344CB8AC3E}">
        <p14:creationId xmlns:p14="http://schemas.microsoft.com/office/powerpoint/2010/main" val="280125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pidemiological Summary">
    <p:spTree>
      <p:nvGrpSpPr>
        <p:cNvPr id="1" name=""/>
        <p:cNvGrpSpPr/>
        <p:nvPr/>
      </p:nvGrpSpPr>
      <p:grpSpPr>
        <a:xfrm>
          <a:off x="0" y="0"/>
          <a:ext cx="0" cy="0"/>
          <a:chOff x="0" y="0"/>
          <a:chExt cx="0" cy="0"/>
        </a:xfrm>
      </p:grpSpPr>
      <p:sp>
        <p:nvSpPr>
          <p:cNvPr id="20" name="Table Placeholder 11">
            <a:extLst>
              <a:ext uri="{FF2B5EF4-FFF2-40B4-BE49-F238E27FC236}">
                <a16:creationId xmlns:a16="http://schemas.microsoft.com/office/drawing/2014/main" id="{9EC034AD-7742-4A92-B1F9-74C7EE841088}"/>
              </a:ext>
            </a:extLst>
          </p:cNvPr>
          <p:cNvSpPr>
            <a:spLocks noGrp="1"/>
          </p:cNvSpPr>
          <p:nvPr>
            <p:ph type="tbl" sz="quarter" idx="17"/>
          </p:nvPr>
        </p:nvSpPr>
        <p:spPr>
          <a:xfrm>
            <a:off x="234236" y="1318407"/>
            <a:ext cx="8658389" cy="3621881"/>
          </a:xfrm>
        </p:spPr>
        <p:txBody>
          <a:bodyPr/>
          <a:lstStyle/>
          <a:p>
            <a:endParaRPr lang="en-AU"/>
          </a:p>
        </p:txBody>
      </p:sp>
      <p:sp>
        <p:nvSpPr>
          <p:cNvPr id="3" name="Date Placeholder 2">
            <a:extLst>
              <a:ext uri="{FF2B5EF4-FFF2-40B4-BE49-F238E27FC236}">
                <a16:creationId xmlns:a16="http://schemas.microsoft.com/office/drawing/2014/main" id="{88E12526-7737-4F2B-A173-D5B316FC0458}"/>
              </a:ext>
            </a:extLst>
          </p:cNvPr>
          <p:cNvSpPr>
            <a:spLocks noGrp="1"/>
          </p:cNvSpPr>
          <p:nvPr>
            <p:ph type="dt" sz="half" idx="10"/>
          </p:nvPr>
        </p:nvSpPr>
        <p:spPr/>
        <p:txBody>
          <a:bodyPr/>
          <a:lstStyle/>
          <a:p>
            <a:pPr>
              <a:defRPr/>
            </a:pPr>
            <a:endParaRPr lang="en-AU"/>
          </a:p>
        </p:txBody>
      </p:sp>
      <p:sp>
        <p:nvSpPr>
          <p:cNvPr id="4" name="Footer Placeholder 3">
            <a:extLst>
              <a:ext uri="{FF2B5EF4-FFF2-40B4-BE49-F238E27FC236}">
                <a16:creationId xmlns:a16="http://schemas.microsoft.com/office/drawing/2014/main" id="{20D3D74A-DEAE-4A61-A147-4E43B44D8D8F}"/>
              </a:ext>
            </a:extLst>
          </p:cNvPr>
          <p:cNvSpPr>
            <a:spLocks noGrp="1"/>
          </p:cNvSpPr>
          <p:nvPr>
            <p:ph type="ftr" sz="quarter" idx="11"/>
          </p:nvPr>
        </p:nvSpPr>
        <p:spPr/>
        <p:txBody>
          <a:bodyPr/>
          <a:lstStyle/>
          <a:p>
            <a:pPr>
              <a:defRPr/>
            </a:pPr>
            <a:endParaRPr lang="en-AU"/>
          </a:p>
        </p:txBody>
      </p:sp>
      <p:sp>
        <p:nvSpPr>
          <p:cNvPr id="5" name="Slide Number Placeholder 4">
            <a:extLst>
              <a:ext uri="{FF2B5EF4-FFF2-40B4-BE49-F238E27FC236}">
                <a16:creationId xmlns:a16="http://schemas.microsoft.com/office/drawing/2014/main" id="{AC488DAA-5746-43F8-99C7-44C6DF0E7148}"/>
              </a:ext>
            </a:extLst>
          </p:cNvPr>
          <p:cNvSpPr>
            <a:spLocks noGrp="1"/>
          </p:cNvSpPr>
          <p:nvPr>
            <p:ph type="sldNum" sz="quarter" idx="12"/>
          </p:nvPr>
        </p:nvSpPr>
        <p:spPr/>
        <p:txBody>
          <a:bodyPr/>
          <a:lstStyle/>
          <a:p>
            <a:fld id="{ED7680F9-C0BF-4CC2-A043-27BA3E10BB14}" type="slidenum">
              <a:rPr lang="en-AU" altLang="en-US" smtClean="0"/>
              <a:pPr/>
              <a:t>‹#›</a:t>
            </a:fld>
            <a:endParaRPr lang="en-AU" altLang="en-US"/>
          </a:p>
        </p:txBody>
      </p:sp>
      <p:sp>
        <p:nvSpPr>
          <p:cNvPr id="19" name="Virus Placeholder">
            <a:extLst>
              <a:ext uri="{FF2B5EF4-FFF2-40B4-BE49-F238E27FC236}">
                <a16:creationId xmlns:a16="http://schemas.microsoft.com/office/drawing/2014/main" id="{D1C7F881-C1BB-43F4-AE75-79976C704999}"/>
              </a:ext>
            </a:extLst>
          </p:cNvPr>
          <p:cNvSpPr>
            <a:spLocks noGrp="1"/>
          </p:cNvSpPr>
          <p:nvPr>
            <p:ph type="pic" sz="quarter" idx="19"/>
          </p:nvPr>
        </p:nvSpPr>
        <p:spPr>
          <a:xfrm>
            <a:off x="670460" y="4087605"/>
            <a:ext cx="685979" cy="685800"/>
          </a:xfrm>
        </p:spPr>
        <p:txBody>
          <a:bodyPr/>
          <a:lstStyle/>
          <a:p>
            <a:endParaRPr lang="en-AU"/>
          </a:p>
        </p:txBody>
      </p:sp>
      <p:sp>
        <p:nvSpPr>
          <p:cNvPr id="8" name="Minigraph Placeholder 3">
            <a:extLst>
              <a:ext uri="{FF2B5EF4-FFF2-40B4-BE49-F238E27FC236}">
                <a16:creationId xmlns:a16="http://schemas.microsoft.com/office/drawing/2014/main" id="{E0EF9B2A-3B2A-4BDB-853E-54CBA72B08C3}"/>
              </a:ext>
            </a:extLst>
          </p:cNvPr>
          <p:cNvSpPr>
            <a:spLocks noGrp="1"/>
          </p:cNvSpPr>
          <p:nvPr>
            <p:ph type="pic" sz="quarter" idx="14"/>
          </p:nvPr>
        </p:nvSpPr>
        <p:spPr>
          <a:xfrm>
            <a:off x="419077" y="3318854"/>
            <a:ext cx="1337658" cy="694135"/>
          </a:xfrm>
        </p:spPr>
        <p:txBody>
          <a:bodyPr/>
          <a:lstStyle/>
          <a:p>
            <a:endParaRPr lang="en-AU"/>
          </a:p>
        </p:txBody>
      </p:sp>
      <p:sp>
        <p:nvSpPr>
          <p:cNvPr id="10" name="Minigraph Placeholder 2">
            <a:extLst>
              <a:ext uri="{FF2B5EF4-FFF2-40B4-BE49-F238E27FC236}">
                <a16:creationId xmlns:a16="http://schemas.microsoft.com/office/drawing/2014/main" id="{D0A6361B-1B6F-4EFE-8B27-95E649530CF2}"/>
              </a:ext>
            </a:extLst>
          </p:cNvPr>
          <p:cNvSpPr>
            <a:spLocks noGrp="1"/>
          </p:cNvSpPr>
          <p:nvPr>
            <p:ph type="pic" sz="quarter" idx="16"/>
          </p:nvPr>
        </p:nvSpPr>
        <p:spPr>
          <a:xfrm>
            <a:off x="419077" y="2507075"/>
            <a:ext cx="1337658" cy="694135"/>
          </a:xfrm>
        </p:spPr>
        <p:txBody>
          <a:bodyPr/>
          <a:lstStyle/>
          <a:p>
            <a:endParaRPr lang="en-AU"/>
          </a:p>
        </p:txBody>
      </p:sp>
      <p:sp>
        <p:nvSpPr>
          <p:cNvPr id="7" name="Minigraph Placeholder 1">
            <a:extLst>
              <a:ext uri="{FF2B5EF4-FFF2-40B4-BE49-F238E27FC236}">
                <a16:creationId xmlns:a16="http://schemas.microsoft.com/office/drawing/2014/main" id="{3A2EA29C-A5A3-49A4-AA6B-8144DC6B7B8D}"/>
              </a:ext>
            </a:extLst>
          </p:cNvPr>
          <p:cNvSpPr>
            <a:spLocks noGrp="1"/>
          </p:cNvSpPr>
          <p:nvPr>
            <p:ph type="pic" sz="quarter" idx="13"/>
          </p:nvPr>
        </p:nvSpPr>
        <p:spPr>
          <a:xfrm>
            <a:off x="419077" y="1568496"/>
            <a:ext cx="1337658" cy="694135"/>
          </a:xfrm>
        </p:spPr>
        <p:txBody>
          <a:bodyPr/>
          <a:lstStyle/>
          <a:p>
            <a:endParaRPr lang="en-AU"/>
          </a:p>
        </p:txBody>
      </p:sp>
      <p:sp>
        <p:nvSpPr>
          <p:cNvPr id="2" name="Title 1">
            <a:extLst>
              <a:ext uri="{FF2B5EF4-FFF2-40B4-BE49-F238E27FC236}">
                <a16:creationId xmlns:a16="http://schemas.microsoft.com/office/drawing/2014/main" id="{6E9CC665-94F8-4416-A098-3465644A7A9D}"/>
              </a:ext>
            </a:extLst>
          </p:cNvPr>
          <p:cNvSpPr>
            <a:spLocks noGrp="1"/>
          </p:cNvSpPr>
          <p:nvPr>
            <p:ph type="title"/>
          </p:nvPr>
        </p:nvSpPr>
        <p:spPr/>
        <p:txBody>
          <a:bodyPr/>
          <a:lstStyle/>
          <a:p>
            <a:r>
              <a:rPr lang="en-US"/>
              <a:t>Click to edit Master title style</a:t>
            </a:r>
            <a:endParaRPr lang="en-AU"/>
          </a:p>
        </p:txBody>
      </p:sp>
      <p:sp>
        <p:nvSpPr>
          <p:cNvPr id="12" name="Text Placeholder 11">
            <a:extLst>
              <a:ext uri="{FF2B5EF4-FFF2-40B4-BE49-F238E27FC236}">
                <a16:creationId xmlns:a16="http://schemas.microsoft.com/office/drawing/2014/main" id="{7372A834-8CF6-4EBA-BA58-26FF1EBC303C}"/>
              </a:ext>
            </a:extLst>
          </p:cNvPr>
          <p:cNvSpPr>
            <a:spLocks noGrp="1"/>
          </p:cNvSpPr>
          <p:nvPr>
            <p:ph type="body" sz="quarter" idx="18"/>
          </p:nvPr>
        </p:nvSpPr>
        <p:spPr>
          <a:xfrm>
            <a:off x="312025" y="1081244"/>
            <a:ext cx="8471122" cy="211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706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Hospitalisa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1E3F-1A9F-4D56-B567-7E6A6527B5C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4BBA2BA-E1B5-4407-9665-2153BA3D07B0}"/>
              </a:ext>
            </a:extLst>
          </p:cNvPr>
          <p:cNvSpPr>
            <a:spLocks noGrp="1"/>
          </p:cNvSpPr>
          <p:nvPr>
            <p:ph type="dt" sz="half" idx="10"/>
          </p:nvPr>
        </p:nvSpPr>
        <p:spPr/>
        <p:txBody>
          <a:bodyPr/>
          <a:lstStyle/>
          <a:p>
            <a:pPr>
              <a:defRPr/>
            </a:pPr>
            <a:endParaRPr lang="en-AU"/>
          </a:p>
        </p:txBody>
      </p:sp>
      <p:sp>
        <p:nvSpPr>
          <p:cNvPr id="4" name="Footer Placeholder 3">
            <a:extLst>
              <a:ext uri="{FF2B5EF4-FFF2-40B4-BE49-F238E27FC236}">
                <a16:creationId xmlns:a16="http://schemas.microsoft.com/office/drawing/2014/main" id="{51D4DECE-93A4-474F-9945-0540EE216F0C}"/>
              </a:ext>
            </a:extLst>
          </p:cNvPr>
          <p:cNvSpPr>
            <a:spLocks noGrp="1"/>
          </p:cNvSpPr>
          <p:nvPr>
            <p:ph type="ftr" sz="quarter" idx="11"/>
          </p:nvPr>
        </p:nvSpPr>
        <p:spPr/>
        <p:txBody>
          <a:bodyPr/>
          <a:lstStyle/>
          <a:p>
            <a:pPr>
              <a:defRPr/>
            </a:pPr>
            <a:endParaRPr lang="en-AU"/>
          </a:p>
        </p:txBody>
      </p:sp>
      <p:sp>
        <p:nvSpPr>
          <p:cNvPr id="5" name="Slide Number Placeholder 4">
            <a:extLst>
              <a:ext uri="{FF2B5EF4-FFF2-40B4-BE49-F238E27FC236}">
                <a16:creationId xmlns:a16="http://schemas.microsoft.com/office/drawing/2014/main" id="{0200DB7E-5CEE-4413-83A9-49D89397FA16}"/>
              </a:ext>
            </a:extLst>
          </p:cNvPr>
          <p:cNvSpPr>
            <a:spLocks noGrp="1"/>
          </p:cNvSpPr>
          <p:nvPr>
            <p:ph type="sldNum" sz="quarter" idx="12"/>
          </p:nvPr>
        </p:nvSpPr>
        <p:spPr/>
        <p:txBody>
          <a:bodyPr/>
          <a:lstStyle/>
          <a:p>
            <a:fld id="{ED7680F9-C0BF-4CC2-A043-27BA3E10BB14}" type="slidenum">
              <a:rPr lang="en-AU" altLang="en-US" smtClean="0"/>
              <a:pPr/>
              <a:t>‹#›</a:t>
            </a:fld>
            <a:endParaRPr lang="en-AU" altLang="en-US"/>
          </a:p>
        </p:txBody>
      </p:sp>
      <p:sp>
        <p:nvSpPr>
          <p:cNvPr id="7" name="Picture Placeholder Hosp">
            <a:extLst>
              <a:ext uri="{FF2B5EF4-FFF2-40B4-BE49-F238E27FC236}">
                <a16:creationId xmlns:a16="http://schemas.microsoft.com/office/drawing/2014/main" id="{8C07EBE6-660B-461C-B509-D4F43D071BC7}"/>
              </a:ext>
            </a:extLst>
          </p:cNvPr>
          <p:cNvSpPr>
            <a:spLocks noGrp="1"/>
          </p:cNvSpPr>
          <p:nvPr>
            <p:ph type="pic" sz="quarter" idx="13"/>
          </p:nvPr>
        </p:nvSpPr>
        <p:spPr>
          <a:xfrm>
            <a:off x="183404" y="1160860"/>
            <a:ext cx="8774810" cy="3253199"/>
          </a:xfrm>
        </p:spPr>
        <p:txBody>
          <a:bodyPr/>
          <a:lstStyle/>
          <a:p>
            <a:endParaRPr lang="en-AU"/>
          </a:p>
        </p:txBody>
      </p:sp>
      <p:sp>
        <p:nvSpPr>
          <p:cNvPr id="9" name="Text Placeholder Hosp">
            <a:extLst>
              <a:ext uri="{FF2B5EF4-FFF2-40B4-BE49-F238E27FC236}">
                <a16:creationId xmlns:a16="http://schemas.microsoft.com/office/drawing/2014/main" id="{835CB119-2FB1-4727-9CE6-C47A70E49B32}"/>
              </a:ext>
            </a:extLst>
          </p:cNvPr>
          <p:cNvSpPr>
            <a:spLocks noGrp="1"/>
          </p:cNvSpPr>
          <p:nvPr>
            <p:ph type="body" sz="quarter" idx="14"/>
          </p:nvPr>
        </p:nvSpPr>
        <p:spPr>
          <a:xfrm>
            <a:off x="183404" y="4447993"/>
            <a:ext cx="8774810" cy="412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78590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Object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5607D4B-0B8B-44C8-9364-426ABB6888B4}"/>
              </a:ext>
            </a:extLst>
          </p:cNvPr>
          <p:cNvSpPr>
            <a:spLocks noGrp="1"/>
          </p:cNvSpPr>
          <p:nvPr>
            <p:ph type="dt" sz="half" idx="10"/>
          </p:nvPr>
        </p:nvSpPr>
        <p:spPr/>
        <p:txBody>
          <a:bodyPr/>
          <a:lstStyle/>
          <a:p>
            <a:pPr>
              <a:defRPr/>
            </a:pPr>
            <a:endParaRPr lang="en-AU"/>
          </a:p>
        </p:txBody>
      </p:sp>
      <p:sp>
        <p:nvSpPr>
          <p:cNvPr id="4" name="Footer Placeholder 3">
            <a:extLst>
              <a:ext uri="{FF2B5EF4-FFF2-40B4-BE49-F238E27FC236}">
                <a16:creationId xmlns:a16="http://schemas.microsoft.com/office/drawing/2014/main" id="{411BC7CC-F0B0-41C7-9AC2-06867555B128}"/>
              </a:ext>
            </a:extLst>
          </p:cNvPr>
          <p:cNvSpPr>
            <a:spLocks noGrp="1"/>
          </p:cNvSpPr>
          <p:nvPr>
            <p:ph type="ftr" sz="quarter" idx="11"/>
          </p:nvPr>
        </p:nvSpPr>
        <p:spPr/>
        <p:txBody>
          <a:bodyPr/>
          <a:lstStyle/>
          <a:p>
            <a:pPr>
              <a:defRPr/>
            </a:pPr>
            <a:endParaRPr lang="en-AU"/>
          </a:p>
        </p:txBody>
      </p:sp>
      <p:sp>
        <p:nvSpPr>
          <p:cNvPr id="5" name="Slide Number Placeholder 4">
            <a:extLst>
              <a:ext uri="{FF2B5EF4-FFF2-40B4-BE49-F238E27FC236}">
                <a16:creationId xmlns:a16="http://schemas.microsoft.com/office/drawing/2014/main" id="{BEDBE62E-6DA9-4752-B2E7-EBD49313474C}"/>
              </a:ext>
            </a:extLst>
          </p:cNvPr>
          <p:cNvSpPr>
            <a:spLocks noGrp="1"/>
          </p:cNvSpPr>
          <p:nvPr>
            <p:ph type="sldNum" sz="quarter" idx="12"/>
          </p:nvPr>
        </p:nvSpPr>
        <p:spPr/>
        <p:txBody>
          <a:bodyPr/>
          <a:lstStyle/>
          <a:p>
            <a:fld id="{ED7680F9-C0BF-4CC2-A043-27BA3E10BB14}" type="slidenum">
              <a:rPr lang="en-AU" altLang="en-US" smtClean="0"/>
              <a:pPr/>
              <a:t>‹#›</a:t>
            </a:fld>
            <a:endParaRPr lang="en-AU" altLang="en-US"/>
          </a:p>
        </p:txBody>
      </p:sp>
      <p:sp>
        <p:nvSpPr>
          <p:cNvPr id="10" name="Text Placeholder 6.2">
            <a:extLst>
              <a:ext uri="{FF2B5EF4-FFF2-40B4-BE49-F238E27FC236}">
                <a16:creationId xmlns:a16="http://schemas.microsoft.com/office/drawing/2014/main" id="{475E1C08-5763-4F5B-85B4-73D02C418E4B}"/>
              </a:ext>
            </a:extLst>
          </p:cNvPr>
          <p:cNvSpPr>
            <a:spLocks noGrp="1"/>
          </p:cNvSpPr>
          <p:nvPr>
            <p:ph type="body" sz="quarter" idx="16"/>
          </p:nvPr>
        </p:nvSpPr>
        <p:spPr>
          <a:xfrm>
            <a:off x="4612911" y="4588434"/>
            <a:ext cx="4458861" cy="379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6.1">
            <a:extLst>
              <a:ext uri="{FF2B5EF4-FFF2-40B4-BE49-F238E27FC236}">
                <a16:creationId xmlns:a16="http://schemas.microsoft.com/office/drawing/2014/main" id="{860AA0F0-AD93-4BDF-8C80-DFEA75D55EF3}"/>
              </a:ext>
            </a:extLst>
          </p:cNvPr>
          <p:cNvSpPr>
            <a:spLocks noGrp="1"/>
          </p:cNvSpPr>
          <p:nvPr>
            <p:ph type="body" sz="quarter" idx="15"/>
          </p:nvPr>
        </p:nvSpPr>
        <p:spPr>
          <a:xfrm>
            <a:off x="67884" y="4574641"/>
            <a:ext cx="4458862" cy="365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igure Placeholder 6.2">
            <a:extLst>
              <a:ext uri="{FF2B5EF4-FFF2-40B4-BE49-F238E27FC236}">
                <a16:creationId xmlns:a16="http://schemas.microsoft.com/office/drawing/2014/main" id="{5909F361-A9A3-4FC7-B0D9-49764A707F4C}"/>
              </a:ext>
            </a:extLst>
          </p:cNvPr>
          <p:cNvSpPr>
            <a:spLocks noGrp="1"/>
          </p:cNvSpPr>
          <p:nvPr>
            <p:ph sz="quarter" idx="14"/>
          </p:nvPr>
        </p:nvSpPr>
        <p:spPr>
          <a:xfrm>
            <a:off x="4612911" y="1112044"/>
            <a:ext cx="4458861" cy="3387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igure Placeholder 6.1">
            <a:extLst>
              <a:ext uri="{FF2B5EF4-FFF2-40B4-BE49-F238E27FC236}">
                <a16:creationId xmlns:a16="http://schemas.microsoft.com/office/drawing/2014/main" id="{0D30F0F8-9F9A-4A62-81C5-27C7AFD09FE4}"/>
              </a:ext>
            </a:extLst>
          </p:cNvPr>
          <p:cNvSpPr>
            <a:spLocks noGrp="1"/>
          </p:cNvSpPr>
          <p:nvPr>
            <p:ph sz="quarter" idx="13"/>
          </p:nvPr>
        </p:nvSpPr>
        <p:spPr>
          <a:xfrm>
            <a:off x="67954" y="1112044"/>
            <a:ext cx="4458861" cy="3387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1D832663-2D33-456A-9E37-370099EBC97D}"/>
              </a:ext>
            </a:extLst>
          </p:cNvPr>
          <p:cNvSpPr>
            <a:spLocks noGrp="1"/>
          </p:cNvSpPr>
          <p:nvPr>
            <p:ph type="title"/>
          </p:nvPr>
        </p:nvSpPr>
        <p:spPr/>
        <p:txBody>
          <a:bodyPr/>
          <a:lstStyle/>
          <a:p>
            <a:r>
              <a:rPr lang="en-US"/>
              <a:t>Click to edit Master title style</a:t>
            </a:r>
            <a:endParaRPr lang="en-AU"/>
          </a:p>
        </p:txBody>
      </p:sp>
      <p:sp>
        <p:nvSpPr>
          <p:cNvPr id="11" name="Text Placeholder 6.3">
            <a:extLst>
              <a:ext uri="{FF2B5EF4-FFF2-40B4-BE49-F238E27FC236}">
                <a16:creationId xmlns:a16="http://schemas.microsoft.com/office/drawing/2014/main" id="{9F1C6BE7-2622-440F-9414-AB47E4932D5D}"/>
              </a:ext>
            </a:extLst>
          </p:cNvPr>
          <p:cNvSpPr>
            <a:spLocks noGrp="1"/>
          </p:cNvSpPr>
          <p:nvPr>
            <p:ph type="body" sz="quarter" idx="17"/>
          </p:nvPr>
        </p:nvSpPr>
        <p:spPr>
          <a:xfrm>
            <a:off x="67884" y="4574641"/>
            <a:ext cx="9003888" cy="365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9439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deep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chemeClr val="bg1"/>
                </a:solidFill>
                <a:latin typeface="+mn-lt"/>
              </a:defRPr>
            </a:lvl1pPr>
          </a:lstStyle>
          <a:p>
            <a:r>
              <a:rPr lang="en-GB"/>
              <a:t>Click to edit Master title style</a:t>
            </a:r>
            <a:endParaRPr lang="en-US" dirty="0"/>
          </a:p>
        </p:txBody>
      </p:sp>
      <p:sp>
        <p:nvSpPr>
          <p:cNvPr id="3" name="Content Placeholder 2"/>
          <p:cNvSpPr>
            <a:spLocks noGrp="1"/>
          </p:cNvSpPr>
          <p:nvPr>
            <p:ph idx="1"/>
          </p:nvPr>
        </p:nvSpPr>
        <p:spPr>
          <a:xfrm>
            <a:off x="539750" y="1214438"/>
            <a:ext cx="8243888" cy="3641098"/>
          </a:xfrm>
        </p:spPr>
        <p:txBody>
          <a:bodyPr/>
          <a:lstStyle>
            <a:lvl1pPr marL="0" indent="0">
              <a:lnSpc>
                <a:spcPct val="110000"/>
              </a:lnSpc>
              <a:defRPr baseline="0">
                <a:solidFill>
                  <a:srgbClr val="201547"/>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8527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ody shallow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116849"/>
            <a:ext cx="7199313" cy="809625"/>
          </a:xfrm>
        </p:spPr>
        <p:txBody>
          <a:bodyPr/>
          <a:lstStyle>
            <a:lvl1pPr>
              <a:lnSpc>
                <a:spcPct val="110000"/>
              </a:lnSpc>
              <a:defRPr baseline="0">
                <a:solidFill>
                  <a:schemeClr val="bg1"/>
                </a:solidFill>
                <a:latin typeface="+mn-lt"/>
              </a:defRPr>
            </a:lvl1pPr>
          </a:lstStyle>
          <a:p>
            <a:r>
              <a:rPr lang="en-GB"/>
              <a:t>Click to edit Master title style</a:t>
            </a:r>
            <a:endParaRPr lang="en-US" dirty="0"/>
          </a:p>
        </p:txBody>
      </p:sp>
      <p:sp>
        <p:nvSpPr>
          <p:cNvPr id="3" name="Content Placeholder 2"/>
          <p:cNvSpPr>
            <a:spLocks noGrp="1"/>
          </p:cNvSpPr>
          <p:nvPr>
            <p:ph idx="1"/>
          </p:nvPr>
        </p:nvSpPr>
        <p:spPr>
          <a:xfrm>
            <a:off x="539750" y="989814"/>
            <a:ext cx="8243888" cy="3865722"/>
          </a:xfrm>
        </p:spPr>
        <p:txBody>
          <a:bodyPr/>
          <a:lstStyle>
            <a:lvl1pPr marL="0" indent="0">
              <a:lnSpc>
                <a:spcPct val="110000"/>
              </a:lnSpc>
              <a:defRPr baseline="0">
                <a:solidFill>
                  <a:srgbClr val="201547"/>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24261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sights">
    <p:spTree>
      <p:nvGrpSpPr>
        <p:cNvPr id="1" name=""/>
        <p:cNvGrpSpPr/>
        <p:nvPr/>
      </p:nvGrpSpPr>
      <p:grpSpPr>
        <a:xfrm>
          <a:off x="0" y="0"/>
          <a:ext cx="0" cy="0"/>
          <a:chOff x="0" y="0"/>
          <a:chExt cx="0" cy="0"/>
        </a:xfrm>
      </p:grpSpPr>
      <p:sp>
        <p:nvSpPr>
          <p:cNvPr id="11" name="Table Placeholder 11">
            <a:extLst>
              <a:ext uri="{FF2B5EF4-FFF2-40B4-BE49-F238E27FC236}">
                <a16:creationId xmlns:a16="http://schemas.microsoft.com/office/drawing/2014/main" id="{0DDC234B-B263-4787-B43C-991125518608}"/>
              </a:ext>
            </a:extLst>
          </p:cNvPr>
          <p:cNvSpPr>
            <a:spLocks noGrp="1"/>
          </p:cNvSpPr>
          <p:nvPr>
            <p:ph type="tbl" sz="quarter" idx="17"/>
          </p:nvPr>
        </p:nvSpPr>
        <p:spPr>
          <a:xfrm>
            <a:off x="311801" y="1238251"/>
            <a:ext cx="8471837" cy="3621881"/>
          </a:xfrm>
        </p:spPr>
        <p:txBody>
          <a:bodyPr/>
          <a:lstStyle/>
          <a:p>
            <a:endParaRPr lang="en-AU"/>
          </a:p>
        </p:txBody>
      </p:sp>
      <p:sp>
        <p:nvSpPr>
          <p:cNvPr id="3" name="Date Placeholder 2">
            <a:extLst>
              <a:ext uri="{FF2B5EF4-FFF2-40B4-BE49-F238E27FC236}">
                <a16:creationId xmlns:a16="http://schemas.microsoft.com/office/drawing/2014/main" id="{88E12526-7737-4F2B-A173-D5B316FC0458}"/>
              </a:ext>
            </a:extLst>
          </p:cNvPr>
          <p:cNvSpPr>
            <a:spLocks noGrp="1"/>
          </p:cNvSpPr>
          <p:nvPr>
            <p:ph type="dt" sz="half" idx="10"/>
          </p:nvPr>
        </p:nvSpPr>
        <p:spPr/>
        <p:txBody>
          <a:bodyPr/>
          <a:lstStyle/>
          <a:p>
            <a:pPr>
              <a:defRPr/>
            </a:pPr>
            <a:endParaRPr lang="en-AU"/>
          </a:p>
        </p:txBody>
      </p:sp>
      <p:sp>
        <p:nvSpPr>
          <p:cNvPr id="4" name="Footer Placeholder 3">
            <a:extLst>
              <a:ext uri="{FF2B5EF4-FFF2-40B4-BE49-F238E27FC236}">
                <a16:creationId xmlns:a16="http://schemas.microsoft.com/office/drawing/2014/main" id="{20D3D74A-DEAE-4A61-A147-4E43B44D8D8F}"/>
              </a:ext>
            </a:extLst>
          </p:cNvPr>
          <p:cNvSpPr>
            <a:spLocks noGrp="1"/>
          </p:cNvSpPr>
          <p:nvPr>
            <p:ph type="ftr" sz="quarter" idx="11"/>
          </p:nvPr>
        </p:nvSpPr>
        <p:spPr/>
        <p:txBody>
          <a:bodyPr/>
          <a:lstStyle/>
          <a:p>
            <a:pPr>
              <a:defRPr/>
            </a:pPr>
            <a:endParaRPr lang="en-AU"/>
          </a:p>
        </p:txBody>
      </p:sp>
      <p:sp>
        <p:nvSpPr>
          <p:cNvPr id="5" name="Slide Number Placeholder 4">
            <a:extLst>
              <a:ext uri="{FF2B5EF4-FFF2-40B4-BE49-F238E27FC236}">
                <a16:creationId xmlns:a16="http://schemas.microsoft.com/office/drawing/2014/main" id="{AC488DAA-5746-43F8-99C7-44C6DF0E7148}"/>
              </a:ext>
            </a:extLst>
          </p:cNvPr>
          <p:cNvSpPr>
            <a:spLocks noGrp="1"/>
          </p:cNvSpPr>
          <p:nvPr>
            <p:ph type="sldNum" sz="quarter" idx="12"/>
          </p:nvPr>
        </p:nvSpPr>
        <p:spPr/>
        <p:txBody>
          <a:bodyPr/>
          <a:lstStyle/>
          <a:p>
            <a:fld id="{ED7680F9-C0BF-4CC2-A043-27BA3E10BB14}" type="slidenum">
              <a:rPr lang="en-AU" altLang="en-US" smtClean="0"/>
              <a:pPr/>
              <a:t>‹#›</a:t>
            </a:fld>
            <a:endParaRPr lang="en-AU" altLang="en-US"/>
          </a:p>
        </p:txBody>
      </p:sp>
      <p:sp>
        <p:nvSpPr>
          <p:cNvPr id="9" name="Minigraph Placeholder 4">
            <a:extLst>
              <a:ext uri="{FF2B5EF4-FFF2-40B4-BE49-F238E27FC236}">
                <a16:creationId xmlns:a16="http://schemas.microsoft.com/office/drawing/2014/main" id="{5315F051-B27D-4F28-B886-83462D64818D}"/>
              </a:ext>
            </a:extLst>
          </p:cNvPr>
          <p:cNvSpPr>
            <a:spLocks noGrp="1"/>
          </p:cNvSpPr>
          <p:nvPr>
            <p:ph type="pic" sz="quarter" idx="15"/>
          </p:nvPr>
        </p:nvSpPr>
        <p:spPr>
          <a:xfrm>
            <a:off x="419078" y="4103090"/>
            <a:ext cx="1337658" cy="694135"/>
          </a:xfrm>
        </p:spPr>
        <p:txBody>
          <a:bodyPr/>
          <a:lstStyle/>
          <a:p>
            <a:endParaRPr lang="en-AU"/>
          </a:p>
        </p:txBody>
      </p:sp>
      <p:sp>
        <p:nvSpPr>
          <p:cNvPr id="8" name="Minigraph Placeholder 3">
            <a:extLst>
              <a:ext uri="{FF2B5EF4-FFF2-40B4-BE49-F238E27FC236}">
                <a16:creationId xmlns:a16="http://schemas.microsoft.com/office/drawing/2014/main" id="{E0EF9B2A-3B2A-4BDB-853E-54CBA72B08C3}"/>
              </a:ext>
            </a:extLst>
          </p:cNvPr>
          <p:cNvSpPr>
            <a:spLocks noGrp="1"/>
          </p:cNvSpPr>
          <p:nvPr>
            <p:ph type="pic" sz="quarter" idx="14"/>
          </p:nvPr>
        </p:nvSpPr>
        <p:spPr>
          <a:xfrm>
            <a:off x="419078" y="3176680"/>
            <a:ext cx="1337658" cy="694135"/>
          </a:xfrm>
        </p:spPr>
        <p:txBody>
          <a:bodyPr/>
          <a:lstStyle/>
          <a:p>
            <a:endParaRPr lang="en-AU"/>
          </a:p>
        </p:txBody>
      </p:sp>
      <p:sp>
        <p:nvSpPr>
          <p:cNvPr id="10" name="Minigraph Placeholder 2">
            <a:extLst>
              <a:ext uri="{FF2B5EF4-FFF2-40B4-BE49-F238E27FC236}">
                <a16:creationId xmlns:a16="http://schemas.microsoft.com/office/drawing/2014/main" id="{D0A6361B-1B6F-4EFE-8B27-95E649530CF2}"/>
              </a:ext>
            </a:extLst>
          </p:cNvPr>
          <p:cNvSpPr>
            <a:spLocks noGrp="1"/>
          </p:cNvSpPr>
          <p:nvPr>
            <p:ph type="pic" sz="quarter" idx="16"/>
          </p:nvPr>
        </p:nvSpPr>
        <p:spPr>
          <a:xfrm>
            <a:off x="419078" y="2306358"/>
            <a:ext cx="1337658" cy="694135"/>
          </a:xfrm>
        </p:spPr>
        <p:txBody>
          <a:bodyPr/>
          <a:lstStyle/>
          <a:p>
            <a:endParaRPr lang="en-AU"/>
          </a:p>
        </p:txBody>
      </p:sp>
      <p:sp>
        <p:nvSpPr>
          <p:cNvPr id="7" name="Minigraph Placeholder 1">
            <a:extLst>
              <a:ext uri="{FF2B5EF4-FFF2-40B4-BE49-F238E27FC236}">
                <a16:creationId xmlns:a16="http://schemas.microsoft.com/office/drawing/2014/main" id="{3A2EA29C-A5A3-49A4-AA6B-8144DC6B7B8D}"/>
              </a:ext>
            </a:extLst>
          </p:cNvPr>
          <p:cNvSpPr>
            <a:spLocks noGrp="1"/>
          </p:cNvSpPr>
          <p:nvPr>
            <p:ph type="pic" sz="quarter" idx="13"/>
          </p:nvPr>
        </p:nvSpPr>
        <p:spPr>
          <a:xfrm>
            <a:off x="419078" y="1493228"/>
            <a:ext cx="1337658" cy="694135"/>
          </a:xfrm>
        </p:spPr>
        <p:txBody>
          <a:bodyPr/>
          <a:lstStyle/>
          <a:p>
            <a:endParaRPr lang="en-AU"/>
          </a:p>
        </p:txBody>
      </p:sp>
      <p:sp>
        <p:nvSpPr>
          <p:cNvPr id="2" name="Title 1">
            <a:extLst>
              <a:ext uri="{FF2B5EF4-FFF2-40B4-BE49-F238E27FC236}">
                <a16:creationId xmlns:a16="http://schemas.microsoft.com/office/drawing/2014/main" id="{6E9CC665-94F8-4416-A098-3465644A7A9D}"/>
              </a:ext>
            </a:extLst>
          </p:cNvPr>
          <p:cNvSpPr>
            <a:spLocks noGrp="1"/>
          </p:cNvSpPr>
          <p:nvPr>
            <p:ph type="title"/>
          </p:nvPr>
        </p:nvSpPr>
        <p:spPr/>
        <p:txBody>
          <a:bodyPr/>
          <a:lstStyle/>
          <a:p>
            <a:r>
              <a:rPr lang="en-US"/>
              <a:t>Click to edit Master title style</a:t>
            </a:r>
            <a:endParaRPr lang="en-AU"/>
          </a:p>
        </p:txBody>
      </p:sp>
      <p:sp>
        <p:nvSpPr>
          <p:cNvPr id="13" name="Virus Placeholder">
            <a:extLst>
              <a:ext uri="{FF2B5EF4-FFF2-40B4-BE49-F238E27FC236}">
                <a16:creationId xmlns:a16="http://schemas.microsoft.com/office/drawing/2014/main" id="{408083D6-1D34-4F21-8695-7E818BC8C1BC}"/>
              </a:ext>
            </a:extLst>
          </p:cNvPr>
          <p:cNvSpPr>
            <a:spLocks noGrp="1"/>
          </p:cNvSpPr>
          <p:nvPr>
            <p:ph type="pic" sz="quarter" idx="18"/>
          </p:nvPr>
        </p:nvSpPr>
        <p:spPr>
          <a:xfrm>
            <a:off x="784827" y="1347788"/>
            <a:ext cx="764580" cy="771525"/>
          </a:xfrm>
        </p:spPr>
        <p:txBody>
          <a:bodyPr/>
          <a:lstStyle/>
          <a:p>
            <a:endParaRPr lang="en-AU"/>
          </a:p>
        </p:txBody>
      </p:sp>
      <p:sp>
        <p:nvSpPr>
          <p:cNvPr id="15" name="World Placeholder">
            <a:extLst>
              <a:ext uri="{FF2B5EF4-FFF2-40B4-BE49-F238E27FC236}">
                <a16:creationId xmlns:a16="http://schemas.microsoft.com/office/drawing/2014/main" id="{95255DDB-F035-40D2-9FE4-FE5240A982DC}"/>
              </a:ext>
            </a:extLst>
          </p:cNvPr>
          <p:cNvSpPr>
            <a:spLocks noGrp="1"/>
          </p:cNvSpPr>
          <p:nvPr>
            <p:ph type="pic" sz="quarter" idx="19"/>
          </p:nvPr>
        </p:nvSpPr>
        <p:spPr>
          <a:xfrm>
            <a:off x="732425" y="2363392"/>
            <a:ext cx="852710" cy="835819"/>
          </a:xfrm>
        </p:spPr>
        <p:txBody>
          <a:bodyPr/>
          <a:lstStyle/>
          <a:p>
            <a:endParaRPr lang="en-AU"/>
          </a:p>
        </p:txBody>
      </p:sp>
      <p:sp>
        <p:nvSpPr>
          <p:cNvPr id="17" name="Australia Placeholder">
            <a:extLst>
              <a:ext uri="{FF2B5EF4-FFF2-40B4-BE49-F238E27FC236}">
                <a16:creationId xmlns:a16="http://schemas.microsoft.com/office/drawing/2014/main" id="{4499C8B8-B07B-47DF-A81E-FFEE50248152}"/>
              </a:ext>
            </a:extLst>
          </p:cNvPr>
          <p:cNvSpPr>
            <a:spLocks noGrp="1"/>
          </p:cNvSpPr>
          <p:nvPr>
            <p:ph type="pic" sz="quarter" idx="20"/>
          </p:nvPr>
        </p:nvSpPr>
        <p:spPr>
          <a:xfrm>
            <a:off x="732426" y="3440906"/>
            <a:ext cx="816982" cy="757238"/>
          </a:xfrm>
        </p:spPr>
        <p:txBody>
          <a:bodyPr/>
          <a:lstStyle/>
          <a:p>
            <a:endParaRPr lang="en-AU"/>
          </a:p>
        </p:txBody>
      </p:sp>
    </p:spTree>
    <p:extLst>
      <p:ext uri="{BB962C8B-B14F-4D97-AF65-F5344CB8AC3E}">
        <p14:creationId xmlns:p14="http://schemas.microsoft.com/office/powerpoint/2010/main" val="3004050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Figures With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CF987D9-C30D-445C-B614-B1904A01CB62}"/>
              </a:ext>
            </a:extLst>
          </p:cNvPr>
          <p:cNvSpPr>
            <a:spLocks noGrp="1"/>
          </p:cNvSpPr>
          <p:nvPr>
            <p:ph type="dt" sz="half" idx="10"/>
          </p:nvPr>
        </p:nvSpPr>
        <p:spPr/>
        <p:txBody>
          <a:bodyPr/>
          <a:lstStyle/>
          <a:p>
            <a:pPr>
              <a:defRPr/>
            </a:pPr>
            <a:endParaRPr lang="en-AU"/>
          </a:p>
        </p:txBody>
      </p:sp>
      <p:sp>
        <p:nvSpPr>
          <p:cNvPr id="4" name="Footer Placeholder 3">
            <a:extLst>
              <a:ext uri="{FF2B5EF4-FFF2-40B4-BE49-F238E27FC236}">
                <a16:creationId xmlns:a16="http://schemas.microsoft.com/office/drawing/2014/main" id="{087CC5D3-B0A7-4EB9-BD66-982F583CEF7A}"/>
              </a:ext>
            </a:extLst>
          </p:cNvPr>
          <p:cNvSpPr>
            <a:spLocks noGrp="1"/>
          </p:cNvSpPr>
          <p:nvPr>
            <p:ph type="ftr" sz="quarter" idx="11"/>
          </p:nvPr>
        </p:nvSpPr>
        <p:spPr/>
        <p:txBody>
          <a:bodyPr/>
          <a:lstStyle/>
          <a:p>
            <a:pPr>
              <a:defRPr/>
            </a:pPr>
            <a:endParaRPr lang="en-AU"/>
          </a:p>
        </p:txBody>
      </p:sp>
      <p:sp>
        <p:nvSpPr>
          <p:cNvPr id="5" name="Slide Number Placeholder 5">
            <a:extLst>
              <a:ext uri="{FF2B5EF4-FFF2-40B4-BE49-F238E27FC236}">
                <a16:creationId xmlns:a16="http://schemas.microsoft.com/office/drawing/2014/main" id="{D26500D5-B86D-45D9-8BE5-64D677486F3B}"/>
              </a:ext>
            </a:extLst>
          </p:cNvPr>
          <p:cNvSpPr>
            <a:spLocks noGrp="1"/>
          </p:cNvSpPr>
          <p:nvPr>
            <p:ph type="sldNum" sz="quarter" idx="12"/>
          </p:nvPr>
        </p:nvSpPr>
        <p:spPr/>
        <p:txBody>
          <a:bodyPr/>
          <a:lstStyle/>
          <a:p>
            <a:fld id="{ED7680F9-C0BF-4CC2-A043-27BA3E10BB14}" type="slidenum">
              <a:rPr lang="en-AU" altLang="en-US" smtClean="0"/>
              <a:pPr/>
              <a:t>‹#›</a:t>
            </a:fld>
            <a:endParaRPr lang="en-AU" altLang="en-US"/>
          </a:p>
        </p:txBody>
      </p:sp>
      <p:sp>
        <p:nvSpPr>
          <p:cNvPr id="9" name="Text Placeholder 5.2">
            <a:extLst>
              <a:ext uri="{FF2B5EF4-FFF2-40B4-BE49-F238E27FC236}">
                <a16:creationId xmlns:a16="http://schemas.microsoft.com/office/drawing/2014/main" id="{9E2E8D7A-7C62-49E1-9B0D-CCBFE9DEC3EB}"/>
              </a:ext>
            </a:extLst>
          </p:cNvPr>
          <p:cNvSpPr>
            <a:spLocks noGrp="1"/>
          </p:cNvSpPr>
          <p:nvPr>
            <p:ph type="body" sz="quarter" idx="16"/>
          </p:nvPr>
        </p:nvSpPr>
        <p:spPr>
          <a:xfrm>
            <a:off x="4616429" y="4206875"/>
            <a:ext cx="4398264" cy="531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ext Placeholder 5.1">
            <a:extLst>
              <a:ext uri="{FF2B5EF4-FFF2-40B4-BE49-F238E27FC236}">
                <a16:creationId xmlns:a16="http://schemas.microsoft.com/office/drawing/2014/main" id="{C6A84800-9705-4D8D-816D-EE6D153A58AB}"/>
              </a:ext>
            </a:extLst>
          </p:cNvPr>
          <p:cNvSpPr>
            <a:spLocks noGrp="1"/>
          </p:cNvSpPr>
          <p:nvPr>
            <p:ph type="body" sz="quarter" idx="15"/>
          </p:nvPr>
        </p:nvSpPr>
        <p:spPr>
          <a:xfrm>
            <a:off x="129308" y="4206875"/>
            <a:ext cx="4398264" cy="531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Figure Placeholder 5.2">
            <a:extLst>
              <a:ext uri="{FF2B5EF4-FFF2-40B4-BE49-F238E27FC236}">
                <a16:creationId xmlns:a16="http://schemas.microsoft.com/office/drawing/2014/main" id="{37F5B6D7-033E-4C91-AFD0-D724450CF177}"/>
              </a:ext>
            </a:extLst>
          </p:cNvPr>
          <p:cNvSpPr>
            <a:spLocks noGrp="1"/>
          </p:cNvSpPr>
          <p:nvPr>
            <p:ph sz="quarter" idx="17"/>
          </p:nvPr>
        </p:nvSpPr>
        <p:spPr>
          <a:xfrm>
            <a:off x="4616429" y="1128711"/>
            <a:ext cx="4398264" cy="2951958"/>
          </a:xfrm>
        </p:spPr>
        <p:txBody>
          <a:bodyPr/>
          <a:lstStyle/>
          <a:p>
            <a:pPr lvl="0"/>
            <a:endParaRPr lang="en-AU"/>
          </a:p>
        </p:txBody>
      </p:sp>
      <p:sp>
        <p:nvSpPr>
          <p:cNvPr id="14" name="Figure Placeholder 5.1">
            <a:extLst>
              <a:ext uri="{FF2B5EF4-FFF2-40B4-BE49-F238E27FC236}">
                <a16:creationId xmlns:a16="http://schemas.microsoft.com/office/drawing/2014/main" id="{4C0E4D40-5DE7-4B43-BA15-79817E298318}"/>
              </a:ext>
            </a:extLst>
          </p:cNvPr>
          <p:cNvSpPr>
            <a:spLocks noGrp="1"/>
          </p:cNvSpPr>
          <p:nvPr>
            <p:ph sz="quarter" idx="13"/>
          </p:nvPr>
        </p:nvSpPr>
        <p:spPr>
          <a:xfrm>
            <a:off x="129308" y="1133474"/>
            <a:ext cx="4398264" cy="2951958"/>
          </a:xfrm>
        </p:spPr>
        <p:txBody>
          <a:bodyPr/>
          <a:lstStyle/>
          <a:p>
            <a:pPr lvl="0"/>
            <a:endParaRPr lang="en-AU"/>
          </a:p>
        </p:txBody>
      </p:sp>
      <p:sp>
        <p:nvSpPr>
          <p:cNvPr id="2" name="Title 1">
            <a:extLst>
              <a:ext uri="{FF2B5EF4-FFF2-40B4-BE49-F238E27FC236}">
                <a16:creationId xmlns:a16="http://schemas.microsoft.com/office/drawing/2014/main" id="{CC9899D1-9903-4E33-B9C5-60FA49D78B07}"/>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194538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antitative Wastewa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E0AC5-4E2C-45DA-A7FB-09E1414144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290D6E-27CF-4FED-A559-7DA83F79F553}"/>
              </a:ext>
            </a:extLst>
          </p:cNvPr>
          <p:cNvSpPr>
            <a:spLocks noGrp="1"/>
          </p:cNvSpPr>
          <p:nvPr>
            <p:ph type="dt" sz="half" idx="10"/>
          </p:nvPr>
        </p:nvSpPr>
        <p:spPr/>
        <p:txBody>
          <a:bodyPr/>
          <a:lstStyle/>
          <a:p>
            <a:pPr>
              <a:defRPr/>
            </a:pPr>
            <a:endParaRPr lang="en-AU"/>
          </a:p>
        </p:txBody>
      </p:sp>
      <p:sp>
        <p:nvSpPr>
          <p:cNvPr id="4" name="Footer Placeholder 3">
            <a:extLst>
              <a:ext uri="{FF2B5EF4-FFF2-40B4-BE49-F238E27FC236}">
                <a16:creationId xmlns:a16="http://schemas.microsoft.com/office/drawing/2014/main" id="{F1C001E9-E8AF-4ACD-B08B-6E320FD6EAF0}"/>
              </a:ext>
            </a:extLst>
          </p:cNvPr>
          <p:cNvSpPr>
            <a:spLocks noGrp="1"/>
          </p:cNvSpPr>
          <p:nvPr>
            <p:ph type="ftr" sz="quarter" idx="11"/>
          </p:nvPr>
        </p:nvSpPr>
        <p:spPr/>
        <p:txBody>
          <a:bodyPr/>
          <a:lstStyle/>
          <a:p>
            <a:pPr>
              <a:defRPr/>
            </a:pPr>
            <a:endParaRPr lang="en-AU"/>
          </a:p>
        </p:txBody>
      </p:sp>
      <p:sp>
        <p:nvSpPr>
          <p:cNvPr id="5" name="Slide Number Placeholder 4">
            <a:extLst>
              <a:ext uri="{FF2B5EF4-FFF2-40B4-BE49-F238E27FC236}">
                <a16:creationId xmlns:a16="http://schemas.microsoft.com/office/drawing/2014/main" id="{DF5D09EA-AE3C-4541-91E3-66A0BB16013E}"/>
              </a:ext>
            </a:extLst>
          </p:cNvPr>
          <p:cNvSpPr>
            <a:spLocks noGrp="1"/>
          </p:cNvSpPr>
          <p:nvPr>
            <p:ph type="sldNum" sz="quarter" idx="12"/>
          </p:nvPr>
        </p:nvSpPr>
        <p:spPr/>
        <p:txBody>
          <a:bodyPr/>
          <a:lstStyle/>
          <a:p>
            <a:fld id="{ED7680F9-C0BF-4CC2-A043-27BA3E10BB14}" type="slidenum">
              <a:rPr lang="en-AU" altLang="en-US" smtClean="0"/>
              <a:pPr/>
              <a:t>‹#›</a:t>
            </a:fld>
            <a:endParaRPr lang="en-AU" altLang="en-US"/>
          </a:p>
        </p:txBody>
      </p:sp>
      <p:sp>
        <p:nvSpPr>
          <p:cNvPr id="6" name="Text Placeholder 7.1">
            <a:extLst>
              <a:ext uri="{FF2B5EF4-FFF2-40B4-BE49-F238E27FC236}">
                <a16:creationId xmlns:a16="http://schemas.microsoft.com/office/drawing/2014/main" id="{F2022FD8-27B6-48DC-BE3E-7255ECEC7233}"/>
              </a:ext>
            </a:extLst>
          </p:cNvPr>
          <p:cNvSpPr>
            <a:spLocks noGrp="1"/>
          </p:cNvSpPr>
          <p:nvPr>
            <p:ph type="body" sz="quarter" idx="14"/>
          </p:nvPr>
        </p:nvSpPr>
        <p:spPr>
          <a:xfrm>
            <a:off x="6876460" y="1145266"/>
            <a:ext cx="2134156" cy="3714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igure Placeholder 7.1">
            <a:extLst>
              <a:ext uri="{FF2B5EF4-FFF2-40B4-BE49-F238E27FC236}">
                <a16:creationId xmlns:a16="http://schemas.microsoft.com/office/drawing/2014/main" id="{71FE57C4-7C27-4404-A506-122145A120D3}"/>
              </a:ext>
            </a:extLst>
          </p:cNvPr>
          <p:cNvSpPr>
            <a:spLocks noGrp="1"/>
          </p:cNvSpPr>
          <p:nvPr>
            <p:ph sz="quarter" idx="13"/>
          </p:nvPr>
        </p:nvSpPr>
        <p:spPr>
          <a:xfrm>
            <a:off x="133385" y="1078880"/>
            <a:ext cx="6642746" cy="37811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ext Placeholder 7.2">
            <a:extLst>
              <a:ext uri="{FF2B5EF4-FFF2-40B4-BE49-F238E27FC236}">
                <a16:creationId xmlns:a16="http://schemas.microsoft.com/office/drawing/2014/main" id="{7D9C58E8-2F6C-46AC-8B9E-858694378399}"/>
              </a:ext>
            </a:extLst>
          </p:cNvPr>
          <p:cNvSpPr>
            <a:spLocks noGrp="1"/>
          </p:cNvSpPr>
          <p:nvPr>
            <p:ph type="body" sz="quarter" idx="15"/>
          </p:nvPr>
        </p:nvSpPr>
        <p:spPr>
          <a:xfrm>
            <a:off x="133386" y="4817328"/>
            <a:ext cx="4438614" cy="2059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1840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Object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5607D4B-0B8B-44C8-9364-426ABB6888B4}"/>
              </a:ext>
            </a:extLst>
          </p:cNvPr>
          <p:cNvSpPr>
            <a:spLocks noGrp="1"/>
          </p:cNvSpPr>
          <p:nvPr>
            <p:ph type="dt" sz="half" idx="10"/>
          </p:nvPr>
        </p:nvSpPr>
        <p:spPr/>
        <p:txBody>
          <a:bodyPr/>
          <a:lstStyle/>
          <a:p>
            <a:pPr>
              <a:defRPr/>
            </a:pPr>
            <a:endParaRPr lang="en-AU"/>
          </a:p>
        </p:txBody>
      </p:sp>
      <p:sp>
        <p:nvSpPr>
          <p:cNvPr id="4" name="Footer Placeholder 3">
            <a:extLst>
              <a:ext uri="{FF2B5EF4-FFF2-40B4-BE49-F238E27FC236}">
                <a16:creationId xmlns:a16="http://schemas.microsoft.com/office/drawing/2014/main" id="{411BC7CC-F0B0-41C7-9AC2-06867555B128}"/>
              </a:ext>
            </a:extLst>
          </p:cNvPr>
          <p:cNvSpPr>
            <a:spLocks noGrp="1"/>
          </p:cNvSpPr>
          <p:nvPr>
            <p:ph type="ftr" sz="quarter" idx="11"/>
          </p:nvPr>
        </p:nvSpPr>
        <p:spPr/>
        <p:txBody>
          <a:bodyPr/>
          <a:lstStyle/>
          <a:p>
            <a:pPr>
              <a:defRPr/>
            </a:pPr>
            <a:endParaRPr lang="en-AU"/>
          </a:p>
        </p:txBody>
      </p:sp>
      <p:sp>
        <p:nvSpPr>
          <p:cNvPr id="5" name="Slide Number Placeholder 4">
            <a:extLst>
              <a:ext uri="{FF2B5EF4-FFF2-40B4-BE49-F238E27FC236}">
                <a16:creationId xmlns:a16="http://schemas.microsoft.com/office/drawing/2014/main" id="{BEDBE62E-6DA9-4752-B2E7-EBD49313474C}"/>
              </a:ext>
            </a:extLst>
          </p:cNvPr>
          <p:cNvSpPr>
            <a:spLocks noGrp="1"/>
          </p:cNvSpPr>
          <p:nvPr>
            <p:ph type="sldNum" sz="quarter" idx="12"/>
          </p:nvPr>
        </p:nvSpPr>
        <p:spPr/>
        <p:txBody>
          <a:bodyPr/>
          <a:lstStyle/>
          <a:p>
            <a:fld id="{ED7680F9-C0BF-4CC2-A043-27BA3E10BB14}" type="slidenum">
              <a:rPr lang="en-AU" altLang="en-US" smtClean="0"/>
              <a:pPr/>
              <a:t>‹#›</a:t>
            </a:fld>
            <a:endParaRPr lang="en-AU" altLang="en-US"/>
          </a:p>
        </p:txBody>
      </p:sp>
      <p:sp>
        <p:nvSpPr>
          <p:cNvPr id="10" name="Text Placeholder 6.2">
            <a:extLst>
              <a:ext uri="{FF2B5EF4-FFF2-40B4-BE49-F238E27FC236}">
                <a16:creationId xmlns:a16="http://schemas.microsoft.com/office/drawing/2014/main" id="{475E1C08-5763-4F5B-85B4-73D02C418E4B}"/>
              </a:ext>
            </a:extLst>
          </p:cNvPr>
          <p:cNvSpPr>
            <a:spLocks noGrp="1"/>
          </p:cNvSpPr>
          <p:nvPr>
            <p:ph type="body" sz="quarter" idx="16"/>
          </p:nvPr>
        </p:nvSpPr>
        <p:spPr>
          <a:xfrm>
            <a:off x="4612911" y="4588434"/>
            <a:ext cx="4458861" cy="379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6.1">
            <a:extLst>
              <a:ext uri="{FF2B5EF4-FFF2-40B4-BE49-F238E27FC236}">
                <a16:creationId xmlns:a16="http://schemas.microsoft.com/office/drawing/2014/main" id="{860AA0F0-AD93-4BDF-8C80-DFEA75D55EF3}"/>
              </a:ext>
            </a:extLst>
          </p:cNvPr>
          <p:cNvSpPr>
            <a:spLocks noGrp="1"/>
          </p:cNvSpPr>
          <p:nvPr>
            <p:ph type="body" sz="quarter" idx="15"/>
          </p:nvPr>
        </p:nvSpPr>
        <p:spPr>
          <a:xfrm>
            <a:off x="67884" y="4574641"/>
            <a:ext cx="5728398" cy="365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igure Placeholder 6.2">
            <a:extLst>
              <a:ext uri="{FF2B5EF4-FFF2-40B4-BE49-F238E27FC236}">
                <a16:creationId xmlns:a16="http://schemas.microsoft.com/office/drawing/2014/main" id="{5909F361-A9A3-4FC7-B0D9-49764A707F4C}"/>
              </a:ext>
            </a:extLst>
          </p:cNvPr>
          <p:cNvSpPr>
            <a:spLocks noGrp="1"/>
          </p:cNvSpPr>
          <p:nvPr>
            <p:ph sz="quarter" idx="14"/>
          </p:nvPr>
        </p:nvSpPr>
        <p:spPr>
          <a:xfrm>
            <a:off x="4612911" y="1112044"/>
            <a:ext cx="4458861" cy="3387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igure Placeholder 6.1">
            <a:extLst>
              <a:ext uri="{FF2B5EF4-FFF2-40B4-BE49-F238E27FC236}">
                <a16:creationId xmlns:a16="http://schemas.microsoft.com/office/drawing/2014/main" id="{0D30F0F8-9F9A-4A62-81C5-27C7AFD09FE4}"/>
              </a:ext>
            </a:extLst>
          </p:cNvPr>
          <p:cNvSpPr>
            <a:spLocks noGrp="1"/>
          </p:cNvSpPr>
          <p:nvPr>
            <p:ph sz="quarter" idx="13"/>
          </p:nvPr>
        </p:nvSpPr>
        <p:spPr>
          <a:xfrm>
            <a:off x="67955" y="1112044"/>
            <a:ext cx="4458861" cy="3387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1D832663-2D33-456A-9E37-370099EBC97D}"/>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7062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stewater Variant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75DF5EC-F378-425F-A34B-0DE4F7B4E1A7}"/>
              </a:ext>
            </a:extLst>
          </p:cNvPr>
          <p:cNvSpPr>
            <a:spLocks noGrp="1"/>
          </p:cNvSpPr>
          <p:nvPr>
            <p:ph type="dt" sz="half" idx="10"/>
          </p:nvPr>
        </p:nvSpPr>
        <p:spPr/>
        <p:txBody>
          <a:bodyPr/>
          <a:lstStyle/>
          <a:p>
            <a:pPr>
              <a:defRPr/>
            </a:pPr>
            <a:endParaRPr lang="en-AU"/>
          </a:p>
        </p:txBody>
      </p:sp>
      <p:sp>
        <p:nvSpPr>
          <p:cNvPr id="4" name="Footer Placeholder 3">
            <a:extLst>
              <a:ext uri="{FF2B5EF4-FFF2-40B4-BE49-F238E27FC236}">
                <a16:creationId xmlns:a16="http://schemas.microsoft.com/office/drawing/2014/main" id="{87BC7CE1-921B-4BF5-B081-FDFFCD7C672E}"/>
              </a:ext>
            </a:extLst>
          </p:cNvPr>
          <p:cNvSpPr>
            <a:spLocks noGrp="1"/>
          </p:cNvSpPr>
          <p:nvPr>
            <p:ph type="ftr" sz="quarter" idx="11"/>
          </p:nvPr>
        </p:nvSpPr>
        <p:spPr/>
        <p:txBody>
          <a:bodyPr/>
          <a:lstStyle/>
          <a:p>
            <a:pPr>
              <a:defRPr/>
            </a:pPr>
            <a:endParaRPr lang="en-AU"/>
          </a:p>
        </p:txBody>
      </p:sp>
      <p:sp>
        <p:nvSpPr>
          <p:cNvPr id="5" name="Slide Number Placeholder 4">
            <a:extLst>
              <a:ext uri="{FF2B5EF4-FFF2-40B4-BE49-F238E27FC236}">
                <a16:creationId xmlns:a16="http://schemas.microsoft.com/office/drawing/2014/main" id="{2EA9F053-4D3F-4648-9F59-39133BD4CD19}"/>
              </a:ext>
            </a:extLst>
          </p:cNvPr>
          <p:cNvSpPr>
            <a:spLocks noGrp="1"/>
          </p:cNvSpPr>
          <p:nvPr>
            <p:ph type="sldNum" sz="quarter" idx="12"/>
          </p:nvPr>
        </p:nvSpPr>
        <p:spPr/>
        <p:txBody>
          <a:bodyPr/>
          <a:lstStyle/>
          <a:p>
            <a:fld id="{ED7680F9-C0BF-4CC2-A043-27BA3E10BB14}" type="slidenum">
              <a:rPr lang="en-AU" altLang="en-US" smtClean="0"/>
              <a:pPr/>
              <a:t>‹#›</a:t>
            </a:fld>
            <a:endParaRPr lang="en-AU" altLang="en-US"/>
          </a:p>
        </p:txBody>
      </p:sp>
      <p:sp>
        <p:nvSpPr>
          <p:cNvPr id="9" name="Text Placeholder 7.1">
            <a:extLst>
              <a:ext uri="{FF2B5EF4-FFF2-40B4-BE49-F238E27FC236}">
                <a16:creationId xmlns:a16="http://schemas.microsoft.com/office/drawing/2014/main" id="{7B1CCDA7-E2BB-4D96-A510-D5ED9A090E76}"/>
              </a:ext>
            </a:extLst>
          </p:cNvPr>
          <p:cNvSpPr>
            <a:spLocks noGrp="1"/>
          </p:cNvSpPr>
          <p:nvPr>
            <p:ph type="body" sz="quarter" idx="14"/>
          </p:nvPr>
        </p:nvSpPr>
        <p:spPr>
          <a:xfrm>
            <a:off x="6876460" y="1145266"/>
            <a:ext cx="2134156" cy="3714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igure Placeholder 7.1">
            <a:extLst>
              <a:ext uri="{FF2B5EF4-FFF2-40B4-BE49-F238E27FC236}">
                <a16:creationId xmlns:a16="http://schemas.microsoft.com/office/drawing/2014/main" id="{22BC706E-901D-4CD1-B5B4-2BC1D13E94B1}"/>
              </a:ext>
            </a:extLst>
          </p:cNvPr>
          <p:cNvSpPr>
            <a:spLocks noGrp="1"/>
          </p:cNvSpPr>
          <p:nvPr>
            <p:ph sz="quarter" idx="13"/>
          </p:nvPr>
        </p:nvSpPr>
        <p:spPr>
          <a:xfrm>
            <a:off x="133385" y="1078880"/>
            <a:ext cx="6642746" cy="37811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7C5D0521-1EAF-45C0-B0EB-A551C8E1CFFA}"/>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97992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accination">
    <p:spTree>
      <p:nvGrpSpPr>
        <p:cNvPr id="1" name=""/>
        <p:cNvGrpSpPr/>
        <p:nvPr/>
      </p:nvGrpSpPr>
      <p:grpSpPr>
        <a:xfrm>
          <a:off x="0" y="0"/>
          <a:ext cx="0" cy="0"/>
          <a:chOff x="0" y="0"/>
          <a:chExt cx="0" cy="0"/>
        </a:xfrm>
      </p:grpSpPr>
      <p:sp>
        <p:nvSpPr>
          <p:cNvPr id="10" name="Table Placeholder 10.1">
            <a:extLst>
              <a:ext uri="{FF2B5EF4-FFF2-40B4-BE49-F238E27FC236}">
                <a16:creationId xmlns:a16="http://schemas.microsoft.com/office/drawing/2014/main" id="{F728C24A-8243-4C30-9DBE-810D83A25545}"/>
              </a:ext>
            </a:extLst>
          </p:cNvPr>
          <p:cNvSpPr>
            <a:spLocks noGrp="1"/>
          </p:cNvSpPr>
          <p:nvPr>
            <p:ph type="tbl" sz="quarter" idx="13"/>
          </p:nvPr>
        </p:nvSpPr>
        <p:spPr>
          <a:xfrm>
            <a:off x="207223" y="1221581"/>
            <a:ext cx="5384933" cy="3154680"/>
          </a:xfrm>
        </p:spPr>
        <p:txBody>
          <a:bodyPr/>
          <a:lstStyle/>
          <a:p>
            <a:endParaRPr lang="en-AU"/>
          </a:p>
        </p:txBody>
      </p:sp>
      <p:sp>
        <p:nvSpPr>
          <p:cNvPr id="3" name="Date Placeholder 2">
            <a:extLst>
              <a:ext uri="{FF2B5EF4-FFF2-40B4-BE49-F238E27FC236}">
                <a16:creationId xmlns:a16="http://schemas.microsoft.com/office/drawing/2014/main" id="{6C9E151A-55F8-4F6E-A666-06E91EBFED35}"/>
              </a:ext>
            </a:extLst>
          </p:cNvPr>
          <p:cNvSpPr>
            <a:spLocks noGrp="1"/>
          </p:cNvSpPr>
          <p:nvPr>
            <p:ph type="dt" sz="half" idx="10"/>
          </p:nvPr>
        </p:nvSpPr>
        <p:spPr/>
        <p:txBody>
          <a:bodyPr/>
          <a:lstStyle/>
          <a:p>
            <a:pPr>
              <a:defRPr/>
            </a:pPr>
            <a:endParaRPr lang="en-AU"/>
          </a:p>
        </p:txBody>
      </p:sp>
      <p:sp>
        <p:nvSpPr>
          <p:cNvPr id="4" name="Footer Placeholder 3">
            <a:extLst>
              <a:ext uri="{FF2B5EF4-FFF2-40B4-BE49-F238E27FC236}">
                <a16:creationId xmlns:a16="http://schemas.microsoft.com/office/drawing/2014/main" id="{50307E74-DAB2-4588-9021-3B01274506E3}"/>
              </a:ext>
            </a:extLst>
          </p:cNvPr>
          <p:cNvSpPr>
            <a:spLocks noGrp="1"/>
          </p:cNvSpPr>
          <p:nvPr>
            <p:ph type="ftr" sz="quarter" idx="11"/>
          </p:nvPr>
        </p:nvSpPr>
        <p:spPr/>
        <p:txBody>
          <a:bodyPr/>
          <a:lstStyle/>
          <a:p>
            <a:pPr>
              <a:defRPr/>
            </a:pPr>
            <a:endParaRPr lang="en-AU"/>
          </a:p>
        </p:txBody>
      </p:sp>
      <p:sp>
        <p:nvSpPr>
          <p:cNvPr id="5" name="Slide Number Placeholder 4">
            <a:extLst>
              <a:ext uri="{FF2B5EF4-FFF2-40B4-BE49-F238E27FC236}">
                <a16:creationId xmlns:a16="http://schemas.microsoft.com/office/drawing/2014/main" id="{A6454FD9-606B-4ED7-A3AE-526952958C22}"/>
              </a:ext>
            </a:extLst>
          </p:cNvPr>
          <p:cNvSpPr>
            <a:spLocks noGrp="1"/>
          </p:cNvSpPr>
          <p:nvPr>
            <p:ph type="sldNum" sz="quarter" idx="12"/>
          </p:nvPr>
        </p:nvSpPr>
        <p:spPr/>
        <p:txBody>
          <a:bodyPr/>
          <a:lstStyle/>
          <a:p>
            <a:fld id="{ED7680F9-C0BF-4CC2-A043-27BA3E10BB14}" type="slidenum">
              <a:rPr lang="en-AU" altLang="en-US" smtClean="0"/>
              <a:pPr/>
              <a:t>‹#›</a:t>
            </a:fld>
            <a:endParaRPr lang="en-AU" altLang="en-US"/>
          </a:p>
        </p:txBody>
      </p:sp>
      <p:sp>
        <p:nvSpPr>
          <p:cNvPr id="7" name="Figure Placeholder 10.2">
            <a:extLst>
              <a:ext uri="{FF2B5EF4-FFF2-40B4-BE49-F238E27FC236}">
                <a16:creationId xmlns:a16="http://schemas.microsoft.com/office/drawing/2014/main" id="{0F60D8B3-62D8-4D16-B6CF-73279AFA55FE}"/>
              </a:ext>
            </a:extLst>
          </p:cNvPr>
          <p:cNvSpPr>
            <a:spLocks noGrp="1"/>
          </p:cNvSpPr>
          <p:nvPr>
            <p:ph type="pic" sz="quarter" idx="15"/>
          </p:nvPr>
        </p:nvSpPr>
        <p:spPr>
          <a:xfrm>
            <a:off x="5730431" y="1130969"/>
            <a:ext cx="3206346" cy="3810125"/>
          </a:xfrm>
        </p:spPr>
        <p:txBody>
          <a:bodyPr/>
          <a:lstStyle/>
          <a:p>
            <a:endParaRPr lang="en-AU"/>
          </a:p>
        </p:txBody>
      </p:sp>
      <p:sp>
        <p:nvSpPr>
          <p:cNvPr id="12" name="Figure Placeholder 10.1">
            <a:extLst>
              <a:ext uri="{FF2B5EF4-FFF2-40B4-BE49-F238E27FC236}">
                <a16:creationId xmlns:a16="http://schemas.microsoft.com/office/drawing/2014/main" id="{220A1C86-F80C-40DA-83DB-CF2C28B58E24}"/>
              </a:ext>
            </a:extLst>
          </p:cNvPr>
          <p:cNvSpPr>
            <a:spLocks noGrp="1"/>
          </p:cNvSpPr>
          <p:nvPr>
            <p:ph sz="quarter" idx="14"/>
          </p:nvPr>
        </p:nvSpPr>
        <p:spPr>
          <a:xfrm>
            <a:off x="4047687" y="1509353"/>
            <a:ext cx="1557172" cy="226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5193A008-649C-4A1D-A8F3-0DBE5CE3AE9C}"/>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62138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1" y="202406"/>
            <a:ext cx="7199313"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endParaRPr lang="en-US" altLang="en-US" dirty="0"/>
          </a:p>
        </p:txBody>
      </p:sp>
      <p:sp>
        <p:nvSpPr>
          <p:cNvPr id="1027" name="Text Placeholder 2"/>
          <p:cNvSpPr>
            <a:spLocks noGrp="1"/>
          </p:cNvSpPr>
          <p:nvPr>
            <p:ph type="body" idx="1"/>
          </p:nvPr>
        </p:nvSpPr>
        <p:spPr bwMode="auto">
          <a:xfrm>
            <a:off x="539750" y="1214438"/>
            <a:ext cx="8243888" cy="3375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2" name="Date Placeholder 1"/>
          <p:cNvSpPr>
            <a:spLocks noGrp="1"/>
          </p:cNvSpPr>
          <p:nvPr>
            <p:ph type="dt" sz="half" idx="2"/>
          </p:nvPr>
        </p:nvSpPr>
        <p:spPr>
          <a:xfrm>
            <a:off x="6119814" y="4860131"/>
            <a:ext cx="1800225" cy="280988"/>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a:p>
        </p:txBody>
      </p:sp>
      <p:sp>
        <p:nvSpPr>
          <p:cNvPr id="3" name="Footer Placeholder 2"/>
          <p:cNvSpPr>
            <a:spLocks noGrp="1"/>
          </p:cNvSpPr>
          <p:nvPr>
            <p:ph type="ftr" sz="quarter" idx="3"/>
          </p:nvPr>
        </p:nvSpPr>
        <p:spPr>
          <a:xfrm>
            <a:off x="539751" y="4860131"/>
            <a:ext cx="5400675" cy="280988"/>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8243888" y="4864894"/>
            <a:ext cx="539750" cy="280988"/>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a:p>
        </p:txBody>
      </p:sp>
      <p:sp>
        <p:nvSpPr>
          <p:cNvPr id="5" name="MSIPCMContentMarking" descr="{&quot;HashCode&quot;:904758361,&quot;Placement&quot;:&quot;Footer&quot;,&quot;Top&quot;:382.448425,&quot;Left&quot;:323.117157,&quot;SlideWidth&quot;:720,&quot;SlideHeight&quot;:405}">
            <a:extLst>
              <a:ext uri="{FF2B5EF4-FFF2-40B4-BE49-F238E27FC236}">
                <a16:creationId xmlns:a16="http://schemas.microsoft.com/office/drawing/2014/main" id="{76712CD4-F58D-438E-BC1E-240E73B8014B}"/>
              </a:ext>
            </a:extLst>
          </p:cNvPr>
          <p:cNvSpPr txBox="1"/>
          <p:nvPr userDrawn="1"/>
        </p:nvSpPr>
        <p:spPr>
          <a:xfrm>
            <a:off x="4103588" y="48570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health.gov.au/resources/publications/iceg-interim-guidance-on-monkeypox-for-health-worker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mmunisationhandbook.health.gov.au/contents/vaccine-preventable-diseases/mpox-previously-known-as-monkeypox" TargetMode="External"/><Relationship Id="rId2" Type="http://schemas.openxmlformats.org/officeDocument/2006/relationships/hyperlink" Target="https://www.health.vic.gov.au/infectious-diseases/mpox-monkeypox#resources-for-health-professional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dc.gov/poxvirus/mpox/response/2022/vaccine-admin.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health.vic.gov.au/local-public-health-units" TargetMode="External"/><Relationship Id="rId2" Type="http://schemas.openxmlformats.org/officeDocument/2006/relationships/hyperlink" Target="https://www.onelinkonline.net/login/" TargetMode="External"/><Relationship Id="rId1" Type="http://schemas.openxmlformats.org/officeDocument/2006/relationships/slideLayout" Target="../slideLayouts/slideLayout2.xml"/><Relationship Id="rId5" Type="http://schemas.openxmlformats.org/officeDocument/2006/relationships/hyperlink" Target="mailto:immunisation@health.vic.gov.au" TargetMode="External"/><Relationship Id="rId4" Type="http://schemas.openxmlformats.org/officeDocument/2006/relationships/hyperlink" Target="https://www.health.vic.gov.au/infectious-diseases/mpox-monkeypo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ealth.vic.gov.au/subscrib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thorneharbour.org/sexual-health/mpo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worldhealthorg.shinyapps.io/mpx_global/#2_Global_situation_update" TargetMode="External"/><Relationship Id="rId3" Type="http://schemas.openxmlformats.org/officeDocument/2006/relationships/hyperlink" Target="https://thorneharbour.org/sexual-health/mpox/" TargetMode="External"/><Relationship Id="rId7" Type="http://schemas.openxmlformats.org/officeDocument/2006/relationships/hyperlink" Target="https://www.health.gov.au/resources/publications/iceg-interim-guidance-on-monkeypox-for-health-workers" TargetMode="External"/><Relationship Id="rId2" Type="http://schemas.openxmlformats.org/officeDocument/2006/relationships/hyperlink" Target="https://immunisationhandbook.health.gov.au/contents/vaccine-preventable-diseases/mpox-previously-known-as-monkeypox" TargetMode="External"/><Relationship Id="rId1" Type="http://schemas.openxmlformats.org/officeDocument/2006/relationships/slideLayout" Target="../slideLayouts/slideLayout2.xml"/><Relationship Id="rId6" Type="http://schemas.openxmlformats.org/officeDocument/2006/relationships/hyperlink" Target="https://www.health.vic.gov.au/infectious-diseases/mpox-monkeypox#resources-for-health-professionals" TargetMode="External"/><Relationship Id="rId5" Type="http://schemas.openxmlformats.org/officeDocument/2006/relationships/hyperlink" Target="https://www.cdc.gov/poxvirus/mpox/symptoms/index.html" TargetMode="External"/><Relationship Id="rId10" Type="http://schemas.openxmlformats.org/officeDocument/2006/relationships/hyperlink" Target="https://www.who.int/news-room/fact-sheets/detail/monkeypox#:~:text=Mpox%20%28monkeypox%29%20is%20a%20viral%20illness%20caused%20by,back%20pain%2C%20low%20energy%2C%20and%20swollen%20lymph%20nodes" TargetMode="External"/><Relationship Id="rId4" Type="http://schemas.openxmlformats.org/officeDocument/2006/relationships/hyperlink" Target="https://www.cdc.gov/poxvirus/mpox/response/2022/vaccine-admin.html" TargetMode="External"/><Relationship Id="rId9" Type="http://schemas.openxmlformats.org/officeDocument/2006/relationships/hyperlink" Target="https://www.who.int/health-topics/monkeypox/#tab=tab_1"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health.vic.gov.au/health-advisories/flu-vaccination-for-all-victorian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qtxasset.com/quartz/qcloud5/media/image/AREXVY.jpg?VersionId=uoxhe6KKG6t7hsCKwwSITa0yP0twHlrK" TargetMode="External"/><Relationship Id="rId13" Type="http://schemas.openxmlformats.org/officeDocument/2006/relationships/hyperlink" Target="https://acendahealth.org/wp-content/uploads/2021/05/shutterstock_381809164-scaled.jpg" TargetMode="External"/><Relationship Id="rId3" Type="http://schemas.openxmlformats.org/officeDocument/2006/relationships/hyperlink" Target="https://www.health.vic.gov.au/health-advisories/flu-vaccination-for-all-victorians" TargetMode="External"/><Relationship Id="rId7" Type="http://schemas.openxmlformats.org/officeDocument/2006/relationships/hyperlink" Target="https://www.tga.gov.au/resources/auspmd/abrysvo" TargetMode="External"/><Relationship Id="rId12" Type="http://schemas.openxmlformats.org/officeDocument/2006/relationships/hyperlink" Target="https://mentalhealthcommission.ca/wp-content/uploads/2021/09/Seniors-Happy-diverse-scaled.jpeg" TargetMode="External"/><Relationship Id="rId2" Type="http://schemas.openxmlformats.org/officeDocument/2006/relationships/hyperlink" Target="https://www.smh.com.au/national/virus-soup-making-victorians-sick-could-get-worse-before-it-gets-better-20240503-p5foo4.html" TargetMode="External"/><Relationship Id="rId1" Type="http://schemas.openxmlformats.org/officeDocument/2006/relationships/slideLayout" Target="../slideLayouts/slideLayout2.xml"/><Relationship Id="rId6" Type="http://schemas.openxmlformats.org/officeDocument/2006/relationships/hyperlink" Target="https://www.healthdirect.gov.au/respiratory-syncytial-virus-rsv#prevented" TargetMode="External"/><Relationship Id="rId11" Type="http://schemas.openxmlformats.org/officeDocument/2006/relationships/hyperlink" Target="https://www.mountainside-medical.com/cdn/shop/files/Abrysvo-RSV-Vaccine-_Respiratory-Syncytial-Virus-Vaccine_-0.5-mL_6140b11a-b299-4dfa-a99b-f3c47a9425d9_800x800.jpg?v=1692707308" TargetMode="External"/><Relationship Id="rId5" Type="http://schemas.openxmlformats.org/officeDocument/2006/relationships/hyperlink" Target="https://www.tga.gov.au/resources/auspmd/beyfortus" TargetMode="External"/><Relationship Id="rId10" Type="http://schemas.openxmlformats.org/officeDocument/2006/relationships/hyperlink" Target="https://www.empr.com/wp-content/uploads/sites/7/2020/12/newbornbabyg73773081_1345153.jpg" TargetMode="External"/><Relationship Id="rId4" Type="http://schemas.openxmlformats.org/officeDocument/2006/relationships/hyperlink" Target="https://www.health.vic.gov.au/immunisation/respiratory-syncytial-virus-immunisation" TargetMode="External"/><Relationship Id="rId9" Type="http://schemas.openxmlformats.org/officeDocument/2006/relationships/hyperlink" Target="https://potomacpediatrics.com/wp-content/uploads/2023/08/Beyfortus.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06D8-DC82-45A2-86FA-460D7444B59B}"/>
              </a:ext>
            </a:extLst>
          </p:cNvPr>
          <p:cNvSpPr>
            <a:spLocks noGrp="1"/>
          </p:cNvSpPr>
          <p:nvPr>
            <p:ph type="ctrTitle"/>
          </p:nvPr>
        </p:nvSpPr>
        <p:spPr/>
        <p:txBody>
          <a:bodyPr/>
          <a:lstStyle/>
          <a:p>
            <a:br>
              <a:rPr lang="en-AU" dirty="0"/>
            </a:br>
            <a:br>
              <a:rPr lang="en-AU" dirty="0"/>
            </a:br>
            <a:r>
              <a:rPr lang="en-AU" dirty="0">
                <a:ea typeface="ＭＳ Ｐゴシック"/>
              </a:rPr>
              <a:t>Mpox </a:t>
            </a:r>
          </a:p>
        </p:txBody>
      </p:sp>
      <p:sp>
        <p:nvSpPr>
          <p:cNvPr id="3" name="Subtitle 2">
            <a:extLst>
              <a:ext uri="{FF2B5EF4-FFF2-40B4-BE49-F238E27FC236}">
                <a16:creationId xmlns:a16="http://schemas.microsoft.com/office/drawing/2014/main" id="{71546870-8865-4200-8EDC-0246D63A119E}"/>
              </a:ext>
            </a:extLst>
          </p:cNvPr>
          <p:cNvSpPr>
            <a:spLocks noGrp="1"/>
          </p:cNvSpPr>
          <p:nvPr>
            <p:ph type="subTitle" idx="1"/>
          </p:nvPr>
        </p:nvSpPr>
        <p:spPr>
          <a:xfrm>
            <a:off x="540000" y="2143125"/>
            <a:ext cx="4927350" cy="971551"/>
          </a:xfrm>
        </p:spPr>
        <p:txBody>
          <a:bodyPr/>
          <a:lstStyle/>
          <a:p>
            <a:r>
              <a:rPr lang="en-AU" sz="1000" dirty="0">
                <a:ea typeface="ＭＳ Ｐゴシック"/>
              </a:rPr>
              <a:t>RACGP Webinar 3</a:t>
            </a:r>
            <a:r>
              <a:rPr lang="en-AU" sz="1000" baseline="30000" dirty="0">
                <a:ea typeface="ＭＳ Ｐゴシック"/>
              </a:rPr>
              <a:t>rd</a:t>
            </a:r>
            <a:r>
              <a:rPr lang="en-AU" sz="1000" dirty="0">
                <a:ea typeface="ＭＳ Ｐゴシック"/>
              </a:rPr>
              <a:t> July 2024</a:t>
            </a:r>
          </a:p>
          <a:p>
            <a:endParaRPr lang="en-AU" sz="1000" dirty="0"/>
          </a:p>
          <a:p>
            <a:pPr>
              <a:spcBef>
                <a:spcPts val="0"/>
              </a:spcBef>
              <a:spcAft>
                <a:spcPts val="0"/>
              </a:spcAft>
            </a:pPr>
            <a:r>
              <a:rPr lang="en-AU" sz="900" dirty="0">
                <a:ea typeface="ＭＳ Ｐゴシック"/>
              </a:rPr>
              <a:t>Dr Christian McGrath, Infectious Diseases Physician</a:t>
            </a:r>
          </a:p>
          <a:p>
            <a:pPr>
              <a:spcBef>
                <a:spcPts val="0"/>
              </a:spcBef>
              <a:spcAft>
                <a:spcPts val="0"/>
              </a:spcAft>
            </a:pPr>
            <a:r>
              <a:rPr lang="en-AU" sz="900" dirty="0">
                <a:ea typeface="ＭＳ Ｐゴシック"/>
              </a:rPr>
              <a:t>Deputy Chief Health Officer (Communicable Diseases) Department of Health, Victoria</a:t>
            </a:r>
            <a:endParaRPr lang="en-AU" sz="900" dirty="0"/>
          </a:p>
          <a:p>
            <a:pPr>
              <a:spcBef>
                <a:spcPts val="0"/>
              </a:spcBef>
              <a:spcAft>
                <a:spcPts val="0"/>
              </a:spcAft>
            </a:pPr>
            <a:endParaRPr lang="en-AU" sz="800" dirty="0"/>
          </a:p>
        </p:txBody>
      </p:sp>
      <p:sp>
        <p:nvSpPr>
          <p:cNvPr id="4" name="Subtitle 2">
            <a:extLst>
              <a:ext uri="{FF2B5EF4-FFF2-40B4-BE49-F238E27FC236}">
                <a16:creationId xmlns:a16="http://schemas.microsoft.com/office/drawing/2014/main" id="{CF9FC7F3-CB23-47AE-852C-F65E4C44AFE1}"/>
              </a:ext>
            </a:extLst>
          </p:cNvPr>
          <p:cNvSpPr txBox="1">
            <a:spLocks/>
          </p:cNvSpPr>
          <p:nvPr/>
        </p:nvSpPr>
        <p:spPr bwMode="auto">
          <a:xfrm>
            <a:off x="539999" y="3262305"/>
            <a:ext cx="2536575" cy="252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457200" rtl="0" eaLnBrk="1" fontAlgn="base" hangingPunct="1">
              <a:lnSpc>
                <a:spcPct val="110000"/>
              </a:lnSpc>
              <a:spcBef>
                <a:spcPts val="800"/>
              </a:spcBef>
              <a:spcAft>
                <a:spcPts val="800"/>
              </a:spcAft>
              <a:buNone/>
              <a:defRPr sz="2200" b="0" kern="1200" baseline="0">
                <a:solidFill>
                  <a:srgbClr val="53565A"/>
                </a:solidFill>
                <a:latin typeface="Arial"/>
                <a:ea typeface="ＭＳ Ｐゴシック" charset="0"/>
                <a:cs typeface="Arial"/>
              </a:defRPr>
            </a:lvl1pPr>
            <a:lvl2pPr marL="457200" indent="0" algn="ctr" defTabSz="457200" rtl="0" eaLnBrk="1" fontAlgn="base" hangingPunct="1">
              <a:lnSpc>
                <a:spcPct val="110000"/>
              </a:lnSpc>
              <a:spcBef>
                <a:spcPct val="0"/>
              </a:spcBef>
              <a:spcAft>
                <a:spcPts val="800"/>
              </a:spcAft>
              <a:buNone/>
              <a:defRPr sz="2000" kern="1200">
                <a:solidFill>
                  <a:schemeClr val="tx1">
                    <a:tint val="75000"/>
                  </a:schemeClr>
                </a:solidFill>
                <a:latin typeface="+mn-lt"/>
                <a:ea typeface="ＭＳ Ｐゴシック" charset="0"/>
                <a:cs typeface="+mn-cs"/>
              </a:defRPr>
            </a:lvl2pPr>
            <a:lvl3pPr marL="9144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3pPr>
            <a:lvl4pPr marL="13716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200" b="1" dirty="0">
                <a:solidFill>
                  <a:schemeClr val="tx1"/>
                </a:solidFill>
              </a:rPr>
              <a:t>OFFICIAL</a:t>
            </a:r>
            <a:r>
              <a:rPr lang="en-AU" sz="1200" dirty="0"/>
              <a:t> </a:t>
            </a:r>
          </a:p>
          <a:p>
            <a:endParaRPr lang="en-GB" sz="1200" dirty="0"/>
          </a:p>
        </p:txBody>
      </p:sp>
    </p:spTree>
    <p:extLst>
      <p:ext uri="{BB962C8B-B14F-4D97-AF65-F5344CB8AC3E}">
        <p14:creationId xmlns:p14="http://schemas.microsoft.com/office/powerpoint/2010/main" val="151357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7348-B21C-3E31-77D5-68AC70D4612B}"/>
              </a:ext>
            </a:extLst>
          </p:cNvPr>
          <p:cNvSpPr>
            <a:spLocks noGrp="1"/>
          </p:cNvSpPr>
          <p:nvPr>
            <p:ph type="title"/>
          </p:nvPr>
        </p:nvSpPr>
        <p:spPr/>
        <p:txBody>
          <a:bodyPr/>
          <a:lstStyle/>
          <a:p>
            <a:r>
              <a:rPr lang="en-US" dirty="0">
                <a:ea typeface="ＭＳ Ｐゴシック"/>
              </a:rPr>
              <a:t>Epidemiology – WHO Global Update</a:t>
            </a:r>
          </a:p>
        </p:txBody>
      </p:sp>
      <p:pic>
        <p:nvPicPr>
          <p:cNvPr id="4" name="Content Placeholder 3" descr="A graph of different colored squares&#10;&#10;Description automatically generated">
            <a:extLst>
              <a:ext uri="{FF2B5EF4-FFF2-40B4-BE49-F238E27FC236}">
                <a16:creationId xmlns:a16="http://schemas.microsoft.com/office/drawing/2014/main" id="{5F7953D6-DB71-554A-3624-6E7955FB7F4C}"/>
              </a:ext>
            </a:extLst>
          </p:cNvPr>
          <p:cNvPicPr>
            <a:picLocks noGrp="1" noChangeAspect="1"/>
          </p:cNvPicPr>
          <p:nvPr>
            <p:ph idx="1"/>
          </p:nvPr>
        </p:nvPicPr>
        <p:blipFill>
          <a:blip r:embed="rId2"/>
          <a:stretch>
            <a:fillRect/>
          </a:stretch>
        </p:blipFill>
        <p:spPr>
          <a:xfrm>
            <a:off x="1270" y="1540622"/>
            <a:ext cx="4903097" cy="2753040"/>
          </a:xfrm>
        </p:spPr>
      </p:pic>
      <p:pic>
        <p:nvPicPr>
          <p:cNvPr id="5" name="Picture 4" descr="A graph of different colored bars&#10;&#10;Description automatically generated">
            <a:extLst>
              <a:ext uri="{FF2B5EF4-FFF2-40B4-BE49-F238E27FC236}">
                <a16:creationId xmlns:a16="http://schemas.microsoft.com/office/drawing/2014/main" id="{843DF89E-FFFD-08A3-0A31-522D1C37CB04}"/>
              </a:ext>
            </a:extLst>
          </p:cNvPr>
          <p:cNvPicPr>
            <a:picLocks noChangeAspect="1"/>
          </p:cNvPicPr>
          <p:nvPr/>
        </p:nvPicPr>
        <p:blipFill>
          <a:blip r:embed="rId3"/>
          <a:stretch>
            <a:fillRect/>
          </a:stretch>
        </p:blipFill>
        <p:spPr>
          <a:xfrm>
            <a:off x="4834816" y="1539659"/>
            <a:ext cx="4309739" cy="2456380"/>
          </a:xfrm>
          <a:prstGeom prst="rect">
            <a:avLst/>
          </a:prstGeom>
        </p:spPr>
      </p:pic>
    </p:spTree>
    <p:extLst>
      <p:ext uri="{BB962C8B-B14F-4D97-AF65-F5344CB8AC3E}">
        <p14:creationId xmlns:p14="http://schemas.microsoft.com/office/powerpoint/2010/main" val="2177426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3D1D-4DE4-7925-AF3E-68D90475C21A}"/>
              </a:ext>
            </a:extLst>
          </p:cNvPr>
          <p:cNvSpPr>
            <a:spLocks noGrp="1"/>
          </p:cNvSpPr>
          <p:nvPr>
            <p:ph type="title"/>
          </p:nvPr>
        </p:nvSpPr>
        <p:spPr/>
        <p:txBody>
          <a:bodyPr/>
          <a:lstStyle/>
          <a:p>
            <a:r>
              <a:rPr lang="en-US" dirty="0">
                <a:ea typeface="ＭＳ Ｐゴシック"/>
              </a:rPr>
              <a:t>WHO Risk Assessment</a:t>
            </a:r>
            <a:endParaRPr lang="en-US" dirty="0"/>
          </a:p>
        </p:txBody>
      </p:sp>
      <p:sp>
        <p:nvSpPr>
          <p:cNvPr id="3" name="Content Placeholder 2">
            <a:extLst>
              <a:ext uri="{FF2B5EF4-FFF2-40B4-BE49-F238E27FC236}">
                <a16:creationId xmlns:a16="http://schemas.microsoft.com/office/drawing/2014/main" id="{B9136041-DD52-7C19-FF35-0FF278819B11}"/>
              </a:ext>
            </a:extLst>
          </p:cNvPr>
          <p:cNvSpPr>
            <a:spLocks noGrp="1"/>
          </p:cNvSpPr>
          <p:nvPr>
            <p:ph idx="1"/>
          </p:nvPr>
        </p:nvSpPr>
        <p:spPr/>
        <p:txBody>
          <a:bodyPr/>
          <a:lstStyle/>
          <a:p>
            <a:pPr marL="342900" indent="-342900">
              <a:buFont typeface="Arial"/>
              <a:buChar char="•"/>
            </a:pPr>
            <a:r>
              <a:rPr lang="en-US" b="0" dirty="0">
                <a:ea typeface="ＭＳ Ｐゴシック"/>
              </a:rPr>
              <a:t>Per WHO, confirmation of</a:t>
            </a:r>
            <a:r>
              <a:rPr lang="en-US" dirty="0">
                <a:ea typeface="ＭＳ Ｐゴシック"/>
              </a:rPr>
              <a:t> one </a:t>
            </a:r>
            <a:r>
              <a:rPr lang="en-US" b="0" dirty="0">
                <a:ea typeface="ＭＳ Ｐゴシック"/>
              </a:rPr>
              <a:t>case of mpox, in a country, is considered an </a:t>
            </a:r>
            <a:r>
              <a:rPr lang="en-US" dirty="0">
                <a:ea typeface="ＭＳ Ｐゴシック"/>
              </a:rPr>
              <a:t>outbreak</a:t>
            </a:r>
          </a:p>
          <a:p>
            <a:pPr marL="342900" indent="-342900">
              <a:buFont typeface="Arial"/>
              <a:buChar char="•"/>
            </a:pPr>
            <a:r>
              <a:rPr lang="en-US" b="0" dirty="0">
                <a:ea typeface="ＭＳ Ｐゴシック"/>
              </a:rPr>
              <a:t>WHO mpox long-term risk assessment (Dec 2023)</a:t>
            </a:r>
          </a:p>
          <a:p>
            <a:pPr marL="594360" lvl="2" indent="-342900">
              <a:buFont typeface="Wingdings"/>
              <a:buChar char="§"/>
            </a:pPr>
            <a:r>
              <a:rPr lang="en-US" sz="1200" dirty="0">
                <a:solidFill>
                  <a:srgbClr val="201547"/>
                </a:solidFill>
                <a:ea typeface="ＭＳ Ｐゴシック"/>
                <a:cs typeface="Arial"/>
              </a:rPr>
              <a:t>For the general population in countries not affected by mpox prior to the 2022-24 outbreak, the risk is assessed as </a:t>
            </a:r>
            <a:r>
              <a:rPr lang="en-US" sz="1200" b="1" dirty="0">
                <a:solidFill>
                  <a:srgbClr val="201547"/>
                </a:solidFill>
                <a:ea typeface="ＭＳ Ｐゴシック"/>
                <a:cs typeface="Arial"/>
              </a:rPr>
              <a:t>low</a:t>
            </a:r>
            <a:endParaRPr lang="en-US" sz="1200" b="0" dirty="0">
              <a:solidFill>
                <a:srgbClr val="201547"/>
              </a:solidFill>
              <a:cs typeface="Arial"/>
            </a:endParaRPr>
          </a:p>
          <a:p>
            <a:pPr marL="594360" lvl="2" indent="-342900">
              <a:buFont typeface="Wingdings"/>
              <a:buChar char="§"/>
            </a:pPr>
            <a:r>
              <a:rPr lang="en-US" sz="1200" dirty="0">
                <a:solidFill>
                  <a:srgbClr val="201547"/>
                </a:solidFill>
                <a:ea typeface="ＭＳ Ｐゴシック"/>
                <a:cs typeface="Arial"/>
              </a:rPr>
              <a:t>For the general population in countries with historical transmission and their </a:t>
            </a:r>
            <a:r>
              <a:rPr lang="en-US" sz="1200" dirty="0" err="1">
                <a:solidFill>
                  <a:srgbClr val="201547"/>
                </a:solidFill>
                <a:ea typeface="ＭＳ Ｐゴシック"/>
                <a:cs typeface="Arial"/>
              </a:rPr>
              <a:t>neighbouring</a:t>
            </a:r>
            <a:r>
              <a:rPr lang="en-US" sz="1200" dirty="0">
                <a:solidFill>
                  <a:srgbClr val="201547"/>
                </a:solidFill>
                <a:ea typeface="ＭＳ Ｐゴシック"/>
                <a:cs typeface="Arial"/>
              </a:rPr>
              <a:t> countries, mpox risk is assessed as </a:t>
            </a:r>
            <a:r>
              <a:rPr lang="en-US" sz="1200" b="1" dirty="0">
                <a:solidFill>
                  <a:srgbClr val="201547"/>
                </a:solidFill>
                <a:ea typeface="ＭＳ Ｐゴシック"/>
                <a:cs typeface="Arial"/>
              </a:rPr>
              <a:t>moderate</a:t>
            </a:r>
            <a:endParaRPr lang="en-US" sz="1200" dirty="0">
              <a:solidFill>
                <a:srgbClr val="201547"/>
              </a:solidFill>
              <a:cs typeface="Arial"/>
            </a:endParaRPr>
          </a:p>
          <a:p>
            <a:pPr marL="594360" lvl="2" indent="-342900">
              <a:buFont typeface="Wingdings"/>
              <a:buChar char="§"/>
            </a:pPr>
            <a:r>
              <a:rPr lang="en-US" sz="1200" dirty="0">
                <a:solidFill>
                  <a:srgbClr val="201547"/>
                </a:solidFill>
                <a:ea typeface="ＭＳ Ｐゴシック"/>
                <a:cs typeface="Arial"/>
              </a:rPr>
              <a:t>The overall global risk for MSM and sex workers is assessed as </a:t>
            </a:r>
            <a:r>
              <a:rPr lang="en-US" sz="1200" b="1" dirty="0">
                <a:solidFill>
                  <a:srgbClr val="201547"/>
                </a:solidFill>
                <a:ea typeface="ＭＳ Ｐゴシック"/>
                <a:cs typeface="Arial"/>
              </a:rPr>
              <a:t>moderate</a:t>
            </a:r>
            <a:endParaRPr lang="en-US" sz="1200" b="1" dirty="0">
              <a:solidFill>
                <a:srgbClr val="201547"/>
              </a:solidFill>
              <a:cs typeface="Arial"/>
            </a:endParaRPr>
          </a:p>
          <a:p>
            <a:pPr marL="594360" lvl="2" indent="-342900">
              <a:buFont typeface="Wingdings"/>
              <a:buChar char="§"/>
            </a:pPr>
            <a:r>
              <a:rPr lang="en-US" sz="1200" dirty="0">
                <a:solidFill>
                  <a:srgbClr val="201547"/>
                </a:solidFill>
                <a:ea typeface="ＭＳ Ｐゴシック"/>
                <a:cs typeface="Arial"/>
              </a:rPr>
              <a:t>The risk for the general population in the Democratic Republic of Congo is assessed as </a:t>
            </a:r>
            <a:r>
              <a:rPr lang="en-US" sz="1200" b="1" dirty="0">
                <a:solidFill>
                  <a:srgbClr val="201547"/>
                </a:solidFill>
                <a:ea typeface="ＭＳ Ｐゴシック"/>
                <a:cs typeface="Arial"/>
              </a:rPr>
              <a:t>high</a:t>
            </a:r>
            <a:endParaRPr lang="en-US" sz="1200" b="1" dirty="0">
              <a:cs typeface="Arial"/>
            </a:endParaRPr>
          </a:p>
          <a:p>
            <a:endParaRPr lang="en-US" b="0" dirty="0"/>
          </a:p>
        </p:txBody>
      </p:sp>
    </p:spTree>
    <p:extLst>
      <p:ext uri="{BB962C8B-B14F-4D97-AF65-F5344CB8AC3E}">
        <p14:creationId xmlns:p14="http://schemas.microsoft.com/office/powerpoint/2010/main" val="2513688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904F0-D15D-1A96-6722-AC51C7AA406C}"/>
              </a:ext>
            </a:extLst>
          </p:cNvPr>
          <p:cNvSpPr>
            <a:spLocks noGrp="1"/>
          </p:cNvSpPr>
          <p:nvPr>
            <p:ph type="title"/>
          </p:nvPr>
        </p:nvSpPr>
        <p:spPr/>
        <p:txBody>
          <a:bodyPr/>
          <a:lstStyle/>
          <a:p>
            <a:r>
              <a:rPr lang="en-US" dirty="0">
                <a:ea typeface="ＭＳ Ｐゴシック"/>
              </a:rPr>
              <a:t>Epidemiology - National Update</a:t>
            </a:r>
            <a:endParaRPr lang="en-US" dirty="0"/>
          </a:p>
        </p:txBody>
      </p:sp>
      <p:sp>
        <p:nvSpPr>
          <p:cNvPr id="11" name="Content Placeholder 2">
            <a:extLst>
              <a:ext uri="{FF2B5EF4-FFF2-40B4-BE49-F238E27FC236}">
                <a16:creationId xmlns:a16="http://schemas.microsoft.com/office/drawing/2014/main" id="{FEA669F6-8634-5098-C064-9BF51393E593}"/>
              </a:ext>
            </a:extLst>
          </p:cNvPr>
          <p:cNvSpPr txBox="1">
            <a:spLocks/>
          </p:cNvSpPr>
          <p:nvPr/>
        </p:nvSpPr>
        <p:spPr bwMode="auto">
          <a:xfrm>
            <a:off x="146815" y="1179403"/>
            <a:ext cx="8849006" cy="13950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1" fontAlgn="base" hangingPunct="1">
              <a:lnSpc>
                <a:spcPct val="110000"/>
              </a:lnSpc>
              <a:spcBef>
                <a:spcPts val="800"/>
              </a:spcBef>
              <a:spcAft>
                <a:spcPts val="800"/>
              </a:spcAft>
              <a:defRPr sz="2200" b="1" kern="1200" baseline="0">
                <a:solidFill>
                  <a:srgbClr val="201547"/>
                </a:solidFill>
                <a:latin typeface="+mn-lt"/>
                <a:ea typeface="ＭＳ Ｐゴシック" charset="0"/>
                <a:cs typeface="ＭＳ Ｐゴシック" charset="0"/>
              </a:defRPr>
            </a:lvl1pPr>
            <a:lvl2pPr marL="0" indent="0"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2000" indent="-252000"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4000" indent="-252000"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200" dirty="0">
                <a:ea typeface="ＭＳ Ｐゴシック"/>
              </a:rPr>
              <a:t>In 2022</a:t>
            </a:r>
            <a:r>
              <a:rPr lang="en-US" sz="1200" b="0" dirty="0">
                <a:ea typeface="ＭＳ Ｐゴシック"/>
              </a:rPr>
              <a:t> there were</a:t>
            </a:r>
            <a:r>
              <a:rPr lang="en-US" sz="1200" dirty="0">
                <a:ea typeface="ＭＳ Ｐゴシック"/>
              </a:rPr>
              <a:t> 144 mpox cases</a:t>
            </a:r>
            <a:r>
              <a:rPr lang="en-US" sz="1200" b="0" dirty="0">
                <a:ea typeface="ＭＳ Ｐゴシック"/>
              </a:rPr>
              <a:t> Australia wide; 70 in VIC, 56 in NSW, 7 in WA, 6 in QLD, 3 in ACT, </a:t>
            </a:r>
            <a:r>
              <a:rPr lang="en-US" sz="1200" b="0" dirty="0">
                <a:ea typeface="ＭＳ Ｐゴシック"/>
                <a:cs typeface="Arial"/>
              </a:rPr>
              <a:t>2 in SA, 0 in NT and TAS</a:t>
            </a:r>
            <a:endParaRPr lang="en-US" sz="1200" b="0" dirty="0">
              <a:ea typeface="ＭＳ Ｐゴシック"/>
            </a:endParaRPr>
          </a:p>
          <a:p>
            <a:pPr marL="171450" indent="-171450">
              <a:buFont typeface="Arial"/>
              <a:buChar char="•"/>
            </a:pPr>
            <a:r>
              <a:rPr lang="en-US" sz="1200" dirty="0">
                <a:ea typeface="ＭＳ Ｐゴシック"/>
              </a:rPr>
              <a:t>In 2023</a:t>
            </a:r>
            <a:r>
              <a:rPr lang="en-US" sz="1200" b="0" dirty="0">
                <a:ea typeface="ＭＳ Ｐゴシック"/>
              </a:rPr>
              <a:t> there were </a:t>
            </a:r>
            <a:r>
              <a:rPr lang="en-US" sz="1200" dirty="0">
                <a:ea typeface="ＭＳ Ｐゴシック"/>
              </a:rPr>
              <a:t>26 mpox cases </a:t>
            </a:r>
            <a:r>
              <a:rPr lang="en-US" sz="1200" b="0" dirty="0">
                <a:ea typeface="ＭＳ Ｐゴシック"/>
              </a:rPr>
              <a:t>Australia wide; 12 in NSW, 8 in VIC, 3 in WA, 2 in QLD, 1 in ACT, 0 in NT, SA, and TAS</a:t>
            </a:r>
            <a:endParaRPr lang="en-US" sz="1200" b="0" dirty="0"/>
          </a:p>
          <a:p>
            <a:pPr marL="171450" indent="-171450">
              <a:buFont typeface="Arial"/>
              <a:buChar char="•"/>
            </a:pPr>
            <a:r>
              <a:rPr lang="en-US" sz="1200" dirty="0">
                <a:solidFill>
                  <a:schemeClr val="tx1"/>
                </a:solidFill>
                <a:ea typeface="ＭＳ Ｐゴシック"/>
              </a:rPr>
              <a:t>In 2024 </a:t>
            </a:r>
            <a:r>
              <a:rPr lang="en-US" sz="1200" b="0" dirty="0">
                <a:solidFill>
                  <a:schemeClr val="tx1"/>
                </a:solidFill>
                <a:ea typeface="ＭＳ Ｐゴシック"/>
              </a:rPr>
              <a:t>(as of </a:t>
            </a:r>
            <a:r>
              <a:rPr lang="en-US" sz="1200" b="0" u="sng" dirty="0">
                <a:solidFill>
                  <a:schemeClr val="tx1"/>
                </a:solidFill>
                <a:ea typeface="ＭＳ Ｐゴシック"/>
              </a:rPr>
              <a:t>28/06/2024</a:t>
            </a:r>
            <a:r>
              <a:rPr lang="en-US" sz="1200" b="0" dirty="0">
                <a:solidFill>
                  <a:schemeClr val="tx1"/>
                </a:solidFill>
                <a:ea typeface="ＭＳ Ｐゴシック"/>
              </a:rPr>
              <a:t>) there have been </a:t>
            </a:r>
            <a:r>
              <a:rPr lang="en-US" sz="1200" dirty="0">
                <a:solidFill>
                  <a:schemeClr val="tx1"/>
                </a:solidFill>
                <a:ea typeface="ＭＳ Ｐゴシック"/>
              </a:rPr>
              <a:t>90 mpox cases</a:t>
            </a:r>
            <a:r>
              <a:rPr lang="en-US" sz="1200" b="0" dirty="0">
                <a:solidFill>
                  <a:schemeClr val="tx1"/>
                </a:solidFill>
                <a:ea typeface="ＭＳ Ｐゴシック"/>
              </a:rPr>
              <a:t> Australia wide; 56 in VIC, 14 in QLD, 11 in NSW, 4 in ACT, 4 in SA, 1 in NT, 0 in WA and TAS</a:t>
            </a:r>
          </a:p>
          <a:p>
            <a:pPr marL="171450" indent="-171450">
              <a:buFont typeface="Arial"/>
              <a:buChar char="•"/>
            </a:pPr>
            <a:endParaRPr lang="en-US" sz="1200" b="0" dirty="0">
              <a:ea typeface="ＭＳ Ｐゴシック"/>
            </a:endParaRPr>
          </a:p>
          <a:p>
            <a:pPr marL="171450" indent="-171450">
              <a:buFont typeface="Arial"/>
              <a:buChar char="•"/>
            </a:pPr>
            <a:endParaRPr lang="en-US" sz="1200" b="0" dirty="0">
              <a:ea typeface="ＭＳ Ｐゴシック"/>
            </a:endParaRPr>
          </a:p>
          <a:p>
            <a:pPr marL="171450" indent="-171450">
              <a:buFont typeface="Arial"/>
              <a:buChar char="•"/>
            </a:pPr>
            <a:endParaRPr lang="en-US" sz="1200" b="0" dirty="0">
              <a:ea typeface="ＭＳ Ｐゴシック"/>
            </a:endParaRPr>
          </a:p>
        </p:txBody>
      </p:sp>
      <p:pic>
        <p:nvPicPr>
          <p:cNvPr id="7" name="Content Placeholder 6" descr="A graph with numbers and lines&#10;&#10;Description automatically generated">
            <a:extLst>
              <a:ext uri="{FF2B5EF4-FFF2-40B4-BE49-F238E27FC236}">
                <a16:creationId xmlns:a16="http://schemas.microsoft.com/office/drawing/2014/main" id="{E122E66C-074F-9E19-66BC-ECF1B6D53562}"/>
              </a:ext>
            </a:extLst>
          </p:cNvPr>
          <p:cNvPicPr>
            <a:picLocks noGrp="1" noChangeAspect="1"/>
          </p:cNvPicPr>
          <p:nvPr>
            <p:ph idx="1"/>
          </p:nvPr>
        </p:nvPicPr>
        <p:blipFill>
          <a:blip r:embed="rId2"/>
          <a:stretch>
            <a:fillRect/>
          </a:stretch>
        </p:blipFill>
        <p:spPr>
          <a:xfrm>
            <a:off x="5012813" y="2654040"/>
            <a:ext cx="4050617" cy="2237667"/>
          </a:xfrm>
        </p:spPr>
      </p:pic>
      <p:pic>
        <p:nvPicPr>
          <p:cNvPr id="10" name="Picture 9" descr="A screenshot of a graph&#10;&#10;Description automatically generated">
            <a:extLst>
              <a:ext uri="{FF2B5EF4-FFF2-40B4-BE49-F238E27FC236}">
                <a16:creationId xmlns:a16="http://schemas.microsoft.com/office/drawing/2014/main" id="{BE13B156-FDE6-F1D8-A4A6-1295B29BECBB}"/>
              </a:ext>
            </a:extLst>
          </p:cNvPr>
          <p:cNvPicPr>
            <a:picLocks noChangeAspect="1"/>
          </p:cNvPicPr>
          <p:nvPr/>
        </p:nvPicPr>
        <p:blipFill>
          <a:blip r:embed="rId3"/>
          <a:stretch>
            <a:fillRect/>
          </a:stretch>
        </p:blipFill>
        <p:spPr>
          <a:xfrm>
            <a:off x="14469" y="2650966"/>
            <a:ext cx="4998817" cy="2228845"/>
          </a:xfrm>
          <a:prstGeom prst="rect">
            <a:avLst/>
          </a:prstGeom>
        </p:spPr>
      </p:pic>
    </p:spTree>
    <p:extLst>
      <p:ext uri="{BB962C8B-B14F-4D97-AF65-F5344CB8AC3E}">
        <p14:creationId xmlns:p14="http://schemas.microsoft.com/office/powerpoint/2010/main" val="3347125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4446-0A0C-D7CB-9C93-29DABAB95B70}"/>
              </a:ext>
            </a:extLst>
          </p:cNvPr>
          <p:cNvSpPr>
            <a:spLocks noGrp="1"/>
          </p:cNvSpPr>
          <p:nvPr>
            <p:ph type="title"/>
          </p:nvPr>
        </p:nvSpPr>
        <p:spPr/>
        <p:txBody>
          <a:bodyPr/>
          <a:lstStyle/>
          <a:p>
            <a:r>
              <a:rPr lang="en-US" dirty="0"/>
              <a:t>2024 Victorian mpox outbreak (28/06/2024)</a:t>
            </a:r>
          </a:p>
        </p:txBody>
      </p:sp>
      <p:sp>
        <p:nvSpPr>
          <p:cNvPr id="3" name="Content Placeholder 2">
            <a:extLst>
              <a:ext uri="{FF2B5EF4-FFF2-40B4-BE49-F238E27FC236}">
                <a16:creationId xmlns:a16="http://schemas.microsoft.com/office/drawing/2014/main" id="{9CA9587F-AD53-1998-67F8-218461B81CA6}"/>
              </a:ext>
            </a:extLst>
          </p:cNvPr>
          <p:cNvSpPr>
            <a:spLocks noGrp="1"/>
          </p:cNvSpPr>
          <p:nvPr>
            <p:ph idx="1"/>
          </p:nvPr>
        </p:nvSpPr>
        <p:spPr/>
        <p:txBody>
          <a:bodyPr/>
          <a:lstStyle/>
          <a:p>
            <a:pPr marL="342900" indent="-342900">
              <a:buFont typeface="Arial"/>
              <a:buChar char="•"/>
            </a:pPr>
            <a:r>
              <a:rPr lang="en-US" sz="1600" dirty="0">
                <a:ea typeface="ＭＳ Ｐゴシック"/>
              </a:rPr>
              <a:t>56 cases have been notified in Victoria in 2024</a:t>
            </a:r>
          </a:p>
          <a:p>
            <a:pPr marL="342900" indent="-342900">
              <a:buFont typeface="Arial"/>
              <a:buChar char="•"/>
            </a:pPr>
            <a:r>
              <a:rPr lang="en-US" sz="1600" dirty="0">
                <a:ea typeface="ＭＳ Ｐゴシック"/>
              </a:rPr>
              <a:t>1 case was identified in January 2024</a:t>
            </a:r>
          </a:p>
          <a:p>
            <a:pPr marL="342900" indent="-342900">
              <a:buFont typeface="Arial"/>
              <a:buChar char="•"/>
            </a:pPr>
            <a:r>
              <a:rPr lang="en-US" sz="1600" dirty="0">
                <a:ea typeface="ＭＳ Ｐゴシック"/>
              </a:rPr>
              <a:t>The remaining 55 cases have been notified since 18 April 2024</a:t>
            </a:r>
            <a:endParaRPr lang="en-US" sz="1600" dirty="0"/>
          </a:p>
          <a:p>
            <a:pPr marL="342900" indent="-342900">
              <a:buFont typeface="Arial"/>
              <a:buChar char="•"/>
            </a:pPr>
            <a:r>
              <a:rPr lang="en-US" sz="1600" dirty="0">
                <a:ea typeface="ＭＳ Ｐゴシック"/>
              </a:rPr>
              <a:t>Acquisition</a:t>
            </a:r>
            <a:endParaRPr lang="en-US" sz="1600" dirty="0"/>
          </a:p>
          <a:p>
            <a:pPr marL="594360" lvl="2" indent="-342900">
              <a:buFont typeface="Wingdings"/>
              <a:buChar char="§"/>
            </a:pPr>
            <a:r>
              <a:rPr lang="en-US" sz="1600" b="1" dirty="0">
                <a:solidFill>
                  <a:srgbClr val="201547"/>
                </a:solidFill>
                <a:ea typeface="ＭＳ Ｐゴシック"/>
              </a:rPr>
              <a:t>Likely locally acquired:</a:t>
            </a:r>
            <a:r>
              <a:rPr lang="en-US" sz="1600" dirty="0">
                <a:solidFill>
                  <a:srgbClr val="201547"/>
                </a:solidFill>
                <a:ea typeface="ＭＳ Ｐゴシック"/>
              </a:rPr>
              <a:t> 48/55 (87%)</a:t>
            </a:r>
            <a:endParaRPr lang="en-US" sz="1600" dirty="0">
              <a:solidFill>
                <a:srgbClr val="201547"/>
              </a:solidFill>
              <a:ea typeface="ＭＳ Ｐゴシック"/>
              <a:cs typeface="Arial"/>
            </a:endParaRPr>
          </a:p>
          <a:p>
            <a:pPr marL="594360" lvl="2" indent="-342900">
              <a:buFont typeface="Wingdings"/>
              <a:buChar char="§"/>
            </a:pPr>
            <a:r>
              <a:rPr lang="en-US" sz="1600" b="1" dirty="0">
                <a:solidFill>
                  <a:srgbClr val="201547"/>
                </a:solidFill>
                <a:ea typeface="ＭＳ Ｐゴシック"/>
                <a:cs typeface="Arial"/>
              </a:rPr>
              <a:t>Likely overseas acquired:</a:t>
            </a:r>
            <a:r>
              <a:rPr lang="en-US" sz="1600" dirty="0">
                <a:solidFill>
                  <a:srgbClr val="201547"/>
                </a:solidFill>
                <a:ea typeface="ＭＳ Ｐゴシック"/>
                <a:cs typeface="Arial"/>
              </a:rPr>
              <a:t> 3/55 (5%)</a:t>
            </a:r>
          </a:p>
          <a:p>
            <a:pPr marL="594360" lvl="2" indent="-342900">
              <a:buFont typeface="Wingdings"/>
              <a:buChar char="§"/>
            </a:pPr>
            <a:r>
              <a:rPr lang="en-US" sz="1600" b="1" dirty="0">
                <a:solidFill>
                  <a:srgbClr val="201547"/>
                </a:solidFill>
                <a:ea typeface="ＭＳ Ｐゴシック"/>
                <a:cs typeface="Arial"/>
              </a:rPr>
              <a:t>Still under investigation:</a:t>
            </a:r>
            <a:r>
              <a:rPr lang="en-US" sz="1600" dirty="0">
                <a:solidFill>
                  <a:srgbClr val="201547"/>
                </a:solidFill>
                <a:ea typeface="ＭＳ Ｐゴシック"/>
                <a:cs typeface="Arial"/>
              </a:rPr>
              <a:t> 4/55 (7%)</a:t>
            </a:r>
            <a:endParaRPr lang="en-US" sz="1600" dirty="0">
              <a:solidFill>
                <a:srgbClr val="201547"/>
              </a:solidFill>
              <a:cs typeface="Arial"/>
            </a:endParaRPr>
          </a:p>
          <a:p>
            <a:pPr marL="342900" indent="-342900">
              <a:buFont typeface="Arial"/>
              <a:buChar char="•"/>
            </a:pPr>
            <a:r>
              <a:rPr lang="en-US" sz="1800" b="1" dirty="0">
                <a:solidFill>
                  <a:srgbClr val="201547"/>
                </a:solidFill>
                <a:ea typeface="ＭＳ Ｐゴシック"/>
                <a:cs typeface="Arial"/>
              </a:rPr>
              <a:t>Most cases within the current outbreak have been identified within metropolitan Melbourne</a:t>
            </a:r>
            <a:endParaRPr lang="en-US" sz="1800" b="0">
              <a:solidFill>
                <a:srgbClr val="201547"/>
              </a:solidFill>
              <a:cs typeface="Arial"/>
            </a:endParaRPr>
          </a:p>
        </p:txBody>
      </p:sp>
    </p:spTree>
    <p:extLst>
      <p:ext uri="{BB962C8B-B14F-4D97-AF65-F5344CB8AC3E}">
        <p14:creationId xmlns:p14="http://schemas.microsoft.com/office/powerpoint/2010/main" val="3038993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E7C66-F29F-32D0-7A64-17CC8D2FEAEE}"/>
              </a:ext>
            </a:extLst>
          </p:cNvPr>
          <p:cNvSpPr>
            <a:spLocks noGrp="1"/>
          </p:cNvSpPr>
          <p:nvPr>
            <p:ph type="title"/>
          </p:nvPr>
        </p:nvSpPr>
        <p:spPr/>
        <p:txBody>
          <a:bodyPr/>
          <a:lstStyle/>
          <a:p>
            <a:r>
              <a:rPr lang="en-US" dirty="0">
                <a:ea typeface="ＭＳ Ｐゴシック"/>
              </a:rPr>
              <a:t>2024 Victorian mpox outbreak (28/06/2024)</a:t>
            </a:r>
            <a:endParaRPr lang="en-US" dirty="0"/>
          </a:p>
        </p:txBody>
      </p:sp>
      <p:pic>
        <p:nvPicPr>
          <p:cNvPr id="4" name="Picture 3">
            <a:extLst>
              <a:ext uri="{FF2B5EF4-FFF2-40B4-BE49-F238E27FC236}">
                <a16:creationId xmlns:a16="http://schemas.microsoft.com/office/drawing/2014/main" id="{C7E934B4-4300-8250-D640-C9ACC8837F8B}"/>
              </a:ext>
            </a:extLst>
          </p:cNvPr>
          <p:cNvPicPr>
            <a:picLocks noChangeAspect="1"/>
          </p:cNvPicPr>
          <p:nvPr/>
        </p:nvPicPr>
        <p:blipFill>
          <a:blip r:embed="rId2"/>
          <a:stretch>
            <a:fillRect/>
          </a:stretch>
        </p:blipFill>
        <p:spPr>
          <a:xfrm>
            <a:off x="844831" y="1285875"/>
            <a:ext cx="7454338" cy="3403681"/>
          </a:xfrm>
          <a:prstGeom prst="rect">
            <a:avLst/>
          </a:prstGeom>
        </p:spPr>
      </p:pic>
    </p:spTree>
    <p:extLst>
      <p:ext uri="{BB962C8B-B14F-4D97-AF65-F5344CB8AC3E}">
        <p14:creationId xmlns:p14="http://schemas.microsoft.com/office/powerpoint/2010/main" val="1668116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55ED-E965-9DD3-AAE8-EB27767AAB0A}"/>
              </a:ext>
            </a:extLst>
          </p:cNvPr>
          <p:cNvSpPr>
            <a:spLocks noGrp="1"/>
          </p:cNvSpPr>
          <p:nvPr>
            <p:ph type="title"/>
          </p:nvPr>
        </p:nvSpPr>
        <p:spPr/>
        <p:txBody>
          <a:bodyPr/>
          <a:lstStyle/>
          <a:p>
            <a:r>
              <a:rPr lang="en-US" dirty="0">
                <a:ea typeface="ＭＳ Ｐゴシック"/>
              </a:rPr>
              <a:t>2024 Victorian mpox outbreak (28/06/2024)</a:t>
            </a:r>
          </a:p>
        </p:txBody>
      </p:sp>
      <p:sp>
        <p:nvSpPr>
          <p:cNvPr id="3" name="Content Placeholder 2">
            <a:extLst>
              <a:ext uri="{FF2B5EF4-FFF2-40B4-BE49-F238E27FC236}">
                <a16:creationId xmlns:a16="http://schemas.microsoft.com/office/drawing/2014/main" id="{32F34229-B03A-5D20-0B0B-F07075D1BAEA}"/>
              </a:ext>
            </a:extLst>
          </p:cNvPr>
          <p:cNvSpPr>
            <a:spLocks noGrp="1"/>
          </p:cNvSpPr>
          <p:nvPr>
            <p:ph idx="1"/>
          </p:nvPr>
        </p:nvSpPr>
        <p:spPr/>
        <p:txBody>
          <a:bodyPr/>
          <a:lstStyle/>
          <a:p>
            <a:pPr marL="342900" indent="-342900">
              <a:buFont typeface="Arial"/>
              <a:buChar char="•"/>
            </a:pPr>
            <a:r>
              <a:rPr lang="en-US" sz="1800" dirty="0">
                <a:solidFill>
                  <a:schemeClr val="tx1"/>
                </a:solidFill>
                <a:ea typeface="ＭＳ Ｐゴシック"/>
                <a:cs typeface="Arial"/>
              </a:rPr>
              <a:t>Demographics</a:t>
            </a:r>
          </a:p>
          <a:p>
            <a:pPr marL="846455" lvl="3" indent="-251460">
              <a:spcBef>
                <a:spcPts val="0"/>
              </a:spcBef>
              <a:spcAft>
                <a:spcPts val="0"/>
              </a:spcAft>
              <a:buFont typeface="Arial"/>
              <a:buChar char="•"/>
            </a:pPr>
            <a:r>
              <a:rPr lang="en-US" sz="1200" b="1" dirty="0">
                <a:ea typeface="ＭＳ Ｐゴシック"/>
                <a:cs typeface="Arial"/>
              </a:rPr>
              <a:t>Assigned male at birth: </a:t>
            </a:r>
            <a:r>
              <a:rPr lang="en-US" sz="1200" dirty="0">
                <a:ea typeface="ＭＳ Ｐゴシック"/>
                <a:cs typeface="Arial"/>
              </a:rPr>
              <a:t>55/55 (100%)</a:t>
            </a:r>
            <a:endParaRPr lang="en-US" dirty="0">
              <a:ea typeface="ＭＳ Ｐゴシック"/>
              <a:cs typeface="Arial"/>
            </a:endParaRPr>
          </a:p>
          <a:p>
            <a:pPr marL="846455" lvl="3" indent="-251460">
              <a:spcBef>
                <a:spcPts val="0"/>
              </a:spcBef>
              <a:spcAft>
                <a:spcPts val="0"/>
              </a:spcAft>
              <a:buFont typeface="Arial"/>
              <a:buChar char="•"/>
            </a:pPr>
            <a:r>
              <a:rPr lang="en-US" sz="1200" b="1" dirty="0">
                <a:ea typeface="ＭＳ Ｐゴシック"/>
                <a:cs typeface="Arial"/>
              </a:rPr>
              <a:t>Age range: 23-64 years </a:t>
            </a:r>
            <a:r>
              <a:rPr lang="en-US" sz="1200" dirty="0">
                <a:ea typeface="ＭＳ Ｐゴシック"/>
                <a:cs typeface="Arial"/>
              </a:rPr>
              <a:t>(median age 34 years)</a:t>
            </a:r>
          </a:p>
          <a:p>
            <a:pPr marL="846455" lvl="3" indent="-251460">
              <a:spcBef>
                <a:spcPts val="0"/>
              </a:spcBef>
              <a:spcAft>
                <a:spcPts val="0"/>
              </a:spcAft>
              <a:buFont typeface="Arial"/>
              <a:buChar char="•"/>
            </a:pPr>
            <a:r>
              <a:rPr lang="en-US" sz="1200" b="1" dirty="0">
                <a:ea typeface="ＭＳ Ｐゴシック"/>
                <a:cs typeface="Arial"/>
              </a:rPr>
              <a:t>Recent MSM contact: </a:t>
            </a:r>
            <a:r>
              <a:rPr lang="en-US" sz="1200" dirty="0">
                <a:ea typeface="ＭＳ Ｐゴシック"/>
                <a:cs typeface="Arial"/>
              </a:rPr>
              <a:t>55/55 (100%)</a:t>
            </a:r>
          </a:p>
          <a:p>
            <a:pPr marL="846455" lvl="3" indent="-251460">
              <a:spcBef>
                <a:spcPts val="0"/>
              </a:spcBef>
              <a:spcAft>
                <a:spcPts val="0"/>
              </a:spcAft>
              <a:buFont typeface="Arial"/>
              <a:buChar char="•"/>
            </a:pPr>
            <a:r>
              <a:rPr lang="en-US" sz="1200" b="1" dirty="0">
                <a:ea typeface="ＭＳ Ｐゴシック"/>
                <a:cs typeface="Arial"/>
              </a:rPr>
              <a:t>Aboriginal or Torres Strait Islander status: </a:t>
            </a:r>
            <a:r>
              <a:rPr lang="en-US" sz="1200" dirty="0">
                <a:ea typeface="ＭＳ Ｐゴシック"/>
                <a:cs typeface="Arial"/>
              </a:rPr>
              <a:t>2/55 (4%)</a:t>
            </a:r>
          </a:p>
          <a:p>
            <a:pPr marL="846455" lvl="3" indent="-251460">
              <a:spcBef>
                <a:spcPts val="0"/>
              </a:spcBef>
              <a:spcAft>
                <a:spcPts val="0"/>
              </a:spcAft>
              <a:buFont typeface="Arial"/>
              <a:buChar char="•"/>
            </a:pPr>
            <a:r>
              <a:rPr lang="en-US" sz="1200" b="1" dirty="0">
                <a:ea typeface="ＭＳ Ｐゴシック"/>
                <a:cs typeface="Arial"/>
              </a:rPr>
              <a:t>Country of Birth other than Australia:</a:t>
            </a:r>
            <a:r>
              <a:rPr lang="en-US" sz="1200" dirty="0">
                <a:ea typeface="ＭＳ Ｐゴシック"/>
                <a:cs typeface="Arial"/>
              </a:rPr>
              <a:t> 22/55 (40%)</a:t>
            </a:r>
          </a:p>
          <a:p>
            <a:pPr marL="342900" indent="-342900">
              <a:buFont typeface="Arial"/>
              <a:buChar char="•"/>
            </a:pPr>
            <a:r>
              <a:rPr lang="en-US" sz="1800" dirty="0">
                <a:solidFill>
                  <a:schemeClr val="tx1"/>
                </a:solidFill>
                <a:ea typeface="ＭＳ Ｐゴシック"/>
                <a:cs typeface="Arial"/>
              </a:rPr>
              <a:t>Vaccination status</a:t>
            </a:r>
            <a:endParaRPr lang="en-US" sz="1800" dirty="0">
              <a:solidFill>
                <a:schemeClr val="tx1"/>
              </a:solidFill>
            </a:endParaRPr>
          </a:p>
          <a:p>
            <a:pPr marL="846455" lvl="3" indent="-251460">
              <a:spcBef>
                <a:spcPts val="0"/>
              </a:spcBef>
              <a:spcAft>
                <a:spcPts val="0"/>
              </a:spcAft>
              <a:buFont typeface="Arial"/>
              <a:buChar char="•"/>
            </a:pPr>
            <a:r>
              <a:rPr lang="en-US" sz="1200" b="1" dirty="0">
                <a:ea typeface="ＭＳ Ｐゴシック"/>
                <a:cs typeface="Arial"/>
              </a:rPr>
              <a:t>Fully vaccinated (2 doses):</a:t>
            </a:r>
            <a:r>
              <a:rPr lang="en-US" sz="1200" dirty="0">
                <a:ea typeface="ＭＳ Ｐゴシック"/>
                <a:cs typeface="Arial"/>
              </a:rPr>
              <a:t> 25/55 (45%)</a:t>
            </a:r>
            <a:endParaRPr lang="en-US" dirty="0">
              <a:ea typeface="ＭＳ Ｐゴシック"/>
              <a:cs typeface="Arial"/>
            </a:endParaRPr>
          </a:p>
          <a:p>
            <a:pPr marL="846455" lvl="3" indent="-251460">
              <a:spcBef>
                <a:spcPts val="0"/>
              </a:spcBef>
              <a:spcAft>
                <a:spcPts val="0"/>
              </a:spcAft>
              <a:buFont typeface="Arial"/>
              <a:buChar char="•"/>
            </a:pPr>
            <a:r>
              <a:rPr lang="en-US" sz="1200" b="1" dirty="0">
                <a:ea typeface="ＭＳ Ｐゴシック"/>
                <a:cs typeface="Arial"/>
              </a:rPr>
              <a:t>Partially vaccinated (1 dose): </a:t>
            </a:r>
            <a:r>
              <a:rPr lang="en-US" sz="1200" dirty="0">
                <a:ea typeface="ＭＳ Ｐゴシック"/>
                <a:cs typeface="Arial"/>
              </a:rPr>
              <a:t>12/55 (22%)</a:t>
            </a:r>
          </a:p>
          <a:p>
            <a:pPr marL="846455" lvl="3" indent="-251460">
              <a:spcBef>
                <a:spcPts val="0"/>
              </a:spcBef>
              <a:spcAft>
                <a:spcPts val="0"/>
              </a:spcAft>
              <a:buFont typeface="Arial"/>
              <a:buChar char="•"/>
            </a:pPr>
            <a:r>
              <a:rPr lang="en-US" sz="1200" b="1" dirty="0">
                <a:ea typeface="ＭＳ Ｐゴシック"/>
                <a:cs typeface="Arial"/>
              </a:rPr>
              <a:t>Unvaccinated: </a:t>
            </a:r>
            <a:r>
              <a:rPr lang="en-US" sz="1200" dirty="0">
                <a:ea typeface="ＭＳ Ｐゴシック"/>
                <a:cs typeface="Arial"/>
              </a:rPr>
              <a:t>18/55 (33%)</a:t>
            </a:r>
          </a:p>
          <a:p>
            <a:pPr marL="342900" indent="-342900">
              <a:buFont typeface="Arial"/>
              <a:buChar char="•"/>
            </a:pPr>
            <a:r>
              <a:rPr lang="en-US" sz="1800" dirty="0">
                <a:solidFill>
                  <a:schemeClr val="tx1"/>
                </a:solidFill>
                <a:ea typeface="ＭＳ Ｐゴシック"/>
                <a:cs typeface="Arial"/>
              </a:rPr>
              <a:t>12/55 (22%)</a:t>
            </a:r>
            <a:r>
              <a:rPr lang="en-US" sz="1800" b="0" dirty="0">
                <a:solidFill>
                  <a:schemeClr val="tx1"/>
                </a:solidFill>
                <a:ea typeface="ＭＳ Ｐゴシック"/>
                <a:cs typeface="Arial"/>
              </a:rPr>
              <a:t> of cases were </a:t>
            </a:r>
            <a:r>
              <a:rPr lang="en-US" sz="1800" dirty="0">
                <a:solidFill>
                  <a:schemeClr val="tx1"/>
                </a:solidFill>
                <a:ea typeface="ＭＳ Ｐゴシック"/>
                <a:cs typeface="Arial"/>
              </a:rPr>
              <a:t>HIV positive</a:t>
            </a:r>
            <a:r>
              <a:rPr lang="en-US" sz="1800" b="0" dirty="0">
                <a:solidFill>
                  <a:schemeClr val="tx1"/>
                </a:solidFill>
                <a:ea typeface="ＭＳ Ｐゴシック"/>
                <a:cs typeface="Arial"/>
              </a:rPr>
              <a:t>. Of these, </a:t>
            </a:r>
            <a:r>
              <a:rPr lang="en-US" sz="1800" dirty="0">
                <a:solidFill>
                  <a:schemeClr val="tx1"/>
                </a:solidFill>
                <a:ea typeface="ＭＳ Ｐゴシック"/>
                <a:cs typeface="Arial"/>
              </a:rPr>
              <a:t>4 were fully vaccinated,</a:t>
            </a:r>
            <a:r>
              <a:rPr lang="en-US" sz="1800" b="0" dirty="0">
                <a:solidFill>
                  <a:schemeClr val="tx1"/>
                </a:solidFill>
                <a:ea typeface="ＭＳ Ｐゴシック"/>
                <a:cs typeface="Arial"/>
              </a:rPr>
              <a:t> </a:t>
            </a:r>
            <a:r>
              <a:rPr lang="en-US" sz="1800" dirty="0">
                <a:solidFill>
                  <a:schemeClr val="tx1"/>
                </a:solidFill>
                <a:ea typeface="ＭＳ Ｐゴシック"/>
                <a:cs typeface="Arial"/>
              </a:rPr>
              <a:t>2 partially vaccinated, </a:t>
            </a:r>
            <a:r>
              <a:rPr lang="en-US" sz="1800" b="0" dirty="0">
                <a:solidFill>
                  <a:schemeClr val="tx1"/>
                </a:solidFill>
                <a:ea typeface="ＭＳ Ｐゴシック"/>
                <a:cs typeface="Arial"/>
              </a:rPr>
              <a:t>and</a:t>
            </a:r>
            <a:r>
              <a:rPr lang="en-US" sz="1800" dirty="0">
                <a:solidFill>
                  <a:schemeClr val="tx1"/>
                </a:solidFill>
                <a:ea typeface="ＭＳ Ｐゴシック"/>
                <a:cs typeface="Arial"/>
              </a:rPr>
              <a:t> 6 unvaccinated</a:t>
            </a:r>
            <a:endParaRPr lang="en-US" sz="1800" b="0">
              <a:solidFill>
                <a:schemeClr val="tx1"/>
              </a:solidFill>
              <a:ea typeface="ＭＳ Ｐゴシック"/>
              <a:cs typeface="Arial"/>
            </a:endParaRPr>
          </a:p>
          <a:p>
            <a:pPr marL="342900" indent="-342900">
              <a:buFont typeface="Arial"/>
              <a:buChar char="•"/>
            </a:pPr>
            <a:r>
              <a:rPr lang="en-US" sz="1800" b="0" dirty="0">
                <a:solidFill>
                  <a:schemeClr val="tx1"/>
                </a:solidFill>
                <a:ea typeface="ＭＳ Ｐゴシック"/>
                <a:cs typeface="Arial"/>
              </a:rPr>
              <a:t>There have been</a:t>
            </a:r>
            <a:r>
              <a:rPr lang="en-US" sz="1800" dirty="0">
                <a:solidFill>
                  <a:schemeClr val="tx1"/>
                </a:solidFill>
                <a:ea typeface="ＭＳ Ｐゴシック"/>
                <a:cs typeface="Arial"/>
              </a:rPr>
              <a:t> 3 hospitals admissions </a:t>
            </a:r>
            <a:r>
              <a:rPr lang="en-US" sz="1800" b="0" dirty="0">
                <a:solidFill>
                  <a:schemeClr val="tx1"/>
                </a:solidFill>
                <a:ea typeface="ＭＳ Ｐゴシック"/>
                <a:cs typeface="Arial"/>
              </a:rPr>
              <a:t>and</a:t>
            </a:r>
            <a:r>
              <a:rPr lang="en-US" sz="1800" dirty="0">
                <a:solidFill>
                  <a:schemeClr val="tx1"/>
                </a:solidFill>
                <a:ea typeface="ＭＳ Ｐゴシック"/>
                <a:cs typeface="Arial"/>
              </a:rPr>
              <a:t> 5 ED presentations</a:t>
            </a:r>
          </a:p>
        </p:txBody>
      </p:sp>
    </p:spTree>
    <p:extLst>
      <p:ext uri="{BB962C8B-B14F-4D97-AF65-F5344CB8AC3E}">
        <p14:creationId xmlns:p14="http://schemas.microsoft.com/office/powerpoint/2010/main" val="817679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59EF-DE36-82D7-4AEC-DE3EC0878EA4}"/>
              </a:ext>
            </a:extLst>
          </p:cNvPr>
          <p:cNvSpPr>
            <a:spLocks noGrp="1"/>
          </p:cNvSpPr>
          <p:nvPr>
            <p:ph type="title"/>
          </p:nvPr>
        </p:nvSpPr>
        <p:spPr/>
        <p:txBody>
          <a:bodyPr/>
          <a:lstStyle/>
          <a:p>
            <a:r>
              <a:rPr lang="en-US" dirty="0">
                <a:ea typeface="ＭＳ Ｐゴシック"/>
              </a:rPr>
              <a:t>Clinical presentation of mpox - mpox symptoms</a:t>
            </a:r>
            <a:endParaRPr lang="en-US" dirty="0"/>
          </a:p>
        </p:txBody>
      </p:sp>
      <p:sp>
        <p:nvSpPr>
          <p:cNvPr id="3" name="Content Placeholder 2">
            <a:extLst>
              <a:ext uri="{FF2B5EF4-FFF2-40B4-BE49-F238E27FC236}">
                <a16:creationId xmlns:a16="http://schemas.microsoft.com/office/drawing/2014/main" id="{61B05BBE-FD68-03E4-EFCC-E9EF38060840}"/>
              </a:ext>
            </a:extLst>
          </p:cNvPr>
          <p:cNvSpPr>
            <a:spLocks noGrp="1"/>
          </p:cNvSpPr>
          <p:nvPr>
            <p:ph idx="1"/>
          </p:nvPr>
        </p:nvSpPr>
        <p:spPr>
          <a:xfrm>
            <a:off x="140483" y="1183122"/>
            <a:ext cx="8760586" cy="3688070"/>
          </a:xfrm>
        </p:spPr>
        <p:txBody>
          <a:bodyPr/>
          <a:lstStyle/>
          <a:p>
            <a:r>
              <a:rPr lang="en-US" sz="1200" dirty="0">
                <a:ea typeface="ＭＳ Ｐゴシック"/>
              </a:rPr>
              <a:t>A rash may be located on the feet, hands, chest, face, mouth, or genitals, including penis, testicles, labia, vagina and anus</a:t>
            </a:r>
            <a:endParaRPr lang="en-US" sz="1200">
              <a:ea typeface="ＭＳ Ｐゴシック"/>
            </a:endParaRPr>
          </a:p>
          <a:p>
            <a:pPr marL="342900" indent="-342900">
              <a:spcBef>
                <a:spcPts val="200"/>
              </a:spcBef>
              <a:spcAft>
                <a:spcPts val="200"/>
              </a:spcAft>
              <a:buFont typeface="Arial"/>
              <a:buChar char="•"/>
            </a:pPr>
            <a:r>
              <a:rPr lang="en-US" sz="900" b="0" dirty="0">
                <a:ea typeface="ＭＳ Ｐゴシック"/>
              </a:rPr>
              <a:t>The rash will go through various stages, including scabs until healing</a:t>
            </a:r>
            <a:endParaRPr lang="en-US" sz="900" b="0">
              <a:cs typeface="Arial"/>
            </a:endParaRPr>
          </a:p>
          <a:p>
            <a:pPr marL="342900" indent="-342900">
              <a:spcBef>
                <a:spcPts val="200"/>
              </a:spcBef>
              <a:spcAft>
                <a:spcPts val="200"/>
              </a:spcAft>
              <a:buFont typeface="Arial"/>
              <a:buChar char="•"/>
            </a:pPr>
            <a:r>
              <a:rPr lang="en-US" sz="900" b="0" dirty="0">
                <a:ea typeface="ＭＳ Ｐゴシック"/>
              </a:rPr>
              <a:t>The rash can look initially like pimples or blisters</a:t>
            </a:r>
            <a:r>
              <a:rPr lang="en-US" sz="900" dirty="0">
                <a:ea typeface="ＭＳ Ｐゴシック"/>
              </a:rPr>
              <a:t> and</a:t>
            </a:r>
            <a:r>
              <a:rPr lang="en-US" sz="900" b="0" dirty="0">
                <a:ea typeface="ＭＳ Ｐゴシック"/>
              </a:rPr>
              <a:t> may be painful or itchy</a:t>
            </a:r>
            <a:endParaRPr lang="en-US" sz="900" b="0" dirty="0">
              <a:solidFill>
                <a:srgbClr val="201547"/>
              </a:solidFill>
              <a:cs typeface="Arial"/>
            </a:endParaRPr>
          </a:p>
          <a:p>
            <a:pPr marL="342900" indent="-342900">
              <a:spcBef>
                <a:spcPts val="200"/>
              </a:spcBef>
              <a:spcAft>
                <a:spcPts val="200"/>
              </a:spcAft>
              <a:buFont typeface="Arial"/>
              <a:buChar char="•"/>
            </a:pPr>
            <a:r>
              <a:rPr lang="en-US" sz="900" b="0" dirty="0">
                <a:ea typeface="ＭＳ Ｐゴシック"/>
                <a:cs typeface="Arial"/>
              </a:rPr>
              <a:t>The rash may be preceded or accompanied by non-rash symptoms (as below)</a:t>
            </a:r>
          </a:p>
          <a:p>
            <a:r>
              <a:rPr lang="en-US" sz="1200" dirty="0">
                <a:ea typeface="ＭＳ Ｐゴシック"/>
                <a:cs typeface="Arial"/>
              </a:rPr>
              <a:t>Other symptoms can include</a:t>
            </a:r>
          </a:p>
          <a:p>
            <a:pPr marL="342900" indent="-342900">
              <a:spcBef>
                <a:spcPts val="200"/>
              </a:spcBef>
              <a:spcAft>
                <a:spcPts val="200"/>
              </a:spcAft>
              <a:buFont typeface="Arial"/>
              <a:buChar char="•"/>
            </a:pPr>
            <a:r>
              <a:rPr lang="en-US" sz="900" b="0" dirty="0">
                <a:solidFill>
                  <a:srgbClr val="201547"/>
                </a:solidFill>
                <a:ea typeface="ＭＳ Ｐゴシック"/>
                <a:cs typeface="Arial"/>
              </a:rPr>
              <a:t>Fever</a:t>
            </a:r>
          </a:p>
          <a:p>
            <a:pPr marL="342900" indent="-342900">
              <a:spcBef>
                <a:spcPts val="200"/>
              </a:spcBef>
              <a:spcAft>
                <a:spcPts val="200"/>
              </a:spcAft>
              <a:buFont typeface="Arial"/>
              <a:buChar char="•"/>
            </a:pPr>
            <a:r>
              <a:rPr lang="en-US" sz="900" b="0" dirty="0">
                <a:solidFill>
                  <a:srgbClr val="201547"/>
                </a:solidFill>
                <a:ea typeface="ＭＳ Ｐゴシック"/>
                <a:cs typeface="Arial"/>
              </a:rPr>
              <a:t>Exhaustion</a:t>
            </a:r>
          </a:p>
          <a:p>
            <a:pPr marL="342900" indent="-342900">
              <a:spcBef>
                <a:spcPts val="200"/>
              </a:spcBef>
              <a:spcAft>
                <a:spcPts val="200"/>
              </a:spcAft>
              <a:buFont typeface="Arial"/>
              <a:buChar char="•"/>
            </a:pPr>
            <a:r>
              <a:rPr lang="en-US" sz="900" b="0" dirty="0">
                <a:solidFill>
                  <a:srgbClr val="201547"/>
                </a:solidFill>
                <a:ea typeface="ＭＳ Ｐゴシック"/>
                <a:cs typeface="Arial"/>
              </a:rPr>
              <a:t>Chills</a:t>
            </a:r>
          </a:p>
          <a:p>
            <a:pPr marL="342900" indent="-342900">
              <a:spcBef>
                <a:spcPts val="200"/>
              </a:spcBef>
              <a:spcAft>
                <a:spcPts val="200"/>
              </a:spcAft>
              <a:buFont typeface="Arial"/>
              <a:buChar char="•"/>
            </a:pPr>
            <a:r>
              <a:rPr lang="en-US" sz="900" b="0" dirty="0">
                <a:solidFill>
                  <a:srgbClr val="201547"/>
                </a:solidFill>
                <a:ea typeface="ＭＳ Ｐゴシック"/>
                <a:cs typeface="Arial"/>
              </a:rPr>
              <a:t>Headache</a:t>
            </a:r>
          </a:p>
          <a:p>
            <a:pPr marL="342900" indent="-342900">
              <a:spcBef>
                <a:spcPts val="200"/>
              </a:spcBef>
              <a:spcAft>
                <a:spcPts val="200"/>
              </a:spcAft>
              <a:buFont typeface="Arial"/>
              <a:buChar char="•"/>
            </a:pPr>
            <a:r>
              <a:rPr lang="en-US" sz="900" b="0" dirty="0">
                <a:solidFill>
                  <a:srgbClr val="201547"/>
                </a:solidFill>
                <a:ea typeface="ＭＳ Ｐゴシック"/>
                <a:cs typeface="Arial"/>
              </a:rPr>
              <a:t>Back pain</a:t>
            </a:r>
          </a:p>
          <a:p>
            <a:pPr marL="342900" indent="-342900">
              <a:spcBef>
                <a:spcPts val="200"/>
              </a:spcBef>
              <a:spcAft>
                <a:spcPts val="200"/>
              </a:spcAft>
              <a:buFont typeface="Arial"/>
              <a:buChar char="•"/>
            </a:pPr>
            <a:r>
              <a:rPr lang="en-US" sz="900" b="0" dirty="0">
                <a:ea typeface="ＭＳ Ｐゴシック"/>
                <a:cs typeface="Arial"/>
              </a:rPr>
              <a:t>Lymphadenopathy</a:t>
            </a:r>
            <a:endParaRPr lang="en-US" sz="900" b="0" dirty="0">
              <a:solidFill>
                <a:srgbClr val="201547"/>
              </a:solidFill>
              <a:ea typeface="ＭＳ Ｐゴシック"/>
              <a:cs typeface="Arial"/>
            </a:endParaRPr>
          </a:p>
          <a:p>
            <a:pPr marL="342900" indent="-342900">
              <a:spcBef>
                <a:spcPts val="200"/>
              </a:spcBef>
              <a:spcAft>
                <a:spcPts val="200"/>
              </a:spcAft>
              <a:buFont typeface="Arial"/>
              <a:buChar char="•"/>
            </a:pPr>
            <a:r>
              <a:rPr lang="en-US" sz="900" b="0" dirty="0">
                <a:solidFill>
                  <a:srgbClr val="201547"/>
                </a:solidFill>
                <a:ea typeface="ＭＳ Ｐゴシック"/>
                <a:cs typeface="Arial"/>
              </a:rPr>
              <a:t>Myalgia</a:t>
            </a:r>
          </a:p>
          <a:p>
            <a:pPr marL="342900" indent="-342900">
              <a:spcBef>
                <a:spcPts val="200"/>
              </a:spcBef>
              <a:spcAft>
                <a:spcPts val="200"/>
              </a:spcAft>
              <a:buFont typeface="Arial"/>
              <a:buChar char="•"/>
            </a:pPr>
            <a:r>
              <a:rPr lang="en-US" sz="900" b="0" dirty="0">
                <a:solidFill>
                  <a:srgbClr val="201547"/>
                </a:solidFill>
                <a:ea typeface="ＭＳ Ｐゴシック"/>
                <a:cs typeface="Arial"/>
              </a:rPr>
              <a:t>Arthralgia </a:t>
            </a:r>
          </a:p>
          <a:p>
            <a:pPr marL="342900" indent="-342900">
              <a:spcBef>
                <a:spcPts val="200"/>
              </a:spcBef>
              <a:spcAft>
                <a:spcPts val="200"/>
              </a:spcAft>
              <a:buFont typeface="Arial"/>
              <a:buChar char="•"/>
            </a:pPr>
            <a:r>
              <a:rPr lang="en-US" sz="900" b="0" dirty="0">
                <a:solidFill>
                  <a:srgbClr val="201547"/>
                </a:solidFill>
                <a:ea typeface="ＭＳ Ｐゴシック"/>
                <a:cs typeface="Arial"/>
              </a:rPr>
              <a:t>Respiratory symptoms (cough, sore throat, nasal congestion)</a:t>
            </a:r>
          </a:p>
          <a:p>
            <a:pPr marL="342900" indent="-342900">
              <a:spcBef>
                <a:spcPts val="200"/>
              </a:spcBef>
              <a:spcAft>
                <a:spcPts val="200"/>
              </a:spcAft>
              <a:buFont typeface="Arial"/>
              <a:buChar char="•"/>
            </a:pPr>
            <a:r>
              <a:rPr lang="en-US" sz="900" b="0" dirty="0">
                <a:ea typeface="ＭＳ Ｐゴシック"/>
                <a:cs typeface="Arial"/>
              </a:rPr>
              <a:t>Proctitis (anal or rectal pain, blood stools, </a:t>
            </a:r>
            <a:r>
              <a:rPr lang="en-US" sz="900" b="0" err="1">
                <a:ea typeface="ＭＳ Ｐゴシック"/>
                <a:cs typeface="Arial"/>
              </a:rPr>
              <a:t>diarrhoea</a:t>
            </a:r>
            <a:r>
              <a:rPr lang="en-US" sz="900" b="0" dirty="0">
                <a:ea typeface="ＭＳ Ｐゴシック"/>
                <a:cs typeface="Arial"/>
              </a:rPr>
              <a:t>)</a:t>
            </a:r>
          </a:p>
          <a:p>
            <a:pPr marL="342900" indent="-342900">
              <a:spcBef>
                <a:spcPts val="200"/>
              </a:spcBef>
              <a:spcAft>
                <a:spcPts val="200"/>
              </a:spcAft>
              <a:buFont typeface="Arial"/>
              <a:buChar char="•"/>
            </a:pPr>
            <a:r>
              <a:rPr lang="en-US" sz="900" b="0" dirty="0">
                <a:ea typeface="ＭＳ Ｐゴシック"/>
                <a:cs typeface="Arial"/>
              </a:rPr>
              <a:t>Urethritis </a:t>
            </a:r>
          </a:p>
          <a:p>
            <a:pPr algn="ctr">
              <a:spcBef>
                <a:spcPts val="200"/>
              </a:spcBef>
              <a:spcAft>
                <a:spcPts val="200"/>
              </a:spcAft>
            </a:pPr>
            <a:endParaRPr lang="en-US" sz="1100" dirty="0">
              <a:solidFill>
                <a:srgbClr val="FF0000"/>
              </a:solidFill>
              <a:ea typeface="ＭＳ Ｐゴシック"/>
              <a:cs typeface="Arial"/>
            </a:endParaRPr>
          </a:p>
          <a:p>
            <a:pPr marL="594360" lvl="2" indent="-342900">
              <a:buFont typeface="Wingdings"/>
              <a:buChar char="§"/>
            </a:pPr>
            <a:endParaRPr lang="en-US" sz="1400" dirty="0">
              <a:solidFill>
                <a:srgbClr val="201547"/>
              </a:solidFill>
              <a:ea typeface="ＭＳ Ｐゴシック"/>
              <a:cs typeface="Arial"/>
            </a:endParaRPr>
          </a:p>
        </p:txBody>
      </p:sp>
      <p:sp>
        <p:nvSpPr>
          <p:cNvPr id="4" name="TextBox 3">
            <a:extLst>
              <a:ext uri="{FF2B5EF4-FFF2-40B4-BE49-F238E27FC236}">
                <a16:creationId xmlns:a16="http://schemas.microsoft.com/office/drawing/2014/main" id="{009180AD-16D7-8D8A-4C30-76A244B35686}"/>
              </a:ext>
            </a:extLst>
          </p:cNvPr>
          <p:cNvSpPr txBox="1"/>
          <p:nvPr/>
        </p:nvSpPr>
        <p:spPr>
          <a:xfrm>
            <a:off x="1867161" y="2853585"/>
            <a:ext cx="67288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dirty="0">
              <a:solidFill>
                <a:srgbClr val="FF0000"/>
              </a:solidFill>
              <a:cs typeface="Arial"/>
            </a:endParaRPr>
          </a:p>
          <a:p>
            <a:pPr algn="ctr"/>
            <a:r>
              <a:rPr lang="en-US" dirty="0">
                <a:solidFill>
                  <a:srgbClr val="FF0000"/>
                </a:solidFill>
                <a:latin typeface="Arial"/>
                <a:ea typeface="ＭＳ Ｐゴシック"/>
                <a:cs typeface="Arial"/>
              </a:rPr>
              <a:t>Atypical and attenuated clinical presentations can occur in partially and fully vaccinated people</a:t>
            </a:r>
            <a:endParaRPr lang="en-US" dirty="0">
              <a:solidFill>
                <a:srgbClr val="FF0000"/>
              </a:solidFill>
              <a:cs typeface="Arial"/>
            </a:endParaRPr>
          </a:p>
        </p:txBody>
      </p:sp>
    </p:spTree>
    <p:extLst>
      <p:ext uri="{BB962C8B-B14F-4D97-AF65-F5344CB8AC3E}">
        <p14:creationId xmlns:p14="http://schemas.microsoft.com/office/powerpoint/2010/main" val="313278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A4E4-B2B0-EDBE-713F-70DEC8CD9C00}"/>
              </a:ext>
            </a:extLst>
          </p:cNvPr>
          <p:cNvSpPr>
            <a:spLocks noGrp="1"/>
          </p:cNvSpPr>
          <p:nvPr>
            <p:ph type="title"/>
          </p:nvPr>
        </p:nvSpPr>
        <p:spPr/>
        <p:txBody>
          <a:bodyPr/>
          <a:lstStyle/>
          <a:p>
            <a:r>
              <a:rPr lang="en-US" dirty="0">
                <a:ea typeface="ＭＳ Ｐゴシック"/>
              </a:rPr>
              <a:t>Clinical presentation of mpox </a:t>
            </a:r>
            <a:r>
              <a:rPr lang="en-US" dirty="0"/>
              <a:t>- mpox symptoms</a:t>
            </a:r>
          </a:p>
        </p:txBody>
      </p:sp>
      <p:sp>
        <p:nvSpPr>
          <p:cNvPr id="3" name="Content Placeholder 2">
            <a:extLst>
              <a:ext uri="{FF2B5EF4-FFF2-40B4-BE49-F238E27FC236}">
                <a16:creationId xmlns:a16="http://schemas.microsoft.com/office/drawing/2014/main" id="{BA731C0C-7861-266A-05F3-40F5F5E604DA}"/>
              </a:ext>
            </a:extLst>
          </p:cNvPr>
          <p:cNvSpPr>
            <a:spLocks noGrp="1"/>
          </p:cNvSpPr>
          <p:nvPr>
            <p:ph idx="1"/>
          </p:nvPr>
        </p:nvSpPr>
        <p:spPr/>
        <p:txBody>
          <a:bodyPr/>
          <a:lstStyle/>
          <a:p>
            <a:pPr marL="342900" indent="-342900">
              <a:buFont typeface="Arial"/>
              <a:buChar char="•"/>
            </a:pPr>
            <a:r>
              <a:rPr lang="en-US" sz="1400" dirty="0">
                <a:ea typeface="ＭＳ Ｐゴシック"/>
              </a:rPr>
              <a:t>Mpox is generally </a:t>
            </a:r>
            <a:r>
              <a:rPr lang="en-US" sz="1400" err="1">
                <a:ea typeface="ＭＳ Ｐゴシック"/>
              </a:rPr>
              <a:t>characterised</a:t>
            </a:r>
            <a:r>
              <a:rPr lang="en-US" sz="1400" dirty="0">
                <a:ea typeface="ＭＳ Ｐゴシック"/>
              </a:rPr>
              <a:t> by an incubation period, prodrome and rash</a:t>
            </a:r>
            <a:endParaRPr lang="en-US" sz="1400"/>
          </a:p>
          <a:p>
            <a:pPr marL="342900" indent="-342900">
              <a:buFont typeface="Arial"/>
              <a:buChar char="•"/>
            </a:pPr>
            <a:r>
              <a:rPr lang="en-US" sz="1400" dirty="0">
                <a:ea typeface="ＭＳ Ｐゴシック"/>
              </a:rPr>
              <a:t>Incubation period: </a:t>
            </a:r>
            <a:r>
              <a:rPr lang="en-US" sz="1400" b="0" dirty="0">
                <a:ea typeface="ＭＳ Ｐゴシック"/>
              </a:rPr>
              <a:t>roughly 7-14 days, can be up to 21 days.  A person is not infectious during this period, does not have symptoms and may feel fine</a:t>
            </a:r>
            <a:endParaRPr lang="en-US" sz="1400" dirty="0">
              <a:ea typeface="ＭＳ Ｐゴシック"/>
            </a:endParaRPr>
          </a:p>
          <a:p>
            <a:pPr marL="342900" indent="-342900">
              <a:buFont typeface="Arial"/>
              <a:buChar char="•"/>
            </a:pPr>
            <a:r>
              <a:rPr lang="en-US" sz="1400" dirty="0">
                <a:ea typeface="ＭＳ Ｐゴシック"/>
              </a:rPr>
              <a:t>Prodrome: </a:t>
            </a:r>
            <a:r>
              <a:rPr lang="en-US" sz="1400" b="0" dirty="0">
                <a:ea typeface="ＭＳ Ｐゴシック"/>
              </a:rPr>
              <a:t>a person might develop symptoms including fever, malaise, sore throat, headache, lymphadenopathy. A person is infectious in this period</a:t>
            </a:r>
          </a:p>
          <a:p>
            <a:pPr marL="342900" indent="-342900">
              <a:buFont typeface="Arial"/>
              <a:buChar char="•"/>
            </a:pPr>
            <a:r>
              <a:rPr lang="en-US" sz="1400" dirty="0">
                <a:ea typeface="ＭＳ Ｐゴシック"/>
              </a:rPr>
              <a:t>Rash: </a:t>
            </a:r>
            <a:r>
              <a:rPr lang="en-US" sz="1400" b="0" dirty="0">
                <a:ea typeface="ＭＳ Ｐゴシック"/>
              </a:rPr>
              <a:t>in some (more recent) cases, people have presented with a rash without prodrome. Lesions typically progress from papules, macules, vesicles, pustules, and then scabs. A person is infectious until after all the scabs have fallen off and </a:t>
            </a:r>
            <a:r>
              <a:rPr lang="en-US" sz="1400" b="0" dirty="0" err="1">
                <a:ea typeface="ＭＳ Ｐゴシック"/>
              </a:rPr>
              <a:t>and</a:t>
            </a:r>
            <a:r>
              <a:rPr lang="en-US" sz="1400" b="0" dirty="0">
                <a:ea typeface="ＭＳ Ｐゴシック"/>
              </a:rPr>
              <a:t> fresh layer of intact skin has formed underneath</a:t>
            </a:r>
          </a:p>
          <a:p>
            <a:pPr marL="342900" indent="-342900">
              <a:buFont typeface="Arial"/>
              <a:buChar char="•"/>
            </a:pPr>
            <a:r>
              <a:rPr lang="en-US" sz="1400" dirty="0">
                <a:ea typeface="ＭＳ Ｐゴシック"/>
              </a:rPr>
              <a:t>Symptoms typically last 2-4 weeks </a:t>
            </a:r>
            <a:r>
              <a:rPr lang="en-US" sz="1400" b="0" dirty="0">
                <a:ea typeface="ＭＳ Ｐゴシック"/>
              </a:rPr>
              <a:t>and can depend on route of exposure, health of the individual and clade. Note that the West African clade (associated with the current outbreak) is associated with less severe disease and fewer deaths than the Congo Basin clade</a:t>
            </a:r>
            <a:endParaRPr lang="en-US" sz="1400" dirty="0">
              <a:ea typeface="ＭＳ Ｐゴシック"/>
            </a:endParaRPr>
          </a:p>
        </p:txBody>
      </p:sp>
    </p:spTree>
    <p:extLst>
      <p:ext uri="{BB962C8B-B14F-4D97-AF65-F5344CB8AC3E}">
        <p14:creationId xmlns:p14="http://schemas.microsoft.com/office/powerpoint/2010/main" val="3083472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8DD8D-4FFA-5148-38C3-89C1D3160080}"/>
              </a:ext>
            </a:extLst>
          </p:cNvPr>
          <p:cNvSpPr>
            <a:spLocks noGrp="1"/>
          </p:cNvSpPr>
          <p:nvPr>
            <p:ph type="title"/>
          </p:nvPr>
        </p:nvSpPr>
        <p:spPr/>
        <p:txBody>
          <a:bodyPr/>
          <a:lstStyle/>
          <a:p>
            <a:r>
              <a:rPr lang="en-US" dirty="0">
                <a:ea typeface="ＭＳ Ｐゴシック"/>
              </a:rPr>
              <a:t>Clinical presentation of mpox - mpox lesions</a:t>
            </a:r>
            <a:endParaRPr lang="en-US" dirty="0"/>
          </a:p>
        </p:txBody>
      </p:sp>
      <p:pic>
        <p:nvPicPr>
          <p:cNvPr id="4" name="Picture 3" descr="Key characteristics of Monkeypox rash">
            <a:extLst>
              <a:ext uri="{FF2B5EF4-FFF2-40B4-BE49-F238E27FC236}">
                <a16:creationId xmlns:a16="http://schemas.microsoft.com/office/drawing/2014/main" id="{0210D82C-B927-5EEE-1AC6-047B8F9391A4}"/>
              </a:ext>
            </a:extLst>
          </p:cNvPr>
          <p:cNvPicPr>
            <a:picLocks noChangeAspect="1"/>
          </p:cNvPicPr>
          <p:nvPr/>
        </p:nvPicPr>
        <p:blipFill>
          <a:blip r:embed="rId2"/>
          <a:stretch>
            <a:fillRect/>
          </a:stretch>
        </p:blipFill>
        <p:spPr>
          <a:xfrm>
            <a:off x="197908" y="1288186"/>
            <a:ext cx="2513571" cy="2558571"/>
          </a:xfrm>
          <a:prstGeom prst="rect">
            <a:avLst/>
          </a:prstGeom>
        </p:spPr>
      </p:pic>
      <p:pic>
        <p:nvPicPr>
          <p:cNvPr id="5" name="Picture 4" descr="MonkeyPox Rash Collage">
            <a:extLst>
              <a:ext uri="{FF2B5EF4-FFF2-40B4-BE49-F238E27FC236}">
                <a16:creationId xmlns:a16="http://schemas.microsoft.com/office/drawing/2014/main" id="{9FA0D54F-ACDC-22E8-B412-3C9781C0F281}"/>
              </a:ext>
            </a:extLst>
          </p:cNvPr>
          <p:cNvPicPr>
            <a:picLocks noChangeAspect="1"/>
          </p:cNvPicPr>
          <p:nvPr/>
        </p:nvPicPr>
        <p:blipFill>
          <a:blip r:embed="rId3"/>
          <a:stretch>
            <a:fillRect/>
          </a:stretch>
        </p:blipFill>
        <p:spPr>
          <a:xfrm>
            <a:off x="6149137" y="1081283"/>
            <a:ext cx="2795143" cy="2899381"/>
          </a:xfrm>
          <a:prstGeom prst="rect">
            <a:avLst/>
          </a:prstGeom>
        </p:spPr>
      </p:pic>
      <p:pic>
        <p:nvPicPr>
          <p:cNvPr id="6" name="Picture 5" descr="6 images of lesions to help identify monkeypox rash">
            <a:extLst>
              <a:ext uri="{FF2B5EF4-FFF2-40B4-BE49-F238E27FC236}">
                <a16:creationId xmlns:a16="http://schemas.microsoft.com/office/drawing/2014/main" id="{B912DB29-B3B9-961B-3DA2-2FE77F41F440}"/>
              </a:ext>
            </a:extLst>
          </p:cNvPr>
          <p:cNvPicPr>
            <a:picLocks noChangeAspect="1"/>
          </p:cNvPicPr>
          <p:nvPr/>
        </p:nvPicPr>
        <p:blipFill>
          <a:blip r:embed="rId4"/>
          <a:stretch>
            <a:fillRect/>
          </a:stretch>
        </p:blipFill>
        <p:spPr>
          <a:xfrm>
            <a:off x="2652950" y="2472987"/>
            <a:ext cx="3494312" cy="2369313"/>
          </a:xfrm>
          <a:prstGeom prst="rect">
            <a:avLst/>
          </a:prstGeom>
        </p:spPr>
      </p:pic>
    </p:spTree>
    <p:extLst>
      <p:ext uri="{BB962C8B-B14F-4D97-AF65-F5344CB8AC3E}">
        <p14:creationId xmlns:p14="http://schemas.microsoft.com/office/powerpoint/2010/main" val="2673699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4EF2-0B9F-E3BA-B812-772DF0CD5DB6}"/>
              </a:ext>
            </a:extLst>
          </p:cNvPr>
          <p:cNvSpPr>
            <a:spLocks noGrp="1"/>
          </p:cNvSpPr>
          <p:nvPr>
            <p:ph type="title"/>
          </p:nvPr>
        </p:nvSpPr>
        <p:spPr>
          <a:xfrm>
            <a:off x="539751" y="202406"/>
            <a:ext cx="8301490" cy="809625"/>
          </a:xfrm>
        </p:spPr>
        <p:txBody>
          <a:bodyPr/>
          <a:lstStyle/>
          <a:p>
            <a:pPr algn="ctr"/>
            <a:r>
              <a:rPr lang="en-US" sz="2200" b="1" dirty="0">
                <a:ea typeface="ＭＳ Ｐゴシック"/>
              </a:rPr>
              <a:t>Table 1:</a:t>
            </a:r>
            <a:r>
              <a:rPr lang="en-US" sz="2200" dirty="0">
                <a:ea typeface="ＭＳ Ｐゴシック"/>
              </a:rPr>
              <a:t> reported mpox symptoms, ALL mpox cases </a:t>
            </a:r>
            <a:br>
              <a:rPr lang="en-US" sz="2200" dirty="0">
                <a:ea typeface="ＭＳ Ｐゴシック"/>
              </a:rPr>
            </a:br>
            <a:r>
              <a:rPr lang="en-US" sz="2200" dirty="0">
                <a:ea typeface="ＭＳ Ｐゴシック"/>
              </a:rPr>
              <a:t>(N=55) </a:t>
            </a:r>
            <a:endParaRPr lang="en-US" dirty="0"/>
          </a:p>
        </p:txBody>
      </p:sp>
      <p:graphicFrame>
        <p:nvGraphicFramePr>
          <p:cNvPr id="5" name="Content Placeholder 4">
            <a:extLst>
              <a:ext uri="{FF2B5EF4-FFF2-40B4-BE49-F238E27FC236}">
                <a16:creationId xmlns:a16="http://schemas.microsoft.com/office/drawing/2014/main" id="{CA484754-FC86-DBFB-C804-CA4898E6B948}"/>
              </a:ext>
            </a:extLst>
          </p:cNvPr>
          <p:cNvGraphicFramePr>
            <a:graphicFrameLocks noGrp="1"/>
          </p:cNvGraphicFramePr>
          <p:nvPr>
            <p:ph idx="1"/>
            <p:extLst>
              <p:ext uri="{D42A27DB-BD31-4B8C-83A1-F6EECF244321}">
                <p14:modId xmlns:p14="http://schemas.microsoft.com/office/powerpoint/2010/main" val="3047049558"/>
              </p:ext>
            </p:extLst>
          </p:nvPr>
        </p:nvGraphicFramePr>
        <p:xfrm>
          <a:off x="450685" y="1288659"/>
          <a:ext cx="8243888" cy="3314700"/>
        </p:xfrm>
        <a:graphic>
          <a:graphicData uri="http://schemas.openxmlformats.org/drawingml/2006/table">
            <a:tbl>
              <a:tblPr bandRow="1">
                <a:tableStyleId>{5C22544A-7EE6-4342-B048-85BDC9FD1C3A}</a:tableStyleId>
              </a:tblPr>
              <a:tblGrid>
                <a:gridCol w="4121944">
                  <a:extLst>
                    <a:ext uri="{9D8B030D-6E8A-4147-A177-3AD203B41FA5}">
                      <a16:colId xmlns:a16="http://schemas.microsoft.com/office/drawing/2014/main" val="556220352"/>
                    </a:ext>
                  </a:extLst>
                </a:gridCol>
                <a:gridCol w="4121944">
                  <a:extLst>
                    <a:ext uri="{9D8B030D-6E8A-4147-A177-3AD203B41FA5}">
                      <a16:colId xmlns:a16="http://schemas.microsoft.com/office/drawing/2014/main" val="542146787"/>
                    </a:ext>
                  </a:extLst>
                </a:gridCol>
              </a:tblGrid>
              <a:tr h="276225">
                <a:tc>
                  <a:txBody>
                    <a:bodyPr/>
                    <a:lstStyle/>
                    <a:p>
                      <a:pPr algn="l" fontAlgn="base"/>
                      <a:r>
                        <a:rPr lang="en-AU" sz="1200" b="1" dirty="0">
                          <a:solidFill>
                            <a:srgbClr val="000000"/>
                          </a:solidFill>
                          <a:effectLst/>
                        </a:rPr>
                        <a:t>Symptom</a:t>
                      </a:r>
                      <a:endParaRPr lang="en-AU" b="1" dirty="0">
                        <a:solidFill>
                          <a:srgbClr val="000000"/>
                        </a:solidFill>
                        <a:effectLst/>
                      </a:endParaRPr>
                    </a:p>
                  </a:txBody>
                  <a:tcPr marL="66675" marR="66675"/>
                </a:tc>
                <a:tc>
                  <a:txBody>
                    <a:bodyPr/>
                    <a:lstStyle/>
                    <a:p>
                      <a:pPr algn="l" fontAlgn="base"/>
                      <a:r>
                        <a:rPr lang="en-AU" sz="1200" b="1" dirty="0">
                          <a:solidFill>
                            <a:srgbClr val="000000"/>
                          </a:solidFill>
                          <a:effectLst/>
                        </a:rPr>
                        <a:t>n (% cohort) </a:t>
                      </a:r>
                      <a:endParaRPr lang="en-AU" b="1">
                        <a:solidFill>
                          <a:srgbClr val="000000"/>
                        </a:solidFill>
                        <a:effectLst/>
                      </a:endParaRPr>
                    </a:p>
                  </a:txBody>
                  <a:tcPr marL="66675" marR="66675"/>
                </a:tc>
                <a:extLst>
                  <a:ext uri="{0D108BD9-81ED-4DB2-BD59-A6C34878D82A}">
                    <a16:rowId xmlns:a16="http://schemas.microsoft.com/office/drawing/2014/main" val="113614590"/>
                  </a:ext>
                </a:extLst>
              </a:tr>
              <a:tr h="276225">
                <a:tc>
                  <a:txBody>
                    <a:bodyPr/>
                    <a:lstStyle/>
                    <a:p>
                      <a:pPr lvl="0" algn="l">
                        <a:buNone/>
                      </a:pPr>
                      <a:r>
                        <a:rPr lang="en-AU" sz="1200" b="0" dirty="0">
                          <a:solidFill>
                            <a:srgbClr val="000000"/>
                          </a:solidFill>
                          <a:effectLst/>
                        </a:rPr>
                        <a:t>Lesions or rash</a:t>
                      </a:r>
                      <a:endParaRPr lang="en-US" b="0">
                        <a:solidFill>
                          <a:srgbClr val="000000"/>
                        </a:solidFill>
                      </a:endParaRPr>
                    </a:p>
                  </a:txBody>
                  <a:tcPr marL="66674" marR="66674"/>
                </a:tc>
                <a:tc>
                  <a:txBody>
                    <a:bodyPr/>
                    <a:lstStyle/>
                    <a:p>
                      <a:pPr lvl="0" algn="l">
                        <a:buNone/>
                      </a:pPr>
                      <a:r>
                        <a:rPr lang="en-AU" sz="1200" u="none" strike="noStrike" noProof="0" dirty="0">
                          <a:solidFill>
                            <a:srgbClr val="000000"/>
                          </a:solidFill>
                          <a:effectLst/>
                        </a:rPr>
                        <a:t>53 (96)</a:t>
                      </a:r>
                      <a:endParaRPr lang="en-US">
                        <a:solidFill>
                          <a:srgbClr val="000000"/>
                        </a:solidFill>
                      </a:endParaRPr>
                    </a:p>
                  </a:txBody>
                  <a:tcPr marL="66674" marR="66674"/>
                </a:tc>
                <a:extLst>
                  <a:ext uri="{0D108BD9-81ED-4DB2-BD59-A6C34878D82A}">
                    <a16:rowId xmlns:a16="http://schemas.microsoft.com/office/drawing/2014/main" val="3496933774"/>
                  </a:ext>
                </a:extLst>
              </a:tr>
              <a:tr h="276225">
                <a:tc>
                  <a:txBody>
                    <a:bodyPr/>
                    <a:lstStyle/>
                    <a:p>
                      <a:pPr algn="l" fontAlgn="base"/>
                      <a:r>
                        <a:rPr lang="en-AU" sz="1200" b="0" dirty="0">
                          <a:solidFill>
                            <a:srgbClr val="000000"/>
                          </a:solidFill>
                          <a:effectLst/>
                        </a:rPr>
                        <a:t>Fever </a:t>
                      </a:r>
                      <a:endParaRPr lang="en-AU" b="0">
                        <a:solidFill>
                          <a:srgbClr val="000000"/>
                        </a:solidFill>
                        <a:effectLst/>
                      </a:endParaRPr>
                    </a:p>
                  </a:txBody>
                  <a:tcPr marL="66675" marR="66675"/>
                </a:tc>
                <a:tc>
                  <a:txBody>
                    <a:bodyPr/>
                    <a:lstStyle/>
                    <a:p>
                      <a:pPr algn="l" fontAlgn="base"/>
                      <a:r>
                        <a:rPr lang="en-AU" sz="1200" dirty="0">
                          <a:solidFill>
                            <a:srgbClr val="000000"/>
                          </a:solidFill>
                          <a:effectLst/>
                        </a:rPr>
                        <a:t>23 (42)</a:t>
                      </a:r>
                      <a:endParaRPr lang="en-AU">
                        <a:solidFill>
                          <a:srgbClr val="000000"/>
                        </a:solidFill>
                        <a:effectLst/>
                      </a:endParaRPr>
                    </a:p>
                  </a:txBody>
                  <a:tcPr marL="66675" marR="66675"/>
                </a:tc>
                <a:extLst>
                  <a:ext uri="{0D108BD9-81ED-4DB2-BD59-A6C34878D82A}">
                    <a16:rowId xmlns:a16="http://schemas.microsoft.com/office/drawing/2014/main" val="2667662947"/>
                  </a:ext>
                </a:extLst>
              </a:tr>
              <a:tr h="276225">
                <a:tc>
                  <a:txBody>
                    <a:bodyPr/>
                    <a:lstStyle/>
                    <a:p>
                      <a:pPr lvl="0" algn="l">
                        <a:buNone/>
                      </a:pPr>
                      <a:r>
                        <a:rPr lang="en-AU" sz="1200" b="0" dirty="0">
                          <a:solidFill>
                            <a:srgbClr val="000000"/>
                          </a:solidFill>
                          <a:effectLst/>
                        </a:rPr>
                        <a:t>Generalised weakness</a:t>
                      </a:r>
                      <a:endParaRPr lang="en-US" b="0">
                        <a:solidFill>
                          <a:srgbClr val="000000"/>
                        </a:solidFill>
                      </a:endParaRPr>
                    </a:p>
                  </a:txBody>
                  <a:tcPr marL="66674" marR="66674"/>
                </a:tc>
                <a:tc>
                  <a:txBody>
                    <a:bodyPr/>
                    <a:lstStyle/>
                    <a:p>
                      <a:pPr lvl="0" algn="l">
                        <a:buNone/>
                      </a:pPr>
                      <a:r>
                        <a:rPr lang="en-AU" sz="1200" u="none" strike="noStrike" noProof="0" dirty="0">
                          <a:solidFill>
                            <a:srgbClr val="000000"/>
                          </a:solidFill>
                          <a:effectLst/>
                        </a:rPr>
                        <a:t>23 (42)</a:t>
                      </a:r>
                      <a:endParaRPr lang="en-US">
                        <a:solidFill>
                          <a:srgbClr val="000000"/>
                        </a:solidFill>
                      </a:endParaRPr>
                    </a:p>
                  </a:txBody>
                  <a:tcPr marL="66674" marR="66674"/>
                </a:tc>
                <a:extLst>
                  <a:ext uri="{0D108BD9-81ED-4DB2-BD59-A6C34878D82A}">
                    <a16:rowId xmlns:a16="http://schemas.microsoft.com/office/drawing/2014/main" val="51993868"/>
                  </a:ext>
                </a:extLst>
              </a:tr>
              <a:tr h="276225">
                <a:tc>
                  <a:txBody>
                    <a:bodyPr/>
                    <a:lstStyle/>
                    <a:p>
                      <a:pPr lvl="0" algn="l">
                        <a:buNone/>
                      </a:pPr>
                      <a:r>
                        <a:rPr lang="en-AU" sz="1200" b="0" dirty="0">
                          <a:solidFill>
                            <a:srgbClr val="000000"/>
                          </a:solidFill>
                          <a:effectLst/>
                        </a:rPr>
                        <a:t>Lymphadenopathy</a:t>
                      </a:r>
                      <a:endParaRPr lang="en-US" b="0">
                        <a:solidFill>
                          <a:srgbClr val="000000"/>
                        </a:solidFill>
                      </a:endParaRPr>
                    </a:p>
                  </a:txBody>
                  <a:tcPr marL="66674" marR="66674"/>
                </a:tc>
                <a:tc>
                  <a:txBody>
                    <a:bodyPr/>
                    <a:lstStyle/>
                    <a:p>
                      <a:pPr lvl="0" algn="l">
                        <a:buNone/>
                      </a:pPr>
                      <a:r>
                        <a:rPr lang="en-AU" sz="1200" u="none" strike="noStrike" noProof="0" dirty="0">
                          <a:solidFill>
                            <a:srgbClr val="000000"/>
                          </a:solidFill>
                          <a:effectLst/>
                        </a:rPr>
                        <a:t>20 (36)</a:t>
                      </a:r>
                      <a:endParaRPr lang="en-US">
                        <a:solidFill>
                          <a:srgbClr val="000000"/>
                        </a:solidFill>
                      </a:endParaRPr>
                    </a:p>
                  </a:txBody>
                  <a:tcPr marL="66674" marR="66674"/>
                </a:tc>
                <a:extLst>
                  <a:ext uri="{0D108BD9-81ED-4DB2-BD59-A6C34878D82A}">
                    <a16:rowId xmlns:a16="http://schemas.microsoft.com/office/drawing/2014/main" val="1665264751"/>
                  </a:ext>
                </a:extLst>
              </a:tr>
              <a:tr h="276225">
                <a:tc>
                  <a:txBody>
                    <a:bodyPr/>
                    <a:lstStyle/>
                    <a:p>
                      <a:pPr lvl="0" algn="l">
                        <a:buNone/>
                      </a:pPr>
                      <a:r>
                        <a:rPr lang="en-AU" sz="1200" b="0" dirty="0">
                          <a:solidFill>
                            <a:srgbClr val="000000"/>
                          </a:solidFill>
                          <a:effectLst/>
                        </a:rPr>
                        <a:t>Headache</a:t>
                      </a:r>
                      <a:endParaRPr lang="en-US" b="0">
                        <a:solidFill>
                          <a:srgbClr val="000000"/>
                        </a:solidFill>
                      </a:endParaRPr>
                    </a:p>
                  </a:txBody>
                  <a:tcPr marL="66674" marR="66674"/>
                </a:tc>
                <a:tc>
                  <a:txBody>
                    <a:bodyPr/>
                    <a:lstStyle/>
                    <a:p>
                      <a:pPr lvl="0" algn="l">
                        <a:buNone/>
                      </a:pPr>
                      <a:r>
                        <a:rPr lang="en-AU" sz="1200" u="none" strike="noStrike" noProof="0" dirty="0">
                          <a:solidFill>
                            <a:srgbClr val="000000"/>
                          </a:solidFill>
                          <a:effectLst/>
                        </a:rPr>
                        <a:t>19 (35)</a:t>
                      </a:r>
                      <a:endParaRPr lang="en-US">
                        <a:solidFill>
                          <a:srgbClr val="000000"/>
                        </a:solidFill>
                      </a:endParaRPr>
                    </a:p>
                  </a:txBody>
                  <a:tcPr marL="66674" marR="66674"/>
                </a:tc>
                <a:extLst>
                  <a:ext uri="{0D108BD9-81ED-4DB2-BD59-A6C34878D82A}">
                    <a16:rowId xmlns:a16="http://schemas.microsoft.com/office/drawing/2014/main" val="1325668029"/>
                  </a:ext>
                </a:extLst>
              </a:tr>
              <a:tr h="276225">
                <a:tc>
                  <a:txBody>
                    <a:bodyPr/>
                    <a:lstStyle/>
                    <a:p>
                      <a:pPr lvl="0" algn="l">
                        <a:buNone/>
                      </a:pPr>
                      <a:r>
                        <a:rPr lang="en-AU" sz="1200" b="0" dirty="0">
                          <a:solidFill>
                            <a:srgbClr val="000000"/>
                          </a:solidFill>
                          <a:effectLst/>
                        </a:rPr>
                        <a:t>Myalgia</a:t>
                      </a:r>
                      <a:endParaRPr lang="en-US" b="0">
                        <a:solidFill>
                          <a:srgbClr val="000000"/>
                        </a:solidFill>
                      </a:endParaRPr>
                    </a:p>
                  </a:txBody>
                  <a:tcPr marL="66674" marR="66674"/>
                </a:tc>
                <a:tc>
                  <a:txBody>
                    <a:bodyPr/>
                    <a:lstStyle/>
                    <a:p>
                      <a:pPr lvl="0" algn="l">
                        <a:buNone/>
                      </a:pPr>
                      <a:r>
                        <a:rPr lang="en-AU" sz="1200" u="none" strike="noStrike" noProof="0" dirty="0">
                          <a:solidFill>
                            <a:srgbClr val="000000"/>
                          </a:solidFill>
                          <a:effectLst/>
                        </a:rPr>
                        <a:t>18 (33)</a:t>
                      </a:r>
                      <a:endParaRPr lang="en-US">
                        <a:solidFill>
                          <a:srgbClr val="000000"/>
                        </a:solidFill>
                      </a:endParaRPr>
                    </a:p>
                  </a:txBody>
                  <a:tcPr marL="66674" marR="66674"/>
                </a:tc>
                <a:extLst>
                  <a:ext uri="{0D108BD9-81ED-4DB2-BD59-A6C34878D82A}">
                    <a16:rowId xmlns:a16="http://schemas.microsoft.com/office/drawing/2014/main" val="3846153484"/>
                  </a:ext>
                </a:extLst>
              </a:tr>
              <a:tr h="276225">
                <a:tc>
                  <a:txBody>
                    <a:bodyPr/>
                    <a:lstStyle/>
                    <a:p>
                      <a:pPr algn="l" fontAlgn="base"/>
                      <a:r>
                        <a:rPr lang="en-AU" sz="1200" b="0" dirty="0">
                          <a:solidFill>
                            <a:srgbClr val="000000"/>
                          </a:solidFill>
                          <a:effectLst/>
                        </a:rPr>
                        <a:t>Sore throat </a:t>
                      </a:r>
                      <a:endParaRPr lang="en-AU" b="0">
                        <a:solidFill>
                          <a:srgbClr val="000000"/>
                        </a:solidFill>
                        <a:effectLst/>
                      </a:endParaRPr>
                    </a:p>
                  </a:txBody>
                  <a:tcPr marL="66675" marR="66675"/>
                </a:tc>
                <a:tc>
                  <a:txBody>
                    <a:bodyPr/>
                    <a:lstStyle/>
                    <a:p>
                      <a:pPr lvl="0" algn="l">
                        <a:buNone/>
                      </a:pPr>
                      <a:r>
                        <a:rPr lang="en-AU" sz="1200" u="none" strike="noStrike" noProof="0" dirty="0">
                          <a:solidFill>
                            <a:srgbClr val="000000"/>
                          </a:solidFill>
                          <a:effectLst/>
                        </a:rPr>
                        <a:t>17 (31)</a:t>
                      </a:r>
                      <a:endParaRPr lang="en-US" u="none" strike="noStrike" noProof="0">
                        <a:solidFill>
                          <a:srgbClr val="000000"/>
                        </a:solidFill>
                      </a:endParaRPr>
                    </a:p>
                  </a:txBody>
                  <a:tcPr marL="66675" marR="66675"/>
                </a:tc>
                <a:extLst>
                  <a:ext uri="{0D108BD9-81ED-4DB2-BD59-A6C34878D82A}">
                    <a16:rowId xmlns:a16="http://schemas.microsoft.com/office/drawing/2014/main" val="3314993510"/>
                  </a:ext>
                </a:extLst>
              </a:tr>
              <a:tr h="276225">
                <a:tc>
                  <a:txBody>
                    <a:bodyPr/>
                    <a:lstStyle/>
                    <a:p>
                      <a:pPr algn="l" fontAlgn="base"/>
                      <a:r>
                        <a:rPr lang="en-AU" sz="1200" b="0" dirty="0">
                          <a:solidFill>
                            <a:srgbClr val="000000"/>
                          </a:solidFill>
                          <a:effectLst/>
                        </a:rPr>
                        <a:t>Proctitis </a:t>
                      </a:r>
                      <a:endParaRPr lang="en-AU" b="0">
                        <a:solidFill>
                          <a:srgbClr val="000000"/>
                        </a:solidFill>
                        <a:effectLst/>
                      </a:endParaRPr>
                    </a:p>
                  </a:txBody>
                  <a:tcPr marL="66675" marR="66675"/>
                </a:tc>
                <a:tc>
                  <a:txBody>
                    <a:bodyPr/>
                    <a:lstStyle/>
                    <a:p>
                      <a:pPr lvl="0" algn="l">
                        <a:buNone/>
                      </a:pPr>
                      <a:r>
                        <a:rPr lang="en-AU" sz="1200" u="none" strike="noStrike" noProof="0" dirty="0">
                          <a:solidFill>
                            <a:srgbClr val="000000"/>
                          </a:solidFill>
                          <a:effectLst/>
                        </a:rPr>
                        <a:t>15 (27)</a:t>
                      </a:r>
                      <a:endParaRPr lang="en-US" u="none" strike="noStrike" noProof="0">
                        <a:solidFill>
                          <a:srgbClr val="000000"/>
                        </a:solidFill>
                      </a:endParaRPr>
                    </a:p>
                  </a:txBody>
                  <a:tcPr marL="66675" marR="66675"/>
                </a:tc>
                <a:extLst>
                  <a:ext uri="{0D108BD9-81ED-4DB2-BD59-A6C34878D82A}">
                    <a16:rowId xmlns:a16="http://schemas.microsoft.com/office/drawing/2014/main" val="864779398"/>
                  </a:ext>
                </a:extLst>
              </a:tr>
              <a:tr h="276225">
                <a:tc>
                  <a:txBody>
                    <a:bodyPr/>
                    <a:lstStyle/>
                    <a:p>
                      <a:pPr lvl="0" algn="l">
                        <a:buNone/>
                      </a:pPr>
                      <a:r>
                        <a:rPr lang="en-AU" sz="1200" b="0" dirty="0">
                          <a:solidFill>
                            <a:srgbClr val="000000"/>
                          </a:solidFill>
                          <a:effectLst/>
                        </a:rPr>
                        <a:t>Back pain</a:t>
                      </a:r>
                      <a:endParaRPr lang="en-US" b="0">
                        <a:solidFill>
                          <a:srgbClr val="000000"/>
                        </a:solidFill>
                      </a:endParaRPr>
                    </a:p>
                  </a:txBody>
                  <a:tcPr marL="66674" marR="66674"/>
                </a:tc>
                <a:tc>
                  <a:txBody>
                    <a:bodyPr/>
                    <a:lstStyle/>
                    <a:p>
                      <a:pPr lvl="0" algn="l">
                        <a:buNone/>
                      </a:pPr>
                      <a:r>
                        <a:rPr lang="en-AU" sz="1200" u="none" strike="noStrike" noProof="0" dirty="0">
                          <a:solidFill>
                            <a:srgbClr val="000000"/>
                          </a:solidFill>
                          <a:effectLst/>
                        </a:rPr>
                        <a:t>11 (20)</a:t>
                      </a:r>
                      <a:endParaRPr lang="en-US">
                        <a:solidFill>
                          <a:srgbClr val="000000"/>
                        </a:solidFill>
                      </a:endParaRPr>
                    </a:p>
                  </a:txBody>
                  <a:tcPr marL="66674" marR="66674"/>
                </a:tc>
                <a:extLst>
                  <a:ext uri="{0D108BD9-81ED-4DB2-BD59-A6C34878D82A}">
                    <a16:rowId xmlns:a16="http://schemas.microsoft.com/office/drawing/2014/main" val="3752882495"/>
                  </a:ext>
                </a:extLst>
              </a:tr>
              <a:tr h="276225">
                <a:tc>
                  <a:txBody>
                    <a:bodyPr/>
                    <a:lstStyle/>
                    <a:p>
                      <a:pPr lvl="0" algn="l">
                        <a:buNone/>
                      </a:pPr>
                      <a:r>
                        <a:rPr lang="en-AU" sz="1200" b="0" dirty="0">
                          <a:solidFill>
                            <a:srgbClr val="000000"/>
                          </a:solidFill>
                          <a:effectLst/>
                        </a:rPr>
                        <a:t>Arthralgia</a:t>
                      </a:r>
                      <a:endParaRPr lang="en-US" b="0">
                        <a:solidFill>
                          <a:srgbClr val="000000"/>
                        </a:solidFill>
                      </a:endParaRPr>
                    </a:p>
                  </a:txBody>
                  <a:tcPr marL="66674" marR="66674"/>
                </a:tc>
                <a:tc>
                  <a:txBody>
                    <a:bodyPr/>
                    <a:lstStyle/>
                    <a:p>
                      <a:pPr lvl="0" algn="l">
                        <a:buNone/>
                      </a:pPr>
                      <a:r>
                        <a:rPr lang="en-AU" sz="1200" u="none" strike="noStrike" noProof="0" dirty="0">
                          <a:solidFill>
                            <a:srgbClr val="000000"/>
                          </a:solidFill>
                          <a:effectLst/>
                        </a:rPr>
                        <a:t>5 (9)</a:t>
                      </a:r>
                      <a:endParaRPr lang="en-US">
                        <a:solidFill>
                          <a:srgbClr val="000000"/>
                        </a:solidFill>
                      </a:endParaRPr>
                    </a:p>
                  </a:txBody>
                  <a:tcPr marL="66674" marR="66674"/>
                </a:tc>
                <a:extLst>
                  <a:ext uri="{0D108BD9-81ED-4DB2-BD59-A6C34878D82A}">
                    <a16:rowId xmlns:a16="http://schemas.microsoft.com/office/drawing/2014/main" val="2230471614"/>
                  </a:ext>
                </a:extLst>
              </a:tr>
              <a:tr h="276225">
                <a:tc>
                  <a:txBody>
                    <a:bodyPr/>
                    <a:lstStyle/>
                    <a:p>
                      <a:pPr lvl="0" algn="l">
                        <a:buNone/>
                      </a:pPr>
                      <a:r>
                        <a:rPr lang="en-AU" sz="1200" b="0" dirty="0">
                          <a:solidFill>
                            <a:srgbClr val="000000"/>
                          </a:solidFill>
                          <a:effectLst/>
                        </a:rPr>
                        <a:t>Urethritis</a:t>
                      </a:r>
                    </a:p>
                  </a:txBody>
                  <a:tcPr marL="66674" marR="66674"/>
                </a:tc>
                <a:tc>
                  <a:txBody>
                    <a:bodyPr/>
                    <a:lstStyle/>
                    <a:p>
                      <a:pPr lvl="0" algn="l">
                        <a:buNone/>
                      </a:pPr>
                      <a:r>
                        <a:rPr lang="en-AU" sz="1200" u="none" strike="noStrike" noProof="0" dirty="0">
                          <a:solidFill>
                            <a:srgbClr val="000000"/>
                          </a:solidFill>
                          <a:effectLst/>
                        </a:rPr>
                        <a:t>4 (7)</a:t>
                      </a:r>
                    </a:p>
                  </a:txBody>
                  <a:tcPr marL="66674" marR="66674"/>
                </a:tc>
                <a:extLst>
                  <a:ext uri="{0D108BD9-81ED-4DB2-BD59-A6C34878D82A}">
                    <a16:rowId xmlns:a16="http://schemas.microsoft.com/office/drawing/2014/main" val="617687463"/>
                  </a:ext>
                </a:extLst>
              </a:tr>
            </a:tbl>
          </a:graphicData>
        </a:graphic>
      </p:graphicFrame>
    </p:spTree>
    <p:extLst>
      <p:ext uri="{BB962C8B-B14F-4D97-AF65-F5344CB8AC3E}">
        <p14:creationId xmlns:p14="http://schemas.microsoft.com/office/powerpoint/2010/main" val="3618087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5B891-3D2D-AEDF-D573-0AE15312C732}"/>
              </a:ext>
            </a:extLst>
          </p:cNvPr>
          <p:cNvSpPr>
            <a:spLocks noGrp="1"/>
          </p:cNvSpPr>
          <p:nvPr>
            <p:ph type="title"/>
          </p:nvPr>
        </p:nvSpPr>
        <p:spPr/>
        <p:txBody>
          <a:bodyPr/>
          <a:lstStyle/>
          <a:p>
            <a:r>
              <a:rPr lang="en-US" dirty="0">
                <a:ea typeface="ＭＳ Ｐゴシック"/>
              </a:rPr>
              <a:t>Contents</a:t>
            </a:r>
            <a:endParaRPr lang="en-US" dirty="0"/>
          </a:p>
        </p:txBody>
      </p:sp>
      <p:sp>
        <p:nvSpPr>
          <p:cNvPr id="3" name="Content Placeholder 2">
            <a:extLst>
              <a:ext uri="{FF2B5EF4-FFF2-40B4-BE49-F238E27FC236}">
                <a16:creationId xmlns:a16="http://schemas.microsoft.com/office/drawing/2014/main" id="{44CA82B2-B6A9-2DF3-ABE2-7CF9CC7A1496}"/>
              </a:ext>
            </a:extLst>
          </p:cNvPr>
          <p:cNvSpPr>
            <a:spLocks noGrp="1"/>
          </p:cNvSpPr>
          <p:nvPr>
            <p:ph idx="1"/>
          </p:nvPr>
        </p:nvSpPr>
        <p:spPr>
          <a:xfrm>
            <a:off x="539750" y="1214438"/>
            <a:ext cx="5536709" cy="3641098"/>
          </a:xfrm>
        </p:spPr>
        <p:txBody>
          <a:bodyPr/>
          <a:lstStyle/>
          <a:p>
            <a:r>
              <a:rPr lang="en-US" dirty="0">
                <a:ea typeface="ＭＳ Ｐゴシック"/>
              </a:rPr>
              <a:t>Mpox</a:t>
            </a:r>
            <a:endParaRPr lang="en-US"/>
          </a:p>
          <a:p>
            <a:pPr marL="594360" lvl="2" indent="-342900">
              <a:buFont typeface="Wingdings"/>
              <a:buChar char="§"/>
            </a:pPr>
            <a:r>
              <a:rPr lang="en-US" sz="1600" dirty="0">
                <a:solidFill>
                  <a:srgbClr val="201547"/>
                </a:solidFill>
                <a:ea typeface="ＭＳ Ｐゴシック"/>
                <a:cs typeface="Arial"/>
              </a:rPr>
              <a:t>What is mpox?</a:t>
            </a:r>
            <a:endParaRPr lang="en-US" sz="1600" dirty="0">
              <a:solidFill>
                <a:srgbClr val="201547"/>
              </a:solidFill>
              <a:ea typeface="ＭＳ Ｐゴシック"/>
            </a:endParaRPr>
          </a:p>
          <a:p>
            <a:pPr marL="594360" lvl="2" indent="-342900">
              <a:buFont typeface="Wingdings"/>
              <a:buChar char="§"/>
            </a:pPr>
            <a:r>
              <a:rPr lang="en-US" sz="1600" b="0" dirty="0">
                <a:solidFill>
                  <a:srgbClr val="201547"/>
                </a:solidFill>
                <a:ea typeface="ＭＳ Ｐゴシック"/>
              </a:rPr>
              <a:t>Epidemiology </a:t>
            </a:r>
            <a:r>
              <a:rPr lang="en-US" sz="1600" dirty="0">
                <a:solidFill>
                  <a:srgbClr val="201547"/>
                </a:solidFill>
                <a:ea typeface="ＭＳ Ｐゴシック"/>
              </a:rPr>
              <a:t>– global and national update</a:t>
            </a:r>
            <a:endParaRPr lang="en-US" sz="1600" b="0" dirty="0">
              <a:solidFill>
                <a:srgbClr val="201547"/>
              </a:solidFill>
              <a:cs typeface="Arial"/>
            </a:endParaRPr>
          </a:p>
          <a:p>
            <a:pPr marL="594360" lvl="2" indent="-342900">
              <a:buFont typeface="Wingdings"/>
              <a:buChar char="§"/>
            </a:pPr>
            <a:r>
              <a:rPr lang="en-US" sz="1600" dirty="0">
                <a:solidFill>
                  <a:srgbClr val="201547"/>
                </a:solidFill>
                <a:ea typeface="ＭＳ Ｐゴシック"/>
              </a:rPr>
              <a:t>2024</a:t>
            </a:r>
            <a:r>
              <a:rPr lang="en-US" sz="1600" b="0" dirty="0">
                <a:solidFill>
                  <a:srgbClr val="201547"/>
                </a:solidFill>
                <a:ea typeface="ＭＳ Ｐゴシック"/>
              </a:rPr>
              <a:t> </a:t>
            </a:r>
            <a:r>
              <a:rPr lang="en-US" sz="1600" dirty="0">
                <a:solidFill>
                  <a:srgbClr val="201547"/>
                </a:solidFill>
                <a:ea typeface="ＭＳ Ｐゴシック"/>
              </a:rPr>
              <a:t>Victorian outbreak</a:t>
            </a:r>
            <a:endParaRPr lang="en-US" sz="1600" b="0" dirty="0">
              <a:solidFill>
                <a:srgbClr val="201547"/>
              </a:solidFill>
              <a:ea typeface="ＭＳ Ｐゴシック"/>
              <a:cs typeface="Arial"/>
            </a:endParaRPr>
          </a:p>
          <a:p>
            <a:pPr marL="594360" lvl="2" indent="-342900">
              <a:buFont typeface="Wingdings"/>
              <a:buChar char="§"/>
            </a:pPr>
            <a:r>
              <a:rPr lang="en-US" sz="1600" dirty="0">
                <a:solidFill>
                  <a:srgbClr val="201547"/>
                </a:solidFill>
                <a:ea typeface="ＭＳ Ｐゴシック"/>
              </a:rPr>
              <a:t>Clinical presentation</a:t>
            </a:r>
            <a:endParaRPr lang="en-US" sz="1600" dirty="0">
              <a:solidFill>
                <a:srgbClr val="201547"/>
              </a:solidFill>
              <a:ea typeface="ＭＳ Ｐゴシック"/>
              <a:cs typeface="Arial"/>
            </a:endParaRPr>
          </a:p>
          <a:p>
            <a:pPr marL="594360" lvl="2" indent="-342900">
              <a:buFont typeface="Wingdings"/>
              <a:buChar char="§"/>
            </a:pPr>
            <a:r>
              <a:rPr lang="en-US" sz="1600" dirty="0">
                <a:solidFill>
                  <a:srgbClr val="201547"/>
                </a:solidFill>
                <a:ea typeface="ＭＳ Ｐゴシック"/>
              </a:rPr>
              <a:t>Testing</a:t>
            </a:r>
          </a:p>
          <a:p>
            <a:pPr marL="594360" lvl="2" indent="-342900">
              <a:buFont typeface="Wingdings"/>
              <a:buChar char="§"/>
            </a:pPr>
            <a:r>
              <a:rPr lang="en-US" sz="1600" dirty="0">
                <a:solidFill>
                  <a:srgbClr val="201547"/>
                </a:solidFill>
                <a:ea typeface="ＭＳ Ｐゴシック"/>
              </a:rPr>
              <a:t>Treatment</a:t>
            </a:r>
            <a:endParaRPr lang="en-US" sz="1600" dirty="0">
              <a:solidFill>
                <a:srgbClr val="201547"/>
              </a:solidFill>
              <a:ea typeface="ＭＳ Ｐゴシック"/>
              <a:cs typeface="Arial"/>
            </a:endParaRPr>
          </a:p>
          <a:p>
            <a:pPr marL="594360" lvl="2" indent="-342900">
              <a:buFont typeface="Wingdings"/>
              <a:buChar char="§"/>
            </a:pPr>
            <a:r>
              <a:rPr lang="en-US" sz="1600" dirty="0">
                <a:solidFill>
                  <a:srgbClr val="201547"/>
                </a:solidFill>
                <a:ea typeface="ＭＳ Ｐゴシック"/>
              </a:rPr>
              <a:t>Vaccination</a:t>
            </a:r>
            <a:endParaRPr lang="en-US" sz="1600" dirty="0">
              <a:solidFill>
                <a:srgbClr val="201547"/>
              </a:solidFill>
              <a:ea typeface="ＭＳ Ｐゴシック"/>
              <a:cs typeface="Arial"/>
            </a:endParaRPr>
          </a:p>
        </p:txBody>
      </p:sp>
    </p:spTree>
    <p:extLst>
      <p:ext uri="{BB962C8B-B14F-4D97-AF65-F5344CB8AC3E}">
        <p14:creationId xmlns:p14="http://schemas.microsoft.com/office/powerpoint/2010/main" val="3438740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304E2-4989-D45C-B554-F42D6AC3E6E8}"/>
              </a:ext>
            </a:extLst>
          </p:cNvPr>
          <p:cNvSpPr>
            <a:spLocks noGrp="1"/>
          </p:cNvSpPr>
          <p:nvPr>
            <p:ph type="title"/>
          </p:nvPr>
        </p:nvSpPr>
        <p:spPr>
          <a:xfrm>
            <a:off x="145880" y="202406"/>
            <a:ext cx="8875197" cy="809625"/>
          </a:xfrm>
        </p:spPr>
        <p:txBody>
          <a:bodyPr/>
          <a:lstStyle/>
          <a:p>
            <a:pPr algn="ctr"/>
            <a:r>
              <a:rPr lang="en-US" sz="2200" b="1" dirty="0">
                <a:ea typeface="ＭＳ Ｐゴシック"/>
              </a:rPr>
              <a:t>Table 2:</a:t>
            </a:r>
            <a:r>
              <a:rPr lang="en-US" sz="2200" dirty="0">
                <a:ea typeface="ＭＳ Ｐゴシック"/>
              </a:rPr>
              <a:t> Symptoms in fully, partially and unvaccinated mpox cases (N=55)</a:t>
            </a:r>
            <a:endParaRPr lang="en-US" sz="2200" dirty="0"/>
          </a:p>
        </p:txBody>
      </p:sp>
      <p:sp>
        <p:nvSpPr>
          <p:cNvPr id="3" name="Content Placeholder 2">
            <a:extLst>
              <a:ext uri="{FF2B5EF4-FFF2-40B4-BE49-F238E27FC236}">
                <a16:creationId xmlns:a16="http://schemas.microsoft.com/office/drawing/2014/main" id="{73FCBBA4-4F34-6037-47E2-258EFFA31BB8}"/>
              </a:ext>
            </a:extLst>
          </p:cNvPr>
          <p:cNvSpPr>
            <a:spLocks noGrp="1"/>
          </p:cNvSpPr>
          <p:nvPr>
            <p:ph idx="1"/>
          </p:nvPr>
        </p:nvSpPr>
        <p:spPr/>
        <p:txBody>
          <a:bodyPr/>
          <a:lstStyle/>
          <a:p>
            <a:r>
              <a:rPr lang="en-US" sz="2400" b="0" dirty="0">
                <a:solidFill>
                  <a:srgbClr val="FFFFFF"/>
                </a:solidFill>
                <a:cs typeface="Arial"/>
              </a:rPr>
              <a:t>Table 1: reported symptoms in 2024 Victorian mpox outbreak</a:t>
            </a:r>
            <a:endParaRPr lang="en-US" sz="2400" b="0" dirty="0">
              <a:solidFill>
                <a:srgbClr val="000000"/>
              </a:solidFill>
              <a:cs typeface="Arial"/>
            </a:endParaRPr>
          </a:p>
          <a:p>
            <a:endParaRPr lang="en-US" dirty="0"/>
          </a:p>
        </p:txBody>
      </p:sp>
      <p:graphicFrame>
        <p:nvGraphicFramePr>
          <p:cNvPr id="5" name="Table 4">
            <a:extLst>
              <a:ext uri="{FF2B5EF4-FFF2-40B4-BE49-F238E27FC236}">
                <a16:creationId xmlns:a16="http://schemas.microsoft.com/office/drawing/2014/main" id="{47C222EF-A175-5DDB-9C06-7F584B0CFE5B}"/>
              </a:ext>
            </a:extLst>
          </p:cNvPr>
          <p:cNvGraphicFramePr>
            <a:graphicFrameLocks noGrp="1"/>
          </p:cNvGraphicFramePr>
          <p:nvPr>
            <p:extLst>
              <p:ext uri="{D42A27DB-BD31-4B8C-83A1-F6EECF244321}">
                <p14:modId xmlns:p14="http://schemas.microsoft.com/office/powerpoint/2010/main" val="3326451056"/>
              </p:ext>
            </p:extLst>
          </p:nvPr>
        </p:nvGraphicFramePr>
        <p:xfrm>
          <a:off x="759588" y="1208107"/>
          <a:ext cx="7648223" cy="3658069"/>
        </p:xfrm>
        <a:graphic>
          <a:graphicData uri="http://schemas.openxmlformats.org/drawingml/2006/table">
            <a:tbl>
              <a:tblPr bandRow="1">
                <a:tableStyleId>{5C22544A-7EE6-4342-B048-85BDC9FD1C3A}</a:tableStyleId>
              </a:tblPr>
              <a:tblGrid>
                <a:gridCol w="2343810">
                  <a:extLst>
                    <a:ext uri="{9D8B030D-6E8A-4147-A177-3AD203B41FA5}">
                      <a16:colId xmlns:a16="http://schemas.microsoft.com/office/drawing/2014/main" val="1679175137"/>
                    </a:ext>
                  </a:extLst>
                </a:gridCol>
                <a:gridCol w="1749447">
                  <a:extLst>
                    <a:ext uri="{9D8B030D-6E8A-4147-A177-3AD203B41FA5}">
                      <a16:colId xmlns:a16="http://schemas.microsoft.com/office/drawing/2014/main" val="2631490359"/>
                    </a:ext>
                  </a:extLst>
                </a:gridCol>
                <a:gridCol w="1805519">
                  <a:extLst>
                    <a:ext uri="{9D8B030D-6E8A-4147-A177-3AD203B41FA5}">
                      <a16:colId xmlns:a16="http://schemas.microsoft.com/office/drawing/2014/main" val="3033673374"/>
                    </a:ext>
                  </a:extLst>
                </a:gridCol>
                <a:gridCol w="1749447">
                  <a:extLst>
                    <a:ext uri="{9D8B030D-6E8A-4147-A177-3AD203B41FA5}">
                      <a16:colId xmlns:a16="http://schemas.microsoft.com/office/drawing/2014/main" val="2508506436"/>
                    </a:ext>
                  </a:extLst>
                </a:gridCol>
              </a:tblGrid>
              <a:tr h="329027">
                <a:tc>
                  <a:txBody>
                    <a:bodyPr/>
                    <a:lstStyle/>
                    <a:p>
                      <a:pPr algn="ctr" fontAlgn="base"/>
                      <a:r>
                        <a:rPr lang="en-AU" sz="1200" b="1" dirty="0">
                          <a:effectLst/>
                        </a:rPr>
                        <a:t>Symptom</a:t>
                      </a:r>
                    </a:p>
                    <a:p>
                      <a:pPr algn="ctr" fontAlgn="base"/>
                      <a:endParaRPr lang="en-AU" sz="1200" b="1" dirty="0">
                        <a:effectLst/>
                      </a:endParaRPr>
                    </a:p>
                  </a:txBody>
                  <a:tcPr marL="66675" marR="66675"/>
                </a:tc>
                <a:tc>
                  <a:txBody>
                    <a:bodyPr/>
                    <a:lstStyle/>
                    <a:p>
                      <a:pPr algn="ctr" fontAlgn="base"/>
                      <a:r>
                        <a:rPr lang="en-AU" sz="1200" b="1" dirty="0">
                          <a:solidFill>
                            <a:schemeClr val="tx1"/>
                          </a:solidFill>
                          <a:effectLst/>
                        </a:rPr>
                        <a:t>Fully vaccinated (% cohort)</a:t>
                      </a:r>
                      <a:endParaRPr lang="en-US" dirty="0"/>
                    </a:p>
                    <a:p>
                      <a:pPr lvl="0" algn="ctr">
                        <a:buNone/>
                      </a:pPr>
                      <a:r>
                        <a:rPr lang="en-AU" sz="1200" b="1" dirty="0">
                          <a:solidFill>
                            <a:schemeClr val="tx1"/>
                          </a:solidFill>
                          <a:effectLst/>
                        </a:rPr>
                        <a:t>n=25</a:t>
                      </a:r>
                    </a:p>
                  </a:txBody>
                  <a:tcPr marL="66675" marR="66675"/>
                </a:tc>
                <a:tc>
                  <a:txBody>
                    <a:bodyPr/>
                    <a:lstStyle/>
                    <a:p>
                      <a:pPr algn="ctr" fontAlgn="base"/>
                      <a:r>
                        <a:rPr lang="en-AU" sz="1200" b="1" dirty="0">
                          <a:solidFill>
                            <a:schemeClr val="tx1"/>
                          </a:solidFill>
                          <a:effectLst/>
                        </a:rPr>
                        <a:t>Partially vaccinated (% cohort)</a:t>
                      </a:r>
                    </a:p>
                    <a:p>
                      <a:pPr lvl="0" algn="ctr">
                        <a:buNone/>
                      </a:pPr>
                      <a:r>
                        <a:rPr lang="en-AU" sz="1200" b="1" dirty="0">
                          <a:solidFill>
                            <a:schemeClr val="tx1"/>
                          </a:solidFill>
                          <a:effectLst/>
                        </a:rPr>
                        <a:t>n=12 </a:t>
                      </a:r>
                    </a:p>
                  </a:txBody>
                  <a:tcPr marL="66675" marR="66675"/>
                </a:tc>
                <a:tc>
                  <a:txBody>
                    <a:bodyPr/>
                    <a:lstStyle/>
                    <a:p>
                      <a:pPr algn="ctr" fontAlgn="base"/>
                      <a:r>
                        <a:rPr lang="en-AU" sz="1200" b="1" dirty="0">
                          <a:solidFill>
                            <a:schemeClr val="tx1"/>
                          </a:solidFill>
                          <a:effectLst/>
                        </a:rPr>
                        <a:t>Unvaccinated (% cohort) </a:t>
                      </a:r>
                    </a:p>
                    <a:p>
                      <a:pPr lvl="0" algn="ctr">
                        <a:buNone/>
                      </a:pPr>
                      <a:r>
                        <a:rPr lang="en-AU" sz="1200" b="1" dirty="0">
                          <a:solidFill>
                            <a:schemeClr val="tx1"/>
                          </a:solidFill>
                          <a:effectLst/>
                        </a:rPr>
                        <a:t>n=18</a:t>
                      </a:r>
                    </a:p>
                  </a:txBody>
                  <a:tcPr marL="66675" marR="66675"/>
                </a:tc>
                <a:extLst>
                  <a:ext uri="{0D108BD9-81ED-4DB2-BD59-A6C34878D82A}">
                    <a16:rowId xmlns:a16="http://schemas.microsoft.com/office/drawing/2014/main" val="1549527203"/>
                  </a:ext>
                </a:extLst>
              </a:tr>
              <a:tr h="204224">
                <a:tc>
                  <a:txBody>
                    <a:bodyPr/>
                    <a:lstStyle/>
                    <a:p>
                      <a:pPr lvl="0" algn="l">
                        <a:buNone/>
                      </a:pPr>
                      <a:r>
                        <a:rPr lang="en-AU" sz="1200" b="1" dirty="0">
                          <a:solidFill>
                            <a:srgbClr val="000000"/>
                          </a:solidFill>
                          <a:effectLst/>
                        </a:rPr>
                        <a:t>Lesions or rash</a:t>
                      </a:r>
                      <a:endParaRPr lang="en-US" b="1">
                        <a:solidFill>
                          <a:srgbClr val="000000"/>
                        </a:solidFill>
                      </a:endParaRPr>
                    </a:p>
                  </a:txBody>
                  <a:tcPr marL="66674" marR="66674"/>
                </a:tc>
                <a:tc>
                  <a:txBody>
                    <a:bodyPr/>
                    <a:lstStyle/>
                    <a:p>
                      <a:pPr algn="ctr" fontAlgn="base"/>
                      <a:r>
                        <a:rPr lang="en-AU" sz="1200" dirty="0">
                          <a:solidFill>
                            <a:schemeClr val="tx1"/>
                          </a:solidFill>
                          <a:effectLst/>
                        </a:rPr>
                        <a:t>24 (96)</a:t>
                      </a:r>
                    </a:p>
                  </a:txBody>
                  <a:tcPr marL="66675" marR="66675"/>
                </a:tc>
                <a:tc>
                  <a:txBody>
                    <a:bodyPr/>
                    <a:lstStyle/>
                    <a:p>
                      <a:pPr lvl="0" algn="ctr">
                        <a:buNone/>
                      </a:pPr>
                      <a:r>
                        <a:rPr lang="en-AU" sz="1200" u="none" strike="noStrike" noProof="0" dirty="0">
                          <a:solidFill>
                            <a:schemeClr val="tx1"/>
                          </a:solidFill>
                          <a:effectLst/>
                        </a:rPr>
                        <a:t>12 (100)</a:t>
                      </a:r>
                    </a:p>
                  </a:txBody>
                  <a:tcPr marL="66675" marR="66675"/>
                </a:tc>
                <a:tc>
                  <a:txBody>
                    <a:bodyPr/>
                    <a:lstStyle/>
                    <a:p>
                      <a:pPr lvl="0" algn="ctr">
                        <a:buNone/>
                      </a:pPr>
                      <a:r>
                        <a:rPr lang="en-AU" sz="1200" u="none" strike="noStrike" noProof="0" dirty="0">
                          <a:solidFill>
                            <a:schemeClr val="tx1"/>
                          </a:solidFill>
                          <a:effectLst/>
                        </a:rPr>
                        <a:t>17 (94)</a:t>
                      </a:r>
                    </a:p>
                  </a:txBody>
                  <a:tcPr marL="66675" marR="66675"/>
                </a:tc>
                <a:extLst>
                  <a:ext uri="{0D108BD9-81ED-4DB2-BD59-A6C34878D82A}">
                    <a16:rowId xmlns:a16="http://schemas.microsoft.com/office/drawing/2014/main" val="4004340398"/>
                  </a:ext>
                </a:extLst>
              </a:tr>
              <a:tr h="204224">
                <a:tc>
                  <a:txBody>
                    <a:bodyPr/>
                    <a:lstStyle/>
                    <a:p>
                      <a:pPr lvl="0" algn="l">
                        <a:buNone/>
                      </a:pPr>
                      <a:r>
                        <a:rPr lang="en-AU" sz="1200" b="1" dirty="0">
                          <a:solidFill>
                            <a:srgbClr val="000000"/>
                          </a:solidFill>
                          <a:effectLst/>
                        </a:rPr>
                        <a:t>Fever </a:t>
                      </a:r>
                      <a:endParaRPr lang="en-AU" b="1">
                        <a:solidFill>
                          <a:srgbClr val="000000"/>
                        </a:solidFill>
                        <a:effectLst/>
                      </a:endParaRPr>
                    </a:p>
                  </a:txBody>
                  <a:tcPr marL="66675" marR="66675"/>
                </a:tc>
                <a:tc>
                  <a:txBody>
                    <a:bodyPr/>
                    <a:lstStyle/>
                    <a:p>
                      <a:pPr lvl="0" algn="ctr">
                        <a:buNone/>
                      </a:pPr>
                      <a:r>
                        <a:rPr lang="en-AU" sz="1200" u="none" strike="noStrike" noProof="0" dirty="0">
                          <a:solidFill>
                            <a:schemeClr val="tx1"/>
                          </a:solidFill>
                          <a:effectLst/>
                        </a:rPr>
                        <a:t>7 (28)</a:t>
                      </a:r>
                    </a:p>
                  </a:txBody>
                  <a:tcPr marL="66675" marR="66675"/>
                </a:tc>
                <a:tc>
                  <a:txBody>
                    <a:bodyPr/>
                    <a:lstStyle/>
                    <a:p>
                      <a:pPr lvl="0" algn="ctr">
                        <a:buNone/>
                      </a:pPr>
                      <a:r>
                        <a:rPr lang="en-AU" sz="1200" u="none" strike="noStrike" noProof="0" dirty="0">
                          <a:solidFill>
                            <a:schemeClr val="tx1"/>
                          </a:solidFill>
                          <a:effectLst/>
                        </a:rPr>
                        <a:t>6 (50)</a:t>
                      </a:r>
                    </a:p>
                  </a:txBody>
                  <a:tcPr marL="66675" marR="66675"/>
                </a:tc>
                <a:tc>
                  <a:txBody>
                    <a:bodyPr/>
                    <a:lstStyle/>
                    <a:p>
                      <a:pPr lvl="0" algn="ctr">
                        <a:buNone/>
                      </a:pPr>
                      <a:r>
                        <a:rPr lang="en-AU" sz="1200" u="none" strike="noStrike" noProof="0" dirty="0">
                          <a:solidFill>
                            <a:schemeClr val="tx1"/>
                          </a:solidFill>
                          <a:effectLst/>
                        </a:rPr>
                        <a:t>10 (56)</a:t>
                      </a:r>
                    </a:p>
                  </a:txBody>
                  <a:tcPr marL="66675" marR="66675"/>
                </a:tc>
                <a:extLst>
                  <a:ext uri="{0D108BD9-81ED-4DB2-BD59-A6C34878D82A}">
                    <a16:rowId xmlns:a16="http://schemas.microsoft.com/office/drawing/2014/main" val="3237554157"/>
                  </a:ext>
                </a:extLst>
              </a:tr>
              <a:tr h="204224">
                <a:tc>
                  <a:txBody>
                    <a:bodyPr/>
                    <a:lstStyle/>
                    <a:p>
                      <a:pPr lvl="0" algn="l">
                        <a:buNone/>
                      </a:pPr>
                      <a:r>
                        <a:rPr lang="en-AU" sz="1200" b="1" dirty="0">
                          <a:solidFill>
                            <a:srgbClr val="000000"/>
                          </a:solidFill>
                          <a:effectLst/>
                        </a:rPr>
                        <a:t>Generalised weakness</a:t>
                      </a:r>
                      <a:endParaRPr lang="en-US" b="1">
                        <a:solidFill>
                          <a:srgbClr val="000000"/>
                        </a:solidFill>
                      </a:endParaRPr>
                    </a:p>
                  </a:txBody>
                  <a:tcPr marL="66674" marR="66674"/>
                </a:tc>
                <a:tc>
                  <a:txBody>
                    <a:bodyPr/>
                    <a:lstStyle/>
                    <a:p>
                      <a:pPr lvl="0" algn="ctr">
                        <a:buNone/>
                      </a:pPr>
                      <a:r>
                        <a:rPr lang="en-AU" sz="1200" u="none" strike="noStrike" noProof="0" dirty="0">
                          <a:solidFill>
                            <a:schemeClr val="tx1"/>
                          </a:solidFill>
                          <a:effectLst/>
                        </a:rPr>
                        <a:t>9 (36)</a:t>
                      </a:r>
                    </a:p>
                  </a:txBody>
                  <a:tcPr marL="66675" marR="66675"/>
                </a:tc>
                <a:tc>
                  <a:txBody>
                    <a:bodyPr/>
                    <a:lstStyle/>
                    <a:p>
                      <a:pPr lvl="0" algn="ctr">
                        <a:buNone/>
                      </a:pPr>
                      <a:r>
                        <a:rPr lang="en-AU" sz="1200" u="none" strike="noStrike" noProof="0" dirty="0">
                          <a:solidFill>
                            <a:schemeClr val="tx1"/>
                          </a:solidFill>
                          <a:effectLst/>
                        </a:rPr>
                        <a:t>3 (25)</a:t>
                      </a:r>
                    </a:p>
                  </a:txBody>
                  <a:tcPr marL="66675" marR="66675"/>
                </a:tc>
                <a:tc>
                  <a:txBody>
                    <a:bodyPr/>
                    <a:lstStyle/>
                    <a:p>
                      <a:pPr lvl="0" algn="ctr">
                        <a:buNone/>
                      </a:pPr>
                      <a:r>
                        <a:rPr lang="en-AU" sz="1200" u="none" strike="noStrike" noProof="0" dirty="0">
                          <a:solidFill>
                            <a:schemeClr val="tx1"/>
                          </a:solidFill>
                          <a:effectLst/>
                        </a:rPr>
                        <a:t>11 (61)</a:t>
                      </a:r>
                    </a:p>
                  </a:txBody>
                  <a:tcPr marL="66675" marR="66675"/>
                </a:tc>
                <a:extLst>
                  <a:ext uri="{0D108BD9-81ED-4DB2-BD59-A6C34878D82A}">
                    <a16:rowId xmlns:a16="http://schemas.microsoft.com/office/drawing/2014/main" val="1988583602"/>
                  </a:ext>
                </a:extLst>
              </a:tr>
              <a:tr h="204224">
                <a:tc>
                  <a:txBody>
                    <a:bodyPr/>
                    <a:lstStyle/>
                    <a:p>
                      <a:pPr lvl="0" algn="l">
                        <a:buNone/>
                      </a:pPr>
                      <a:r>
                        <a:rPr lang="en-AU" sz="1200" b="1" dirty="0">
                          <a:solidFill>
                            <a:srgbClr val="000000"/>
                          </a:solidFill>
                          <a:effectLst/>
                        </a:rPr>
                        <a:t>Lymphadenopathy</a:t>
                      </a:r>
                      <a:endParaRPr lang="en-US" b="1">
                        <a:solidFill>
                          <a:srgbClr val="000000"/>
                        </a:solidFill>
                      </a:endParaRPr>
                    </a:p>
                  </a:txBody>
                  <a:tcPr marL="66674" marR="66674"/>
                </a:tc>
                <a:tc>
                  <a:txBody>
                    <a:bodyPr/>
                    <a:lstStyle/>
                    <a:p>
                      <a:pPr lvl="0" algn="ctr">
                        <a:buNone/>
                      </a:pPr>
                      <a:r>
                        <a:rPr lang="en-AU" sz="1200" u="none" strike="noStrike" noProof="0" dirty="0">
                          <a:solidFill>
                            <a:schemeClr val="tx1"/>
                          </a:solidFill>
                          <a:effectLst/>
                        </a:rPr>
                        <a:t>10 (40)</a:t>
                      </a:r>
                    </a:p>
                  </a:txBody>
                  <a:tcPr marL="66675" marR="66675"/>
                </a:tc>
                <a:tc>
                  <a:txBody>
                    <a:bodyPr/>
                    <a:lstStyle/>
                    <a:p>
                      <a:pPr lvl="0" algn="ctr">
                        <a:buNone/>
                      </a:pPr>
                      <a:r>
                        <a:rPr lang="en-AU" sz="1200" u="none" strike="noStrike" noProof="0" dirty="0">
                          <a:solidFill>
                            <a:schemeClr val="tx1"/>
                          </a:solidFill>
                          <a:effectLst/>
                        </a:rPr>
                        <a:t>3 (25)</a:t>
                      </a:r>
                    </a:p>
                  </a:txBody>
                  <a:tcPr marL="66675" marR="66675"/>
                </a:tc>
                <a:tc>
                  <a:txBody>
                    <a:bodyPr/>
                    <a:lstStyle/>
                    <a:p>
                      <a:pPr lvl="0" algn="ctr">
                        <a:buNone/>
                      </a:pPr>
                      <a:r>
                        <a:rPr lang="en-AU" sz="1200" u="none" strike="noStrike" noProof="0" dirty="0">
                          <a:solidFill>
                            <a:schemeClr val="tx1"/>
                          </a:solidFill>
                          <a:effectLst/>
                        </a:rPr>
                        <a:t>7 (39)</a:t>
                      </a:r>
                    </a:p>
                  </a:txBody>
                  <a:tcPr marL="66675" marR="66675"/>
                </a:tc>
                <a:extLst>
                  <a:ext uri="{0D108BD9-81ED-4DB2-BD59-A6C34878D82A}">
                    <a16:rowId xmlns:a16="http://schemas.microsoft.com/office/drawing/2014/main" val="2955503207"/>
                  </a:ext>
                </a:extLst>
              </a:tr>
              <a:tr h="204224">
                <a:tc>
                  <a:txBody>
                    <a:bodyPr/>
                    <a:lstStyle/>
                    <a:p>
                      <a:pPr lvl="0" algn="l">
                        <a:buNone/>
                      </a:pPr>
                      <a:r>
                        <a:rPr lang="en-AU" sz="1200" b="1" dirty="0">
                          <a:solidFill>
                            <a:srgbClr val="000000"/>
                          </a:solidFill>
                          <a:effectLst/>
                        </a:rPr>
                        <a:t>Headache</a:t>
                      </a:r>
                      <a:endParaRPr lang="en-US" b="1">
                        <a:solidFill>
                          <a:srgbClr val="000000"/>
                        </a:solidFill>
                      </a:endParaRPr>
                    </a:p>
                  </a:txBody>
                  <a:tcPr marL="66674" marR="66674"/>
                </a:tc>
                <a:tc>
                  <a:txBody>
                    <a:bodyPr/>
                    <a:lstStyle/>
                    <a:p>
                      <a:pPr lvl="0" algn="ctr">
                        <a:buNone/>
                      </a:pPr>
                      <a:r>
                        <a:rPr lang="en-AU" sz="1200" u="none" strike="noStrike" noProof="0" dirty="0">
                          <a:solidFill>
                            <a:schemeClr val="tx1"/>
                          </a:solidFill>
                          <a:effectLst/>
                        </a:rPr>
                        <a:t>5 (20)</a:t>
                      </a:r>
                    </a:p>
                  </a:txBody>
                  <a:tcPr marL="66675" marR="66675"/>
                </a:tc>
                <a:tc>
                  <a:txBody>
                    <a:bodyPr/>
                    <a:lstStyle/>
                    <a:p>
                      <a:pPr lvl="0" algn="ctr">
                        <a:buNone/>
                      </a:pPr>
                      <a:r>
                        <a:rPr lang="en-AU" sz="1200" dirty="0">
                          <a:solidFill>
                            <a:schemeClr val="tx1"/>
                          </a:solidFill>
                          <a:effectLst/>
                        </a:rPr>
                        <a:t>4 (33)</a:t>
                      </a:r>
                    </a:p>
                  </a:txBody>
                  <a:tcPr marL="66675" marR="66675"/>
                </a:tc>
                <a:tc>
                  <a:txBody>
                    <a:bodyPr/>
                    <a:lstStyle/>
                    <a:p>
                      <a:pPr lvl="0" algn="ctr">
                        <a:buNone/>
                      </a:pPr>
                      <a:r>
                        <a:rPr lang="en-AU" sz="1200" u="none" strike="noStrike" noProof="0" dirty="0">
                          <a:solidFill>
                            <a:schemeClr val="tx1"/>
                          </a:solidFill>
                          <a:effectLst/>
                        </a:rPr>
                        <a:t>10 (56)</a:t>
                      </a:r>
                    </a:p>
                  </a:txBody>
                  <a:tcPr marL="66675" marR="66675"/>
                </a:tc>
                <a:extLst>
                  <a:ext uri="{0D108BD9-81ED-4DB2-BD59-A6C34878D82A}">
                    <a16:rowId xmlns:a16="http://schemas.microsoft.com/office/drawing/2014/main" val="3449745827"/>
                  </a:ext>
                </a:extLst>
              </a:tr>
              <a:tr h="204224">
                <a:tc>
                  <a:txBody>
                    <a:bodyPr/>
                    <a:lstStyle/>
                    <a:p>
                      <a:pPr lvl="0" algn="l">
                        <a:buNone/>
                      </a:pPr>
                      <a:r>
                        <a:rPr lang="en-AU" sz="1200" b="1" dirty="0">
                          <a:solidFill>
                            <a:srgbClr val="000000"/>
                          </a:solidFill>
                          <a:effectLst/>
                        </a:rPr>
                        <a:t>Myalgia</a:t>
                      </a:r>
                      <a:endParaRPr lang="en-US" b="1">
                        <a:solidFill>
                          <a:srgbClr val="000000"/>
                        </a:solidFill>
                      </a:endParaRPr>
                    </a:p>
                  </a:txBody>
                  <a:tcPr marL="66674" marR="66674"/>
                </a:tc>
                <a:tc>
                  <a:txBody>
                    <a:bodyPr/>
                    <a:lstStyle/>
                    <a:p>
                      <a:pPr lvl="0" algn="ctr">
                        <a:buNone/>
                      </a:pPr>
                      <a:r>
                        <a:rPr lang="en-AU" sz="1200" u="none" strike="noStrike" noProof="0" dirty="0">
                          <a:solidFill>
                            <a:schemeClr val="tx1"/>
                          </a:solidFill>
                          <a:effectLst/>
                        </a:rPr>
                        <a:t>4 (16)</a:t>
                      </a:r>
                    </a:p>
                  </a:txBody>
                  <a:tcPr marL="66675" marR="66675"/>
                </a:tc>
                <a:tc>
                  <a:txBody>
                    <a:bodyPr/>
                    <a:lstStyle/>
                    <a:p>
                      <a:pPr lvl="0" algn="ctr">
                        <a:buNone/>
                      </a:pPr>
                      <a:r>
                        <a:rPr lang="en-AU" sz="1200" u="none" strike="noStrike" noProof="0" dirty="0">
                          <a:solidFill>
                            <a:schemeClr val="tx1"/>
                          </a:solidFill>
                          <a:effectLst/>
                        </a:rPr>
                        <a:t>4 (33)</a:t>
                      </a:r>
                    </a:p>
                  </a:txBody>
                  <a:tcPr marL="66675" marR="66675"/>
                </a:tc>
                <a:tc>
                  <a:txBody>
                    <a:bodyPr/>
                    <a:lstStyle/>
                    <a:p>
                      <a:pPr lvl="0" algn="ctr">
                        <a:buNone/>
                      </a:pPr>
                      <a:r>
                        <a:rPr lang="en-AU" sz="1200" u="none" strike="noStrike" noProof="0" dirty="0">
                          <a:solidFill>
                            <a:schemeClr val="tx1"/>
                          </a:solidFill>
                          <a:effectLst/>
                        </a:rPr>
                        <a:t>10 (56)</a:t>
                      </a:r>
                    </a:p>
                  </a:txBody>
                  <a:tcPr marL="66675" marR="66675"/>
                </a:tc>
                <a:extLst>
                  <a:ext uri="{0D108BD9-81ED-4DB2-BD59-A6C34878D82A}">
                    <a16:rowId xmlns:a16="http://schemas.microsoft.com/office/drawing/2014/main" val="13081222"/>
                  </a:ext>
                </a:extLst>
              </a:tr>
              <a:tr h="204224">
                <a:tc>
                  <a:txBody>
                    <a:bodyPr/>
                    <a:lstStyle/>
                    <a:p>
                      <a:pPr lvl="0" algn="l">
                        <a:buNone/>
                      </a:pPr>
                      <a:r>
                        <a:rPr lang="en-AU" sz="1200" b="1" dirty="0">
                          <a:solidFill>
                            <a:srgbClr val="000000"/>
                          </a:solidFill>
                          <a:effectLst/>
                        </a:rPr>
                        <a:t>Sore throat </a:t>
                      </a:r>
                      <a:endParaRPr lang="en-AU" b="1">
                        <a:solidFill>
                          <a:srgbClr val="000000"/>
                        </a:solidFill>
                        <a:effectLst/>
                      </a:endParaRPr>
                    </a:p>
                  </a:txBody>
                  <a:tcPr marL="66675" marR="66675"/>
                </a:tc>
                <a:tc>
                  <a:txBody>
                    <a:bodyPr/>
                    <a:lstStyle/>
                    <a:p>
                      <a:pPr lvl="0" algn="ctr">
                        <a:buNone/>
                      </a:pPr>
                      <a:r>
                        <a:rPr lang="en-AU" sz="1200" u="none" strike="noStrike" noProof="0" dirty="0">
                          <a:solidFill>
                            <a:schemeClr val="tx1"/>
                          </a:solidFill>
                          <a:effectLst/>
                        </a:rPr>
                        <a:t>7 (28)</a:t>
                      </a:r>
                    </a:p>
                  </a:txBody>
                  <a:tcPr marL="66675" marR="66675"/>
                </a:tc>
                <a:tc>
                  <a:txBody>
                    <a:bodyPr/>
                    <a:lstStyle/>
                    <a:p>
                      <a:pPr lvl="0" algn="ctr">
                        <a:buNone/>
                      </a:pPr>
                      <a:r>
                        <a:rPr lang="en-AU" sz="1200" u="none" strike="noStrike" noProof="0" dirty="0">
                          <a:solidFill>
                            <a:schemeClr val="tx1"/>
                          </a:solidFill>
                          <a:effectLst/>
                        </a:rPr>
                        <a:t>3 (25)</a:t>
                      </a:r>
                    </a:p>
                  </a:txBody>
                  <a:tcPr marL="66675" marR="66675"/>
                </a:tc>
                <a:tc>
                  <a:txBody>
                    <a:bodyPr/>
                    <a:lstStyle/>
                    <a:p>
                      <a:pPr lvl="0" algn="ctr">
                        <a:buNone/>
                      </a:pPr>
                      <a:r>
                        <a:rPr lang="en-AU" sz="1200" u="none" strike="noStrike" noProof="0" dirty="0">
                          <a:solidFill>
                            <a:schemeClr val="tx1"/>
                          </a:solidFill>
                          <a:effectLst/>
                        </a:rPr>
                        <a:t>7 (39)</a:t>
                      </a:r>
                    </a:p>
                  </a:txBody>
                  <a:tcPr marL="66675" marR="66675"/>
                </a:tc>
                <a:extLst>
                  <a:ext uri="{0D108BD9-81ED-4DB2-BD59-A6C34878D82A}">
                    <a16:rowId xmlns:a16="http://schemas.microsoft.com/office/drawing/2014/main" val="4187797010"/>
                  </a:ext>
                </a:extLst>
              </a:tr>
              <a:tr h="274789">
                <a:tc>
                  <a:txBody>
                    <a:bodyPr/>
                    <a:lstStyle/>
                    <a:p>
                      <a:pPr lvl="0" algn="l">
                        <a:buNone/>
                      </a:pPr>
                      <a:r>
                        <a:rPr lang="en-AU" sz="1200" b="1" dirty="0">
                          <a:solidFill>
                            <a:srgbClr val="000000"/>
                          </a:solidFill>
                          <a:effectLst/>
                        </a:rPr>
                        <a:t>Proctitis </a:t>
                      </a:r>
                      <a:endParaRPr lang="en-AU" b="1">
                        <a:solidFill>
                          <a:srgbClr val="000000"/>
                        </a:solidFill>
                        <a:effectLst/>
                      </a:endParaRPr>
                    </a:p>
                  </a:txBody>
                  <a:tcPr marL="66675" marR="66675"/>
                </a:tc>
                <a:tc>
                  <a:txBody>
                    <a:bodyPr/>
                    <a:lstStyle/>
                    <a:p>
                      <a:pPr lvl="0" algn="ctr">
                        <a:buNone/>
                      </a:pPr>
                      <a:r>
                        <a:rPr lang="en-AU" sz="1200" u="none" strike="noStrike" noProof="0" dirty="0">
                          <a:solidFill>
                            <a:schemeClr val="tx1"/>
                          </a:solidFill>
                          <a:effectLst/>
                        </a:rPr>
                        <a:t>8 (32)</a:t>
                      </a:r>
                    </a:p>
                  </a:txBody>
                  <a:tcPr marL="66675" marR="66675"/>
                </a:tc>
                <a:tc>
                  <a:txBody>
                    <a:bodyPr/>
                    <a:lstStyle/>
                    <a:p>
                      <a:pPr lvl="0" algn="ctr">
                        <a:buNone/>
                      </a:pPr>
                      <a:r>
                        <a:rPr lang="en-AU" sz="1200" u="none" strike="noStrike" noProof="0" dirty="0">
                          <a:solidFill>
                            <a:schemeClr val="tx1"/>
                          </a:solidFill>
                          <a:effectLst/>
                        </a:rPr>
                        <a:t>0 (0)</a:t>
                      </a:r>
                    </a:p>
                  </a:txBody>
                  <a:tcPr marL="66675" marR="66675"/>
                </a:tc>
                <a:tc>
                  <a:txBody>
                    <a:bodyPr/>
                    <a:lstStyle/>
                    <a:p>
                      <a:pPr lvl="0" algn="ctr">
                        <a:buNone/>
                      </a:pPr>
                      <a:r>
                        <a:rPr lang="en-AU" sz="1200" u="none" strike="noStrike" noProof="0" dirty="0">
                          <a:solidFill>
                            <a:schemeClr val="tx1"/>
                          </a:solidFill>
                          <a:effectLst/>
                        </a:rPr>
                        <a:t>7 (39)</a:t>
                      </a:r>
                    </a:p>
                  </a:txBody>
                  <a:tcPr marL="66675" marR="66675"/>
                </a:tc>
                <a:extLst>
                  <a:ext uri="{0D108BD9-81ED-4DB2-BD59-A6C34878D82A}">
                    <a16:rowId xmlns:a16="http://schemas.microsoft.com/office/drawing/2014/main" val="2469055694"/>
                  </a:ext>
                </a:extLst>
              </a:tr>
              <a:tr h="204224">
                <a:tc>
                  <a:txBody>
                    <a:bodyPr/>
                    <a:lstStyle/>
                    <a:p>
                      <a:pPr lvl="0" algn="l">
                        <a:buNone/>
                      </a:pPr>
                      <a:r>
                        <a:rPr lang="en-AU" sz="1200" b="1" dirty="0">
                          <a:solidFill>
                            <a:srgbClr val="000000"/>
                          </a:solidFill>
                          <a:effectLst/>
                        </a:rPr>
                        <a:t>Back pain</a:t>
                      </a:r>
                      <a:endParaRPr lang="en-US" b="1">
                        <a:solidFill>
                          <a:srgbClr val="000000"/>
                        </a:solidFill>
                      </a:endParaRPr>
                    </a:p>
                  </a:txBody>
                  <a:tcPr marL="66674" marR="66674"/>
                </a:tc>
                <a:tc>
                  <a:txBody>
                    <a:bodyPr/>
                    <a:lstStyle/>
                    <a:p>
                      <a:pPr lvl="0" algn="ctr">
                        <a:buNone/>
                      </a:pPr>
                      <a:r>
                        <a:rPr lang="en-AU" sz="1200" u="none" strike="noStrike" noProof="0" dirty="0">
                          <a:solidFill>
                            <a:schemeClr val="tx1"/>
                          </a:solidFill>
                          <a:effectLst/>
                        </a:rPr>
                        <a:t>4 (16)</a:t>
                      </a:r>
                    </a:p>
                  </a:txBody>
                  <a:tcPr marL="66675" marR="66675"/>
                </a:tc>
                <a:tc>
                  <a:txBody>
                    <a:bodyPr/>
                    <a:lstStyle/>
                    <a:p>
                      <a:pPr lvl="0" algn="ctr">
                        <a:buNone/>
                      </a:pPr>
                      <a:r>
                        <a:rPr lang="en-AU" sz="1200" u="none" strike="noStrike" noProof="0" dirty="0">
                          <a:solidFill>
                            <a:schemeClr val="tx1"/>
                          </a:solidFill>
                          <a:effectLst/>
                        </a:rPr>
                        <a:t>2 (17)</a:t>
                      </a:r>
                    </a:p>
                  </a:txBody>
                  <a:tcPr marL="66675" marR="66675"/>
                </a:tc>
                <a:tc>
                  <a:txBody>
                    <a:bodyPr/>
                    <a:lstStyle/>
                    <a:p>
                      <a:pPr lvl="0" algn="ctr">
                        <a:buNone/>
                      </a:pPr>
                      <a:r>
                        <a:rPr lang="en-AU" sz="1200" u="none" strike="noStrike" noProof="0" dirty="0">
                          <a:solidFill>
                            <a:schemeClr val="tx1"/>
                          </a:solidFill>
                          <a:effectLst/>
                        </a:rPr>
                        <a:t>5 (28)</a:t>
                      </a:r>
                    </a:p>
                  </a:txBody>
                  <a:tcPr marL="66675" marR="66675"/>
                </a:tc>
                <a:extLst>
                  <a:ext uri="{0D108BD9-81ED-4DB2-BD59-A6C34878D82A}">
                    <a16:rowId xmlns:a16="http://schemas.microsoft.com/office/drawing/2014/main" val="1578876501"/>
                  </a:ext>
                </a:extLst>
              </a:tr>
              <a:tr h="204224">
                <a:tc>
                  <a:txBody>
                    <a:bodyPr/>
                    <a:lstStyle/>
                    <a:p>
                      <a:pPr lvl="0" algn="l">
                        <a:buNone/>
                      </a:pPr>
                      <a:r>
                        <a:rPr lang="en-AU" sz="1200" b="1" dirty="0">
                          <a:solidFill>
                            <a:srgbClr val="000000"/>
                          </a:solidFill>
                          <a:effectLst/>
                        </a:rPr>
                        <a:t>Arthralgia</a:t>
                      </a:r>
                      <a:endParaRPr lang="en-US" b="1">
                        <a:solidFill>
                          <a:srgbClr val="000000"/>
                        </a:solidFill>
                      </a:endParaRPr>
                    </a:p>
                  </a:txBody>
                  <a:tcPr marL="66674" marR="66674"/>
                </a:tc>
                <a:tc>
                  <a:txBody>
                    <a:bodyPr/>
                    <a:lstStyle/>
                    <a:p>
                      <a:pPr lvl="0" algn="ctr">
                        <a:buNone/>
                      </a:pPr>
                      <a:r>
                        <a:rPr lang="en-AU" sz="1200" u="none" strike="noStrike" noProof="0" dirty="0">
                          <a:solidFill>
                            <a:schemeClr val="tx1"/>
                          </a:solidFill>
                          <a:effectLst/>
                        </a:rPr>
                        <a:t>1 (4)</a:t>
                      </a:r>
                    </a:p>
                  </a:txBody>
                  <a:tcPr marL="66675" marR="66675"/>
                </a:tc>
                <a:tc>
                  <a:txBody>
                    <a:bodyPr/>
                    <a:lstStyle/>
                    <a:p>
                      <a:pPr lvl="0" algn="ctr">
                        <a:buNone/>
                      </a:pPr>
                      <a:r>
                        <a:rPr lang="en-AU" sz="1200" u="none" strike="noStrike" noProof="0" dirty="0">
                          <a:solidFill>
                            <a:schemeClr val="tx1"/>
                          </a:solidFill>
                          <a:effectLst/>
                        </a:rPr>
                        <a:t>1 (8)</a:t>
                      </a:r>
                    </a:p>
                  </a:txBody>
                  <a:tcPr marL="66675" marR="66675"/>
                </a:tc>
                <a:tc>
                  <a:txBody>
                    <a:bodyPr/>
                    <a:lstStyle/>
                    <a:p>
                      <a:pPr lvl="0" algn="ctr">
                        <a:buNone/>
                      </a:pPr>
                      <a:r>
                        <a:rPr lang="en-AU" sz="1200" u="none" strike="noStrike" noProof="0" dirty="0">
                          <a:solidFill>
                            <a:schemeClr val="tx1"/>
                          </a:solidFill>
                          <a:effectLst/>
                        </a:rPr>
                        <a:t>3 (17)</a:t>
                      </a:r>
                    </a:p>
                  </a:txBody>
                  <a:tcPr marL="66675" marR="66675"/>
                </a:tc>
                <a:extLst>
                  <a:ext uri="{0D108BD9-81ED-4DB2-BD59-A6C34878D82A}">
                    <a16:rowId xmlns:a16="http://schemas.microsoft.com/office/drawing/2014/main" val="935960973"/>
                  </a:ext>
                </a:extLst>
              </a:tr>
              <a:tr h="273451">
                <a:tc>
                  <a:txBody>
                    <a:bodyPr/>
                    <a:lstStyle/>
                    <a:p>
                      <a:pPr lvl="0" algn="l">
                        <a:buNone/>
                      </a:pPr>
                      <a:r>
                        <a:rPr lang="en-AU" sz="1200" b="1" dirty="0">
                          <a:solidFill>
                            <a:srgbClr val="000000"/>
                          </a:solidFill>
                          <a:effectLst/>
                        </a:rPr>
                        <a:t>Urethritis</a:t>
                      </a:r>
                      <a:endParaRPr lang="en-US" b="1">
                        <a:solidFill>
                          <a:srgbClr val="000000"/>
                        </a:solidFill>
                      </a:endParaRPr>
                    </a:p>
                  </a:txBody>
                  <a:tcPr marL="66674" marR="66674"/>
                </a:tc>
                <a:tc>
                  <a:txBody>
                    <a:bodyPr/>
                    <a:lstStyle/>
                    <a:p>
                      <a:pPr lvl="0" algn="ctr">
                        <a:buNone/>
                      </a:pPr>
                      <a:r>
                        <a:rPr lang="en-AU" sz="1200" u="none" strike="noStrike" noProof="0" dirty="0">
                          <a:solidFill>
                            <a:schemeClr val="tx1"/>
                          </a:solidFill>
                          <a:effectLst/>
                        </a:rPr>
                        <a:t>3 (12)</a:t>
                      </a:r>
                    </a:p>
                  </a:txBody>
                  <a:tcPr marL="66674" marR="66674"/>
                </a:tc>
                <a:tc>
                  <a:txBody>
                    <a:bodyPr/>
                    <a:lstStyle/>
                    <a:p>
                      <a:pPr lvl="0" algn="ctr">
                        <a:buNone/>
                      </a:pPr>
                      <a:r>
                        <a:rPr lang="en-AU" sz="1200" u="none" strike="noStrike" noProof="0" dirty="0">
                          <a:solidFill>
                            <a:schemeClr val="tx1"/>
                          </a:solidFill>
                          <a:effectLst/>
                        </a:rPr>
                        <a:t>0 (0)</a:t>
                      </a:r>
                    </a:p>
                  </a:txBody>
                  <a:tcPr marL="66674" marR="66674"/>
                </a:tc>
                <a:tc>
                  <a:txBody>
                    <a:bodyPr/>
                    <a:lstStyle/>
                    <a:p>
                      <a:pPr lvl="0" algn="ctr">
                        <a:buNone/>
                      </a:pPr>
                      <a:r>
                        <a:rPr lang="en-AU" sz="1200" u="none" strike="noStrike" noProof="0" dirty="0">
                          <a:solidFill>
                            <a:schemeClr val="tx1"/>
                          </a:solidFill>
                          <a:effectLst/>
                        </a:rPr>
                        <a:t>1 (6)</a:t>
                      </a:r>
                    </a:p>
                  </a:txBody>
                  <a:tcPr marL="66674" marR="66674"/>
                </a:tc>
                <a:extLst>
                  <a:ext uri="{0D108BD9-81ED-4DB2-BD59-A6C34878D82A}">
                    <a16:rowId xmlns:a16="http://schemas.microsoft.com/office/drawing/2014/main" val="1906664648"/>
                  </a:ext>
                </a:extLst>
              </a:tr>
            </a:tbl>
          </a:graphicData>
        </a:graphic>
      </p:graphicFrame>
    </p:spTree>
    <p:extLst>
      <p:ext uri="{BB962C8B-B14F-4D97-AF65-F5344CB8AC3E}">
        <p14:creationId xmlns:p14="http://schemas.microsoft.com/office/powerpoint/2010/main" val="2159673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DBC6-32B2-51C6-6462-CB0861835E4E}"/>
              </a:ext>
            </a:extLst>
          </p:cNvPr>
          <p:cNvSpPr>
            <a:spLocks noGrp="1"/>
          </p:cNvSpPr>
          <p:nvPr>
            <p:ph type="title"/>
          </p:nvPr>
        </p:nvSpPr>
        <p:spPr>
          <a:xfrm>
            <a:off x="200839" y="202406"/>
            <a:ext cx="8581545" cy="809625"/>
          </a:xfrm>
        </p:spPr>
        <p:txBody>
          <a:bodyPr/>
          <a:lstStyle/>
          <a:p>
            <a:pPr algn="ctr"/>
            <a:r>
              <a:rPr lang="en-US" b="1" dirty="0">
                <a:ea typeface="ＭＳ Ｐゴシック"/>
              </a:rPr>
              <a:t>Figure 1: </a:t>
            </a:r>
            <a:r>
              <a:rPr lang="en-US" sz="2200" dirty="0">
                <a:ea typeface="ＭＳ Ｐゴシック"/>
              </a:rPr>
              <a:t>Symptoms in fully, partially and unvaccinated mpox cases  (N=55) </a:t>
            </a:r>
            <a:r>
              <a:rPr lang="en-US" dirty="0">
                <a:ea typeface="ＭＳ Ｐゴシック"/>
              </a:rPr>
              <a:t> </a:t>
            </a:r>
            <a:endParaRPr lang="en-US" b="1" dirty="0"/>
          </a:p>
        </p:txBody>
      </p:sp>
      <p:sp>
        <p:nvSpPr>
          <p:cNvPr id="3" name="Content Placeholder 2">
            <a:extLst>
              <a:ext uri="{FF2B5EF4-FFF2-40B4-BE49-F238E27FC236}">
                <a16:creationId xmlns:a16="http://schemas.microsoft.com/office/drawing/2014/main" id="{6512358B-C588-30EB-C55E-1079CFAF715F}"/>
              </a:ext>
            </a:extLst>
          </p:cNvPr>
          <p:cNvSpPr>
            <a:spLocks noGrp="1"/>
          </p:cNvSpPr>
          <p:nvPr>
            <p:ph idx="1"/>
          </p:nvPr>
        </p:nvSpPr>
        <p:spPr>
          <a:xfrm>
            <a:off x="6626889" y="1214438"/>
            <a:ext cx="2156749" cy="3641098"/>
          </a:xfrm>
        </p:spPr>
        <p:txBody>
          <a:bodyPr/>
          <a:lstStyle/>
          <a:p>
            <a:r>
              <a:rPr lang="en-US" b="0" dirty="0">
                <a:ea typeface="ＭＳ Ｐゴシック"/>
              </a:rPr>
              <a:t>Although in a small sample of 55 cases, there appears to be less systemic symptoms in the partially and fully vaccinated groups</a:t>
            </a:r>
          </a:p>
        </p:txBody>
      </p:sp>
      <p:pic>
        <p:nvPicPr>
          <p:cNvPr id="5" name="Picture 4">
            <a:extLst>
              <a:ext uri="{FF2B5EF4-FFF2-40B4-BE49-F238E27FC236}">
                <a16:creationId xmlns:a16="http://schemas.microsoft.com/office/drawing/2014/main" id="{87277685-9AD8-FDCC-5916-375B869ED9BF}"/>
              </a:ext>
            </a:extLst>
          </p:cNvPr>
          <p:cNvPicPr>
            <a:picLocks noChangeAspect="1"/>
          </p:cNvPicPr>
          <p:nvPr/>
        </p:nvPicPr>
        <p:blipFill>
          <a:blip r:embed="rId2"/>
          <a:stretch>
            <a:fillRect/>
          </a:stretch>
        </p:blipFill>
        <p:spPr>
          <a:xfrm>
            <a:off x="107776" y="1167527"/>
            <a:ext cx="6088273" cy="3693184"/>
          </a:xfrm>
          <a:prstGeom prst="rect">
            <a:avLst/>
          </a:prstGeom>
        </p:spPr>
      </p:pic>
    </p:spTree>
    <p:extLst>
      <p:ext uri="{BB962C8B-B14F-4D97-AF65-F5344CB8AC3E}">
        <p14:creationId xmlns:p14="http://schemas.microsoft.com/office/powerpoint/2010/main" val="212054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BE6A1-004B-66E7-3D6D-14FC32B2405F}"/>
              </a:ext>
            </a:extLst>
          </p:cNvPr>
          <p:cNvSpPr>
            <a:spLocks noGrp="1"/>
          </p:cNvSpPr>
          <p:nvPr>
            <p:ph type="title"/>
          </p:nvPr>
        </p:nvSpPr>
        <p:spPr/>
        <p:txBody>
          <a:bodyPr/>
          <a:lstStyle/>
          <a:p>
            <a:r>
              <a:rPr lang="en-US" dirty="0">
                <a:ea typeface="ＭＳ Ｐゴシック"/>
              </a:rPr>
              <a:t>Testing</a:t>
            </a:r>
            <a:endParaRPr lang="en-US" dirty="0"/>
          </a:p>
        </p:txBody>
      </p:sp>
      <p:sp>
        <p:nvSpPr>
          <p:cNvPr id="3" name="Content Placeholder 2">
            <a:extLst>
              <a:ext uri="{FF2B5EF4-FFF2-40B4-BE49-F238E27FC236}">
                <a16:creationId xmlns:a16="http://schemas.microsoft.com/office/drawing/2014/main" id="{39F825B0-7544-1034-5596-E45522D98821}"/>
              </a:ext>
            </a:extLst>
          </p:cNvPr>
          <p:cNvSpPr>
            <a:spLocks noGrp="1"/>
          </p:cNvSpPr>
          <p:nvPr>
            <p:ph idx="1"/>
          </p:nvPr>
        </p:nvSpPr>
        <p:spPr/>
        <p:txBody>
          <a:bodyPr/>
          <a:lstStyle/>
          <a:p>
            <a:pPr marL="342900" indent="-342900">
              <a:buFont typeface="Arial"/>
              <a:buChar char="•"/>
            </a:pPr>
            <a:r>
              <a:rPr lang="en-US" sz="1400" b="0" dirty="0">
                <a:ea typeface="ＭＳ Ｐゴシック"/>
              </a:rPr>
              <a:t>Diagnosis of mpox is confirmed by</a:t>
            </a:r>
            <a:r>
              <a:rPr lang="en-US" sz="1400" dirty="0">
                <a:ea typeface="ＭＳ Ｐゴシック"/>
              </a:rPr>
              <a:t> polymerase chain reaction (PCR)</a:t>
            </a:r>
          </a:p>
          <a:p>
            <a:pPr marL="342900" indent="-342900">
              <a:buFont typeface="Arial"/>
              <a:buChar char="•"/>
            </a:pPr>
            <a:r>
              <a:rPr lang="en-US" sz="1400" b="0" dirty="0">
                <a:ea typeface="ＭＳ Ｐゴシック"/>
              </a:rPr>
              <a:t>Suitable samples include a swab or other specimen of </a:t>
            </a:r>
            <a:r>
              <a:rPr lang="en-US" sz="1400" dirty="0">
                <a:ea typeface="ＭＳ Ｐゴシック"/>
              </a:rPr>
              <a:t>rash lesion material (fluid or base of lesion)</a:t>
            </a:r>
          </a:p>
          <a:p>
            <a:pPr marL="342900" indent="-342900">
              <a:buFont typeface="Arial"/>
              <a:buChar char="•"/>
            </a:pPr>
            <a:r>
              <a:rPr lang="en-US" sz="1400" b="0" dirty="0">
                <a:ea typeface="ＭＳ Ｐゴシック"/>
              </a:rPr>
              <a:t>Other samples can include an </a:t>
            </a:r>
            <a:r>
              <a:rPr lang="en-US" sz="1400" dirty="0">
                <a:ea typeface="ＭＳ Ｐゴシック"/>
              </a:rPr>
              <a:t>anorectal swab</a:t>
            </a:r>
            <a:r>
              <a:rPr lang="en-US" sz="1400" b="0" dirty="0">
                <a:ea typeface="ＭＳ Ｐゴシック"/>
              </a:rPr>
              <a:t> for patients presenting with proctitis, or </a:t>
            </a:r>
            <a:r>
              <a:rPr lang="en-US" sz="1400" dirty="0">
                <a:ea typeface="ＭＳ Ｐゴシック"/>
              </a:rPr>
              <a:t>pharyngeal swabs</a:t>
            </a:r>
          </a:p>
          <a:p>
            <a:pPr marL="342900" indent="-342900">
              <a:buFont typeface="Arial"/>
              <a:buChar char="•"/>
            </a:pPr>
            <a:r>
              <a:rPr lang="en-US" sz="1400" b="0" dirty="0">
                <a:ea typeface="ＭＳ Ｐゴシック"/>
              </a:rPr>
              <a:t>It is important to ensure that clinicians wear appropriate</a:t>
            </a:r>
            <a:r>
              <a:rPr lang="en-US" sz="1400" dirty="0">
                <a:ea typeface="ＭＳ Ｐゴシック"/>
              </a:rPr>
              <a:t> Personal Protective Equipment (PPE) </a:t>
            </a:r>
            <a:r>
              <a:rPr lang="en-US" sz="1400" b="0" dirty="0">
                <a:ea typeface="ＭＳ Ｐゴシック"/>
              </a:rPr>
              <a:t>when collecting samples (gloves, mask, gown, eye protection), </a:t>
            </a:r>
            <a:r>
              <a:rPr lang="en-US" sz="1400" b="0" dirty="0">
                <a:ea typeface="ＭＳ Ｐゴシック"/>
                <a:cs typeface="+mn-lt"/>
              </a:rPr>
              <a:t>see </a:t>
            </a:r>
            <a:r>
              <a:rPr lang="en-US" sz="1400" b="0" dirty="0">
                <a:ea typeface="+mn-lt"/>
                <a:cs typeface="+mn-lt"/>
                <a:hlinkClick r:id="rId2"/>
              </a:rPr>
              <a:t>ICEG interim guidance on Monkeypox for health workers | Australian Government Department of Health and Aged Care</a:t>
            </a:r>
            <a:endParaRPr lang="en-US" sz="1400" b="0">
              <a:ea typeface="+mn-lt"/>
              <a:cs typeface="+mn-lt"/>
            </a:endParaRPr>
          </a:p>
          <a:p>
            <a:pPr marL="342900" indent="-342900">
              <a:buFont typeface="Arial"/>
              <a:buChar char="•"/>
            </a:pPr>
            <a:r>
              <a:rPr lang="en-US" sz="1400" b="0" dirty="0">
                <a:ea typeface="ＭＳ Ｐゴシック"/>
              </a:rPr>
              <a:t>Always consider the possibility of mpox including other alternative diagnoses e.g., molluscum contagiosum. As symptoms resemble other sexually transmitted infections (STIs), testing should be considered as part of investigation of differential diagnoses based on individual risk assessment</a:t>
            </a:r>
          </a:p>
        </p:txBody>
      </p:sp>
    </p:spTree>
    <p:extLst>
      <p:ext uri="{BB962C8B-B14F-4D97-AF65-F5344CB8AC3E}">
        <p14:creationId xmlns:p14="http://schemas.microsoft.com/office/powerpoint/2010/main" val="759424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42BC-F0C6-61D8-B704-51A4F88C954E}"/>
              </a:ext>
            </a:extLst>
          </p:cNvPr>
          <p:cNvSpPr>
            <a:spLocks noGrp="1"/>
          </p:cNvSpPr>
          <p:nvPr>
            <p:ph type="title"/>
          </p:nvPr>
        </p:nvSpPr>
        <p:spPr/>
        <p:txBody>
          <a:bodyPr/>
          <a:lstStyle/>
          <a:p>
            <a:r>
              <a:rPr lang="en-US" dirty="0">
                <a:ea typeface="ＭＳ Ｐゴシック"/>
              </a:rPr>
              <a:t>Notification to the Department of Health </a:t>
            </a:r>
            <a:r>
              <a:rPr lang="en-US" b="1" dirty="0">
                <a:ea typeface="ＭＳ Ｐゴシック"/>
              </a:rPr>
              <a:t>(Victoria)</a:t>
            </a:r>
            <a:endParaRPr lang="en-US" dirty="0"/>
          </a:p>
        </p:txBody>
      </p:sp>
      <p:sp>
        <p:nvSpPr>
          <p:cNvPr id="3" name="Content Placeholder 2">
            <a:extLst>
              <a:ext uri="{FF2B5EF4-FFF2-40B4-BE49-F238E27FC236}">
                <a16:creationId xmlns:a16="http://schemas.microsoft.com/office/drawing/2014/main" id="{3570F6C9-5BB8-E202-3E05-91641EF5F147}"/>
              </a:ext>
            </a:extLst>
          </p:cNvPr>
          <p:cNvSpPr>
            <a:spLocks noGrp="1"/>
          </p:cNvSpPr>
          <p:nvPr>
            <p:ph idx="1"/>
          </p:nvPr>
        </p:nvSpPr>
        <p:spPr/>
        <p:txBody>
          <a:bodyPr/>
          <a:lstStyle/>
          <a:p>
            <a:pPr marL="342900" indent="-342900">
              <a:buFont typeface="Arial"/>
              <a:buChar char="•"/>
            </a:pPr>
            <a:r>
              <a:rPr lang="en-US" b="0" dirty="0">
                <a:ea typeface="ＭＳ Ｐゴシック"/>
              </a:rPr>
              <a:t>Mpox is an urgent notifiable condition</a:t>
            </a:r>
            <a:endParaRPr lang="en-US" b="0" dirty="0"/>
          </a:p>
          <a:p>
            <a:pPr marL="342900" indent="-342900">
              <a:buFont typeface="Arial"/>
              <a:buChar char="•"/>
            </a:pPr>
            <a:r>
              <a:rPr lang="en-US" b="0" dirty="0">
                <a:ea typeface="ＭＳ Ｐゴシック"/>
              </a:rPr>
              <a:t>Clinicians should notify any suspected or confirmed case to the Department of Health by telephone as soon as practicable and within 24 hours by calling </a:t>
            </a:r>
            <a:r>
              <a:rPr lang="en-US" dirty="0">
                <a:ea typeface="ＭＳ Ｐゴシック"/>
              </a:rPr>
              <a:t>1300 651 160 </a:t>
            </a:r>
            <a:r>
              <a:rPr lang="en-US" b="0" dirty="0">
                <a:ea typeface="ＭＳ Ｐゴシック"/>
              </a:rPr>
              <a:t>(24/7)</a:t>
            </a:r>
            <a:endParaRPr lang="en-US" dirty="0">
              <a:ea typeface="ＭＳ Ｐゴシック"/>
            </a:endParaRPr>
          </a:p>
          <a:p>
            <a:pPr marL="342900" indent="-342900">
              <a:buFont typeface="Arial"/>
              <a:buChar char="•"/>
            </a:pPr>
            <a:r>
              <a:rPr lang="en-US" b="0" dirty="0">
                <a:ea typeface="ＭＳ Ｐゴシック"/>
              </a:rPr>
              <a:t>Clinicians</a:t>
            </a:r>
            <a:r>
              <a:rPr lang="en-US" dirty="0">
                <a:ea typeface="ＭＳ Ｐゴシック"/>
              </a:rPr>
              <a:t> do not</a:t>
            </a:r>
            <a:r>
              <a:rPr lang="en-US" b="0" dirty="0">
                <a:ea typeface="ＭＳ Ｐゴシック"/>
              </a:rPr>
              <a:t> require approval from the Department of Health prior to testing for mpox</a:t>
            </a:r>
            <a:endParaRPr lang="en-US" b="0" dirty="0"/>
          </a:p>
        </p:txBody>
      </p:sp>
    </p:spTree>
    <p:extLst>
      <p:ext uri="{BB962C8B-B14F-4D97-AF65-F5344CB8AC3E}">
        <p14:creationId xmlns:p14="http://schemas.microsoft.com/office/powerpoint/2010/main" val="1658347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5F8B-267C-ED4A-9B4E-DEC851B170B2}"/>
              </a:ext>
            </a:extLst>
          </p:cNvPr>
          <p:cNvSpPr>
            <a:spLocks noGrp="1"/>
          </p:cNvSpPr>
          <p:nvPr>
            <p:ph type="title"/>
          </p:nvPr>
        </p:nvSpPr>
        <p:spPr/>
        <p:txBody>
          <a:bodyPr/>
          <a:lstStyle/>
          <a:p>
            <a:r>
              <a:rPr lang="en-US" dirty="0">
                <a:ea typeface="ＭＳ Ｐゴシック"/>
              </a:rPr>
              <a:t>Treatment - Tecovirimat (TPOXX)</a:t>
            </a:r>
            <a:endParaRPr lang="en-US" dirty="0"/>
          </a:p>
        </p:txBody>
      </p:sp>
      <p:sp>
        <p:nvSpPr>
          <p:cNvPr id="3" name="Content Placeholder 2">
            <a:extLst>
              <a:ext uri="{FF2B5EF4-FFF2-40B4-BE49-F238E27FC236}">
                <a16:creationId xmlns:a16="http://schemas.microsoft.com/office/drawing/2014/main" id="{F2C396F0-487D-1A3B-C58A-A528D25652B4}"/>
              </a:ext>
            </a:extLst>
          </p:cNvPr>
          <p:cNvSpPr>
            <a:spLocks noGrp="1"/>
          </p:cNvSpPr>
          <p:nvPr>
            <p:ph idx="1"/>
          </p:nvPr>
        </p:nvSpPr>
        <p:spPr/>
        <p:txBody>
          <a:bodyPr/>
          <a:lstStyle/>
          <a:p>
            <a:pPr marL="342900" indent="-342900">
              <a:buFont typeface="Arial"/>
              <a:buChar char="•"/>
            </a:pPr>
            <a:r>
              <a:rPr lang="en-US" sz="1800" b="0" dirty="0">
                <a:ea typeface="ＭＳ Ｐゴシック"/>
              </a:rPr>
              <a:t>Mpox typically results in a mild illness and most cases recover in a few weeks</a:t>
            </a:r>
          </a:p>
          <a:p>
            <a:pPr marL="342900" indent="-342900">
              <a:buFont typeface="Arial"/>
              <a:buChar char="•"/>
            </a:pPr>
            <a:r>
              <a:rPr lang="en-US" sz="1800" b="0" dirty="0">
                <a:ea typeface="ＭＳ Ｐゴシック"/>
              </a:rPr>
              <a:t>Most cases do not need specific treatment other than supportive management or treatment of complications (e.g., antibiotics for secondary cellulitis)</a:t>
            </a:r>
          </a:p>
          <a:p>
            <a:pPr marL="342900" indent="-342900">
              <a:buFont typeface="Arial"/>
              <a:buChar char="•"/>
            </a:pPr>
            <a:r>
              <a:rPr lang="en-US" sz="1800" b="0" dirty="0">
                <a:ea typeface="ＭＳ Ｐゴシック"/>
              </a:rPr>
              <a:t>Antivirals may be indicated for severe disease and </a:t>
            </a:r>
            <a:r>
              <a:rPr lang="en-US" sz="1800" dirty="0">
                <a:ea typeface="ＭＳ Ｐゴシック"/>
              </a:rPr>
              <a:t>Tecovirimat (TPOXX) </a:t>
            </a:r>
            <a:r>
              <a:rPr lang="en-US" sz="1800" b="0" dirty="0">
                <a:ea typeface="ＭＳ Ｐゴシック"/>
              </a:rPr>
              <a:t>is the preferred treatment option for severe mpox infection</a:t>
            </a:r>
            <a:endParaRPr lang="en-US" sz="1800"/>
          </a:p>
          <a:p>
            <a:pPr marL="342900" indent="-342900">
              <a:buFont typeface="Arial"/>
              <a:buChar char="•"/>
            </a:pPr>
            <a:r>
              <a:rPr lang="en-US" sz="1800" b="0" dirty="0">
                <a:ea typeface="ＭＳ Ｐゴシック"/>
              </a:rPr>
              <a:t>Advice on clinical management, including viral treatment should always be sought from an</a:t>
            </a:r>
            <a:r>
              <a:rPr lang="en-US" sz="1800" dirty="0">
                <a:ea typeface="ＭＳ Ｐゴシック"/>
              </a:rPr>
              <a:t> ID physician</a:t>
            </a:r>
            <a:endParaRPr lang="en-US" sz="1800" dirty="0"/>
          </a:p>
          <a:p>
            <a:pPr marL="342900" indent="-342900">
              <a:buFont typeface="Arial"/>
              <a:buChar char="•"/>
            </a:pPr>
            <a:r>
              <a:rPr lang="en-US" sz="1800" dirty="0">
                <a:ea typeface="ＭＳ Ｐゴシック"/>
              </a:rPr>
              <a:t>Approval is required</a:t>
            </a:r>
            <a:r>
              <a:rPr lang="en-US" sz="1800" b="0" dirty="0">
                <a:ea typeface="ＭＳ Ｐゴシック"/>
              </a:rPr>
              <a:t> from the Deputy Chief Health Officer (in Victoria) to access TPOXX from the National Medical Stockpile</a:t>
            </a:r>
          </a:p>
        </p:txBody>
      </p:sp>
    </p:spTree>
    <p:extLst>
      <p:ext uri="{BB962C8B-B14F-4D97-AF65-F5344CB8AC3E}">
        <p14:creationId xmlns:p14="http://schemas.microsoft.com/office/powerpoint/2010/main" val="1172234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A8BCB-F62F-DE11-7171-5ED10366983C}"/>
              </a:ext>
            </a:extLst>
          </p:cNvPr>
          <p:cNvSpPr>
            <a:spLocks noGrp="1"/>
          </p:cNvSpPr>
          <p:nvPr>
            <p:ph type="title"/>
          </p:nvPr>
        </p:nvSpPr>
        <p:spPr/>
        <p:txBody>
          <a:bodyPr/>
          <a:lstStyle/>
          <a:p>
            <a:r>
              <a:rPr lang="en-US" dirty="0">
                <a:ea typeface="ＭＳ Ｐゴシック"/>
              </a:rPr>
              <a:t>Vaccination </a:t>
            </a:r>
            <a:endParaRPr lang="en-US" dirty="0"/>
          </a:p>
        </p:txBody>
      </p:sp>
      <p:sp>
        <p:nvSpPr>
          <p:cNvPr id="3" name="Content Placeholder 2">
            <a:extLst>
              <a:ext uri="{FF2B5EF4-FFF2-40B4-BE49-F238E27FC236}">
                <a16:creationId xmlns:a16="http://schemas.microsoft.com/office/drawing/2014/main" id="{6461DBF2-5AAC-375C-0626-C7BD5F999EA8}"/>
              </a:ext>
            </a:extLst>
          </p:cNvPr>
          <p:cNvSpPr>
            <a:spLocks noGrp="1"/>
          </p:cNvSpPr>
          <p:nvPr>
            <p:ph idx="1"/>
          </p:nvPr>
        </p:nvSpPr>
        <p:spPr/>
        <p:txBody>
          <a:bodyPr/>
          <a:lstStyle/>
          <a:p>
            <a:pPr marL="342900" indent="-342900">
              <a:buFont typeface="Arial"/>
              <a:buChar char="•"/>
            </a:pPr>
            <a:r>
              <a:rPr lang="en-US" b="0" dirty="0">
                <a:ea typeface="ＭＳ Ｐゴシック"/>
              </a:rPr>
              <a:t>Vaccination (JYNNEOS ®) is available free-of-charge for eligible people in Victoria</a:t>
            </a:r>
          </a:p>
          <a:p>
            <a:pPr marL="342900" indent="-342900">
              <a:buFont typeface="Arial"/>
              <a:buChar char="•"/>
            </a:pPr>
            <a:r>
              <a:rPr lang="en-US" dirty="0">
                <a:ea typeface="ＭＳ Ｐゴシック"/>
              </a:rPr>
              <a:t>Two doses </a:t>
            </a:r>
            <a:r>
              <a:rPr lang="en-US" b="0" dirty="0">
                <a:ea typeface="ＭＳ Ｐゴシック"/>
              </a:rPr>
              <a:t>are required for optimal protection and are provided </a:t>
            </a:r>
            <a:r>
              <a:rPr lang="en-US" dirty="0">
                <a:ea typeface="ＭＳ Ｐゴシック"/>
              </a:rPr>
              <a:t>subcutaneously 28 days apart</a:t>
            </a:r>
          </a:p>
          <a:p>
            <a:pPr marL="342900" indent="-342900">
              <a:buFont typeface="Arial"/>
              <a:buChar char="•"/>
            </a:pPr>
            <a:r>
              <a:rPr lang="en-US" b="0" dirty="0">
                <a:ea typeface="ＭＳ Ｐゴシック"/>
              </a:rPr>
              <a:t>The mpox vaccine takes about </a:t>
            </a:r>
            <a:r>
              <a:rPr lang="en-US" dirty="0">
                <a:ea typeface="ＭＳ Ｐゴシック"/>
              </a:rPr>
              <a:t>14 days</a:t>
            </a:r>
            <a:r>
              <a:rPr lang="en-US" b="0" dirty="0">
                <a:ea typeface="ＭＳ Ｐゴシック"/>
              </a:rPr>
              <a:t> before it is effective</a:t>
            </a:r>
          </a:p>
          <a:p>
            <a:pPr marL="342900" indent="-342900">
              <a:buFont typeface="Arial"/>
              <a:buChar char="•"/>
            </a:pPr>
            <a:r>
              <a:rPr lang="en-US" b="0" dirty="0">
                <a:ea typeface="ＭＳ Ｐゴシック"/>
              </a:rPr>
              <a:t>For more information: </a:t>
            </a:r>
            <a:r>
              <a:rPr lang="en-US" b="0" dirty="0">
                <a:ea typeface="ＭＳ Ｐゴシック"/>
                <a:hlinkClick r:id="rId2"/>
              </a:rPr>
              <a:t>Victorian mpox (monkeypox) vaccination program guidelines</a:t>
            </a:r>
            <a:r>
              <a:rPr lang="en-US" b="0" dirty="0">
                <a:ea typeface="ＭＳ Ｐゴシック"/>
              </a:rPr>
              <a:t> and the </a:t>
            </a:r>
            <a:r>
              <a:rPr lang="en-US" b="0" dirty="0">
                <a:ea typeface="ＭＳ Ｐゴシック"/>
                <a:hlinkClick r:id="rId3"/>
              </a:rPr>
              <a:t>Australian Immunisation Handbook – mpox</a:t>
            </a:r>
            <a:r>
              <a:rPr lang="en-US" b="0" dirty="0">
                <a:ea typeface="ＭＳ Ｐゴシック"/>
              </a:rPr>
              <a:t> </a:t>
            </a:r>
          </a:p>
        </p:txBody>
      </p:sp>
    </p:spTree>
    <p:extLst>
      <p:ext uri="{BB962C8B-B14F-4D97-AF65-F5344CB8AC3E}">
        <p14:creationId xmlns:p14="http://schemas.microsoft.com/office/powerpoint/2010/main" val="716876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8B3F-F7EC-BC5D-6FBF-9D59FF2C5364}"/>
              </a:ext>
            </a:extLst>
          </p:cNvPr>
          <p:cNvSpPr>
            <a:spLocks noGrp="1"/>
          </p:cNvSpPr>
          <p:nvPr>
            <p:ph type="title"/>
          </p:nvPr>
        </p:nvSpPr>
        <p:spPr/>
        <p:txBody>
          <a:bodyPr/>
          <a:lstStyle/>
          <a:p>
            <a:r>
              <a:rPr lang="en-US" dirty="0">
                <a:ea typeface="ＭＳ Ｐゴシック"/>
              </a:rPr>
              <a:t>Vaccination - effectiveness</a:t>
            </a:r>
            <a:endParaRPr lang="en-US" dirty="0"/>
          </a:p>
        </p:txBody>
      </p:sp>
      <p:sp>
        <p:nvSpPr>
          <p:cNvPr id="3" name="Content Placeholder 2">
            <a:extLst>
              <a:ext uri="{FF2B5EF4-FFF2-40B4-BE49-F238E27FC236}">
                <a16:creationId xmlns:a16="http://schemas.microsoft.com/office/drawing/2014/main" id="{9ED5B731-8AA5-F7E6-4A7D-904913E742DA}"/>
              </a:ext>
            </a:extLst>
          </p:cNvPr>
          <p:cNvSpPr>
            <a:spLocks noGrp="1"/>
          </p:cNvSpPr>
          <p:nvPr>
            <p:ph idx="1"/>
          </p:nvPr>
        </p:nvSpPr>
        <p:spPr>
          <a:xfrm>
            <a:off x="70393" y="4568080"/>
            <a:ext cx="5654513" cy="287457"/>
          </a:xfrm>
        </p:spPr>
        <p:txBody>
          <a:bodyPr/>
          <a:lstStyle/>
          <a:p>
            <a:r>
              <a:rPr lang="en-US" sz="800" dirty="0">
                <a:ea typeface="ＭＳ Ｐゴシック"/>
                <a:cs typeface="Arial"/>
              </a:rPr>
              <a:t>Figure 1</a:t>
            </a:r>
            <a:r>
              <a:rPr lang="en-US" sz="800" b="0" dirty="0">
                <a:ea typeface="ＭＳ Ｐゴシック"/>
                <a:cs typeface="Arial"/>
              </a:rPr>
              <a:t>: Adjusted vaccine effectiveness (VE) of JYNNEOS vaccine against mpox by study and number of doses. Source: </a:t>
            </a:r>
            <a:r>
              <a:rPr lang="en-US" sz="800" b="0" dirty="0">
                <a:ea typeface="+mn-lt"/>
                <a:cs typeface="+mn-lt"/>
                <a:hlinkClick r:id="rId2"/>
              </a:rPr>
              <a:t>Mpox Vaccine Administration and Effectiveness | Mpox | Poxvirus | CDC</a:t>
            </a:r>
            <a:endParaRPr lang="en-US" sz="800">
              <a:cs typeface="Arial"/>
            </a:endParaRPr>
          </a:p>
        </p:txBody>
      </p:sp>
      <p:pic>
        <p:nvPicPr>
          <p:cNvPr id="6" name="Picture 5" descr="VE of JYNNEOS against medically attended mpox disease">
            <a:extLst>
              <a:ext uri="{FF2B5EF4-FFF2-40B4-BE49-F238E27FC236}">
                <a16:creationId xmlns:a16="http://schemas.microsoft.com/office/drawing/2014/main" id="{730314CB-C5FC-B515-37EA-D3C883BC78CE}"/>
              </a:ext>
            </a:extLst>
          </p:cNvPr>
          <p:cNvPicPr>
            <a:picLocks noChangeAspect="1"/>
          </p:cNvPicPr>
          <p:nvPr/>
        </p:nvPicPr>
        <p:blipFill>
          <a:blip r:embed="rId3"/>
          <a:stretch>
            <a:fillRect/>
          </a:stretch>
        </p:blipFill>
        <p:spPr>
          <a:xfrm>
            <a:off x="-3220" y="1229127"/>
            <a:ext cx="5729487" cy="3272844"/>
          </a:xfrm>
          <a:prstGeom prst="rect">
            <a:avLst/>
          </a:prstGeom>
        </p:spPr>
      </p:pic>
      <p:sp>
        <p:nvSpPr>
          <p:cNvPr id="8" name="Content Placeholder 2">
            <a:extLst>
              <a:ext uri="{FF2B5EF4-FFF2-40B4-BE49-F238E27FC236}">
                <a16:creationId xmlns:a16="http://schemas.microsoft.com/office/drawing/2014/main" id="{35943923-4883-7684-B7B8-DE52C564F3AF}"/>
              </a:ext>
            </a:extLst>
          </p:cNvPr>
          <p:cNvSpPr txBox="1">
            <a:spLocks/>
          </p:cNvSpPr>
          <p:nvPr/>
        </p:nvSpPr>
        <p:spPr bwMode="auto">
          <a:xfrm>
            <a:off x="6074630" y="1444416"/>
            <a:ext cx="2652126" cy="2694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1" fontAlgn="base" hangingPunct="1">
              <a:lnSpc>
                <a:spcPct val="110000"/>
              </a:lnSpc>
              <a:spcBef>
                <a:spcPts val="800"/>
              </a:spcBef>
              <a:spcAft>
                <a:spcPts val="800"/>
              </a:spcAft>
              <a:defRPr sz="2200" b="1" kern="1200" baseline="0">
                <a:solidFill>
                  <a:srgbClr val="201547"/>
                </a:solidFill>
                <a:latin typeface="+mn-lt"/>
                <a:ea typeface="ＭＳ Ｐゴシック" charset="0"/>
                <a:cs typeface="ＭＳ Ｐゴシック" charset="0"/>
              </a:defRPr>
            </a:lvl1pPr>
            <a:lvl2pPr marL="0" indent="0"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2000" indent="-252000"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4000" indent="-252000"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0" dirty="0">
                <a:ea typeface="ＭＳ Ｐゴシック"/>
                <a:cs typeface="Arial"/>
              </a:rPr>
              <a:t>Studies show that JYNNEOS can reduce the risk of mpox illness, with 2 doses providing the best protection</a:t>
            </a:r>
          </a:p>
          <a:p>
            <a:r>
              <a:rPr lang="en-US" sz="1400" b="0" dirty="0">
                <a:ea typeface="ＭＳ Ｐゴシック"/>
                <a:cs typeface="Arial"/>
              </a:rPr>
              <a:t>However, </a:t>
            </a:r>
            <a:r>
              <a:rPr lang="en-US" sz="1400" dirty="0">
                <a:ea typeface="ＭＳ Ｐゴシック"/>
                <a:cs typeface="Arial"/>
              </a:rPr>
              <a:t>no vaccine is 100% effective</a:t>
            </a:r>
            <a:endParaRPr lang="en-US" sz="1400" dirty="0">
              <a:cs typeface="Arial"/>
            </a:endParaRPr>
          </a:p>
          <a:p>
            <a:r>
              <a:rPr lang="en-US" sz="1400" dirty="0">
                <a:ea typeface="ＭＳ Ｐゴシック"/>
                <a:cs typeface="Arial"/>
              </a:rPr>
              <a:t>People who have been vaccinated can still get mpox</a:t>
            </a:r>
            <a:endParaRPr lang="en-US" sz="1400">
              <a:cs typeface="Arial"/>
            </a:endParaRPr>
          </a:p>
          <a:p>
            <a:endParaRPr lang="en-US" sz="1400" dirty="0">
              <a:cs typeface="Arial"/>
            </a:endParaRPr>
          </a:p>
        </p:txBody>
      </p:sp>
    </p:spTree>
    <p:extLst>
      <p:ext uri="{BB962C8B-B14F-4D97-AF65-F5344CB8AC3E}">
        <p14:creationId xmlns:p14="http://schemas.microsoft.com/office/powerpoint/2010/main" val="2738391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4A27B-5DA3-B7FB-6697-F61C0044BC50}"/>
              </a:ext>
            </a:extLst>
          </p:cNvPr>
          <p:cNvSpPr>
            <a:spLocks noGrp="1"/>
          </p:cNvSpPr>
          <p:nvPr>
            <p:ph type="title"/>
          </p:nvPr>
        </p:nvSpPr>
        <p:spPr/>
        <p:txBody>
          <a:bodyPr/>
          <a:lstStyle/>
          <a:p>
            <a:r>
              <a:rPr lang="en-US" dirty="0">
                <a:ea typeface="ＭＳ Ｐゴシック"/>
              </a:rPr>
              <a:t>Vaccination – eligibility (PEPV)</a:t>
            </a:r>
            <a:endParaRPr lang="en-US" b="1" dirty="0"/>
          </a:p>
        </p:txBody>
      </p:sp>
      <p:sp>
        <p:nvSpPr>
          <p:cNvPr id="3" name="Content Placeholder 2">
            <a:extLst>
              <a:ext uri="{FF2B5EF4-FFF2-40B4-BE49-F238E27FC236}">
                <a16:creationId xmlns:a16="http://schemas.microsoft.com/office/drawing/2014/main" id="{846AF12F-C23E-8FCF-F467-B2F06625B43B}"/>
              </a:ext>
            </a:extLst>
          </p:cNvPr>
          <p:cNvSpPr>
            <a:spLocks noGrp="1"/>
          </p:cNvSpPr>
          <p:nvPr>
            <p:ph idx="1"/>
          </p:nvPr>
        </p:nvSpPr>
        <p:spPr/>
        <p:txBody>
          <a:bodyPr/>
          <a:lstStyle/>
          <a:p>
            <a:r>
              <a:rPr lang="en-US" sz="1100" dirty="0">
                <a:solidFill>
                  <a:schemeClr val="tx1"/>
                </a:solidFill>
                <a:ea typeface="+mn-lt"/>
                <a:cs typeface="+mn-lt"/>
              </a:rPr>
              <a:t>Post-exposure preventative vaccination (PEPV) preferably in 4 days, in accordance with clinical guidance from the Australian Technical Advisory Group on </a:t>
            </a:r>
            <a:r>
              <a:rPr lang="en-US" sz="1100" dirty="0" err="1">
                <a:solidFill>
                  <a:schemeClr val="tx1"/>
                </a:solidFill>
                <a:ea typeface="+mn-lt"/>
                <a:cs typeface="+mn-lt"/>
              </a:rPr>
              <a:t>Immunisation</a:t>
            </a:r>
            <a:r>
              <a:rPr lang="en-US" sz="1100" dirty="0">
                <a:solidFill>
                  <a:schemeClr val="tx1"/>
                </a:solidFill>
                <a:ea typeface="+mn-lt"/>
                <a:cs typeface="+mn-lt"/>
              </a:rPr>
              <a:t> for:</a:t>
            </a:r>
            <a:endParaRPr lang="en-US" sz="1100">
              <a:solidFill>
                <a:schemeClr val="tx1"/>
              </a:solidFill>
            </a:endParaRPr>
          </a:p>
          <a:p>
            <a:pPr marL="285750" indent="-285750">
              <a:buFont typeface="Arial"/>
              <a:buChar char="•"/>
            </a:pPr>
            <a:r>
              <a:rPr lang="en-US" sz="1100" b="0" dirty="0">
                <a:solidFill>
                  <a:schemeClr val="tx1"/>
                </a:solidFill>
                <a:ea typeface="+mn-lt"/>
                <a:cs typeface="+mn-lt"/>
              </a:rPr>
              <a:t>High-risk contacts of mpox cases.</a:t>
            </a:r>
            <a:endParaRPr lang="en-US" sz="1100" dirty="0">
              <a:solidFill>
                <a:schemeClr val="tx1"/>
              </a:solidFill>
            </a:endParaRPr>
          </a:p>
          <a:p>
            <a:pPr marL="285750" indent="-285750">
              <a:buFont typeface="Arial"/>
              <a:buChar char="•"/>
            </a:pPr>
            <a:r>
              <a:rPr lang="en-US" sz="1100" b="0" dirty="0">
                <a:solidFill>
                  <a:schemeClr val="tx1"/>
                </a:solidFill>
                <a:ea typeface="+mn-lt"/>
                <a:cs typeface="+mn-lt"/>
              </a:rPr>
              <a:t>Attendees of SOPVs and public or private events (particularly where sexual or intimate contact may occur) in areas where local transmission of mpox is occurring.</a:t>
            </a:r>
            <a:endParaRPr lang="en-US" sz="1100" dirty="0">
              <a:solidFill>
                <a:schemeClr val="tx1"/>
              </a:solidFill>
            </a:endParaRPr>
          </a:p>
          <a:p>
            <a:endParaRPr lang="en-US" sz="1000" b="0" dirty="0">
              <a:solidFill>
                <a:schemeClr val="tx1"/>
              </a:solidFill>
              <a:cs typeface="Arial"/>
            </a:endParaRPr>
          </a:p>
          <a:p>
            <a:endParaRPr lang="en-US" sz="1000" dirty="0">
              <a:solidFill>
                <a:schemeClr val="tx1"/>
              </a:solidFill>
            </a:endParaRPr>
          </a:p>
        </p:txBody>
      </p:sp>
    </p:spTree>
    <p:extLst>
      <p:ext uri="{BB962C8B-B14F-4D97-AF65-F5344CB8AC3E}">
        <p14:creationId xmlns:p14="http://schemas.microsoft.com/office/powerpoint/2010/main" val="1570909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95F93-F5AF-752C-D899-A29370F5C48B}"/>
              </a:ext>
            </a:extLst>
          </p:cNvPr>
          <p:cNvSpPr>
            <a:spLocks noGrp="1"/>
          </p:cNvSpPr>
          <p:nvPr>
            <p:ph type="title"/>
          </p:nvPr>
        </p:nvSpPr>
        <p:spPr/>
        <p:txBody>
          <a:bodyPr/>
          <a:lstStyle/>
          <a:p>
            <a:r>
              <a:rPr lang="en-US" dirty="0">
                <a:ea typeface="ＭＳ Ｐゴシック"/>
              </a:rPr>
              <a:t>Vaccination – eligibility (PPV)</a:t>
            </a:r>
            <a:endParaRPr lang="en-US" dirty="0"/>
          </a:p>
        </p:txBody>
      </p:sp>
      <p:sp>
        <p:nvSpPr>
          <p:cNvPr id="3" name="Content Placeholder 2">
            <a:extLst>
              <a:ext uri="{FF2B5EF4-FFF2-40B4-BE49-F238E27FC236}">
                <a16:creationId xmlns:a16="http://schemas.microsoft.com/office/drawing/2014/main" id="{9325B88B-E8FF-5C60-011E-25A7510E2D14}"/>
              </a:ext>
            </a:extLst>
          </p:cNvPr>
          <p:cNvSpPr>
            <a:spLocks noGrp="1"/>
          </p:cNvSpPr>
          <p:nvPr>
            <p:ph idx="1"/>
          </p:nvPr>
        </p:nvSpPr>
        <p:spPr/>
        <p:txBody>
          <a:bodyPr/>
          <a:lstStyle/>
          <a:p>
            <a:r>
              <a:rPr lang="en-US" sz="1100" dirty="0">
                <a:solidFill>
                  <a:schemeClr val="tx1"/>
                </a:solidFill>
                <a:ea typeface="ＭＳ Ｐゴシック"/>
                <a:cs typeface="Arial"/>
              </a:rPr>
              <a:t>Eligible people for primary preventative vaccination (PPV) include:</a:t>
            </a:r>
            <a:endParaRPr lang="en-US" sz="1100" b="0" dirty="0">
              <a:solidFill>
                <a:schemeClr val="tx1"/>
              </a:solidFill>
              <a:ea typeface="ＭＳ Ｐゴシック"/>
              <a:cs typeface="Arial"/>
            </a:endParaRPr>
          </a:p>
          <a:p>
            <a:pPr marL="285750" indent="-285750">
              <a:buFont typeface="Arial,Sans-Serif"/>
              <a:buChar char="•"/>
            </a:pPr>
            <a:r>
              <a:rPr lang="en-US" sz="1100" b="0" dirty="0">
                <a:solidFill>
                  <a:schemeClr val="tx1"/>
                </a:solidFill>
                <a:ea typeface="ＭＳ Ｐゴシック"/>
                <a:cs typeface="Arial"/>
              </a:rPr>
              <a:t>Sexually active gay, bisexual or other men who have sex with men.</a:t>
            </a:r>
          </a:p>
          <a:p>
            <a:pPr marL="285750" indent="-285750">
              <a:buFont typeface="Arial,Sans-Serif"/>
              <a:buChar char="•"/>
            </a:pPr>
            <a:r>
              <a:rPr lang="en-US" sz="1100" b="0" dirty="0">
                <a:solidFill>
                  <a:schemeClr val="tx1"/>
                </a:solidFill>
                <a:ea typeface="ＭＳ Ｐゴシック"/>
                <a:cs typeface="Arial"/>
              </a:rPr>
              <a:t>Sexually active transgender and gender diverse people, if at risk of mpox exposure.</a:t>
            </a:r>
          </a:p>
          <a:p>
            <a:pPr marL="285750" indent="-285750">
              <a:buFont typeface="Arial,Sans-Serif"/>
              <a:buChar char="•"/>
            </a:pPr>
            <a:r>
              <a:rPr lang="en-US" sz="1100" b="0" dirty="0">
                <a:solidFill>
                  <a:schemeClr val="tx1"/>
                </a:solidFill>
                <a:ea typeface="ＭＳ Ｐゴシック"/>
                <a:cs typeface="Arial"/>
              </a:rPr>
              <a:t>Sex workers, particularly those whose clients are at risk of mpox exposure.</a:t>
            </a:r>
          </a:p>
          <a:p>
            <a:pPr marL="285750" indent="-285750">
              <a:buFont typeface="Arial,Sans-Serif"/>
              <a:buChar char="•"/>
            </a:pPr>
            <a:r>
              <a:rPr lang="en-US" sz="1100" b="0" dirty="0">
                <a:solidFill>
                  <a:schemeClr val="tx1"/>
                </a:solidFill>
                <a:ea typeface="ＭＳ Ｐゴシック"/>
                <a:cs typeface="Arial"/>
              </a:rPr>
              <a:t>Sexual partners (including anonymous or intimate contacts) of the above groups.</a:t>
            </a:r>
          </a:p>
          <a:p>
            <a:pPr marL="285750" indent="-285750">
              <a:buFont typeface="Arial,Sans-Serif"/>
              <a:buChar char="•"/>
            </a:pPr>
            <a:r>
              <a:rPr lang="en-US" sz="1100" b="0" dirty="0">
                <a:solidFill>
                  <a:schemeClr val="tx1"/>
                </a:solidFill>
                <a:ea typeface="ＭＳ Ｐゴシック"/>
                <a:cs typeface="Arial"/>
              </a:rPr>
              <a:t>Sex-on-premises venue staff and attendees.</a:t>
            </a:r>
          </a:p>
          <a:p>
            <a:pPr marL="285750" indent="-285750">
              <a:buFont typeface="Arial,Sans-Serif"/>
              <a:buChar char="•"/>
            </a:pPr>
            <a:r>
              <a:rPr lang="en-US" sz="1100" b="0" dirty="0">
                <a:solidFill>
                  <a:schemeClr val="tx1"/>
                </a:solidFill>
                <a:ea typeface="ＭＳ Ｐゴシック"/>
                <a:cs typeface="Arial"/>
              </a:rPr>
              <a:t>People living with HIV, if at risk of mpox exposure, and their partners.</a:t>
            </a:r>
          </a:p>
          <a:p>
            <a:pPr marL="285750" indent="-285750">
              <a:buFont typeface="Arial,Sans-Serif"/>
              <a:buChar char="•"/>
            </a:pPr>
            <a:r>
              <a:rPr lang="en-US" sz="1100" b="0" dirty="0">
                <a:solidFill>
                  <a:schemeClr val="tx1"/>
                </a:solidFill>
                <a:ea typeface="ＭＳ Ｐゴシック"/>
                <a:cs typeface="Arial"/>
              </a:rPr>
              <a:t>Laboratory personnel working with </a:t>
            </a:r>
            <a:r>
              <a:rPr lang="en-US" sz="1100" b="0" dirty="0" err="1">
                <a:solidFill>
                  <a:schemeClr val="tx1"/>
                </a:solidFill>
                <a:ea typeface="ＭＳ Ｐゴシック"/>
                <a:cs typeface="Arial"/>
              </a:rPr>
              <a:t>orthopoxviruses</a:t>
            </a:r>
            <a:r>
              <a:rPr lang="en-US" sz="1100" b="0" dirty="0">
                <a:solidFill>
                  <a:schemeClr val="tx1"/>
                </a:solidFill>
                <a:ea typeface="ＭＳ Ｐゴシック"/>
                <a:cs typeface="Arial"/>
              </a:rPr>
              <a:t>.</a:t>
            </a:r>
          </a:p>
          <a:p>
            <a:pPr marL="285750" indent="-285750">
              <a:buFont typeface="Arial,Sans-Serif"/>
              <a:buChar char="•"/>
            </a:pPr>
            <a:r>
              <a:rPr lang="en-US" sz="1100" b="0" dirty="0">
                <a:solidFill>
                  <a:schemeClr val="tx1"/>
                </a:solidFill>
                <a:ea typeface="ＭＳ Ｐゴシック"/>
                <a:cs typeface="Arial"/>
              </a:rPr>
              <a:t>Vaccination may also be considered for healthcare workers at risk of exposure to patients with mpox, based on local risk assessments. This may include primary care, sexual health clinics, hospital staff and others.</a:t>
            </a:r>
          </a:p>
        </p:txBody>
      </p:sp>
    </p:spTree>
    <p:extLst>
      <p:ext uri="{BB962C8B-B14F-4D97-AF65-F5344CB8AC3E}">
        <p14:creationId xmlns:p14="http://schemas.microsoft.com/office/powerpoint/2010/main" val="382205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59CF-8817-5E60-93E2-41AE32D2B818}"/>
              </a:ext>
            </a:extLst>
          </p:cNvPr>
          <p:cNvSpPr>
            <a:spLocks noGrp="1"/>
          </p:cNvSpPr>
          <p:nvPr>
            <p:ph type="title"/>
          </p:nvPr>
        </p:nvSpPr>
        <p:spPr/>
        <p:txBody>
          <a:bodyPr/>
          <a:lstStyle/>
          <a:p>
            <a:r>
              <a:rPr lang="en-US">
                <a:ea typeface="ＭＳ Ｐゴシック"/>
              </a:rPr>
              <a:t>How do I access the mpox vaccine?</a:t>
            </a:r>
            <a:endParaRPr lang="en-US"/>
          </a:p>
        </p:txBody>
      </p:sp>
      <p:sp>
        <p:nvSpPr>
          <p:cNvPr id="3" name="Content Placeholder 2">
            <a:extLst>
              <a:ext uri="{FF2B5EF4-FFF2-40B4-BE49-F238E27FC236}">
                <a16:creationId xmlns:a16="http://schemas.microsoft.com/office/drawing/2014/main" id="{42740599-DB2F-2786-B301-BA614C6F36DB}"/>
              </a:ext>
            </a:extLst>
          </p:cNvPr>
          <p:cNvSpPr>
            <a:spLocks noGrp="1"/>
          </p:cNvSpPr>
          <p:nvPr>
            <p:ph idx="1"/>
          </p:nvPr>
        </p:nvSpPr>
        <p:spPr>
          <a:xfrm>
            <a:off x="131536" y="1125373"/>
            <a:ext cx="8770855" cy="3641098"/>
          </a:xfrm>
        </p:spPr>
        <p:txBody>
          <a:bodyPr/>
          <a:lstStyle/>
          <a:p>
            <a:pPr marL="342900" indent="-342900">
              <a:buFont typeface="Arial"/>
              <a:buChar char="•"/>
            </a:pPr>
            <a:r>
              <a:rPr lang="en-US" sz="1800" dirty="0" err="1">
                <a:ea typeface="ＭＳ Ｐゴシック"/>
              </a:rPr>
              <a:t>Immunisation</a:t>
            </a:r>
            <a:r>
              <a:rPr lang="en-US" sz="1800" dirty="0">
                <a:ea typeface="ＭＳ Ｐゴシック"/>
              </a:rPr>
              <a:t> providers can order mpox vaccine through </a:t>
            </a:r>
            <a:r>
              <a:rPr lang="en-US" sz="1800" dirty="0">
                <a:ea typeface="ＭＳ Ｐゴシック"/>
                <a:hlinkClick r:id="rId2"/>
              </a:rPr>
              <a:t>Onelink online</a:t>
            </a:r>
            <a:endParaRPr lang="en-US" sz="1800" dirty="0">
              <a:ea typeface="ＭＳ Ｐゴシック"/>
            </a:endParaRPr>
          </a:p>
          <a:p>
            <a:pPr marL="342900" indent="-342900">
              <a:buFont typeface="Arial"/>
              <a:buChar char="•"/>
            </a:pPr>
            <a:r>
              <a:rPr lang="en-US" sz="1800" dirty="0">
                <a:ea typeface="ＭＳ Ｐゴシック"/>
              </a:rPr>
              <a:t>Alternatively, GPs can refer patients to other mpox </a:t>
            </a:r>
            <a:r>
              <a:rPr lang="en-US" sz="1800" err="1">
                <a:ea typeface="ＭＳ Ｐゴシック"/>
              </a:rPr>
              <a:t>immunisation</a:t>
            </a:r>
            <a:r>
              <a:rPr lang="en-US" sz="1800" dirty="0">
                <a:ea typeface="ＭＳ Ｐゴシック"/>
              </a:rPr>
              <a:t> providers in </a:t>
            </a:r>
            <a:r>
              <a:rPr lang="en-US" sz="1800">
                <a:ea typeface="ＭＳ Ｐゴシック"/>
              </a:rPr>
              <a:t>their area</a:t>
            </a:r>
            <a:endParaRPr lang="en-US" sz="1800">
              <a:ea typeface="ＭＳ Ｐゴシック"/>
              <a:cs typeface="Arial"/>
            </a:endParaRPr>
          </a:p>
          <a:p>
            <a:pPr marL="342900" indent="-342900">
              <a:buFont typeface="Arial"/>
              <a:buChar char="•"/>
            </a:pPr>
            <a:r>
              <a:rPr lang="en-US" sz="1800" dirty="0">
                <a:ea typeface="ＭＳ Ｐゴシック"/>
                <a:cs typeface="Arial"/>
              </a:rPr>
              <a:t>Contact </a:t>
            </a:r>
            <a:r>
              <a:rPr lang="en-US" sz="1800" b="1" dirty="0">
                <a:solidFill>
                  <a:srgbClr val="201547"/>
                </a:solidFill>
                <a:ea typeface="ＭＳ Ｐゴシック"/>
                <a:cs typeface="Arial"/>
              </a:rPr>
              <a:t>your </a:t>
            </a:r>
            <a:r>
              <a:rPr lang="en-US" sz="1800" b="1" dirty="0">
                <a:solidFill>
                  <a:srgbClr val="201547"/>
                </a:solidFill>
                <a:ea typeface="ＭＳ Ｐゴシック"/>
                <a:cs typeface="Arial"/>
                <a:hlinkClick r:id="rId3"/>
              </a:rPr>
              <a:t>Local</a:t>
            </a:r>
            <a:r>
              <a:rPr lang="en-US" sz="1800" dirty="0">
                <a:ea typeface="ＭＳ Ｐゴシック"/>
                <a:cs typeface="Arial"/>
                <a:hlinkClick r:id="rId3"/>
              </a:rPr>
              <a:t> </a:t>
            </a:r>
            <a:r>
              <a:rPr lang="en-US" sz="1800" b="1" dirty="0">
                <a:solidFill>
                  <a:srgbClr val="201547"/>
                </a:solidFill>
                <a:ea typeface="ＭＳ Ｐゴシック"/>
                <a:cs typeface="Arial"/>
                <a:hlinkClick r:id="rId3"/>
              </a:rPr>
              <a:t>Public Health Unit</a:t>
            </a:r>
            <a:r>
              <a:rPr lang="en-US" sz="1800" b="1" dirty="0">
                <a:solidFill>
                  <a:srgbClr val="201547"/>
                </a:solidFill>
                <a:ea typeface="ＭＳ Ｐゴシック"/>
                <a:cs typeface="Arial"/>
              </a:rPr>
              <a:t> for a list of mpox </a:t>
            </a:r>
            <a:r>
              <a:rPr lang="en-US" sz="1800" b="1" dirty="0" err="1">
                <a:solidFill>
                  <a:srgbClr val="201547"/>
                </a:solidFill>
                <a:ea typeface="ＭＳ Ｐゴシック"/>
                <a:cs typeface="Arial"/>
              </a:rPr>
              <a:t>immunisation</a:t>
            </a:r>
            <a:r>
              <a:rPr lang="en-US" sz="1800" b="1" dirty="0">
                <a:solidFill>
                  <a:srgbClr val="201547"/>
                </a:solidFill>
                <a:ea typeface="ＭＳ Ｐゴシック"/>
                <a:cs typeface="Arial"/>
              </a:rPr>
              <a:t> providers in your local area, or refer them to the following clinics </a:t>
            </a:r>
            <a:r>
              <a:rPr lang="en-US" sz="1800" b="1" dirty="0">
                <a:solidFill>
                  <a:srgbClr val="201547"/>
                </a:solidFill>
                <a:ea typeface="ＭＳ Ｐゴシック"/>
                <a:cs typeface="Arial"/>
                <a:hlinkClick r:id="rId4"/>
              </a:rPr>
              <a:t>here</a:t>
            </a:r>
            <a:endParaRPr lang="en-US" sz="1800"/>
          </a:p>
          <a:p>
            <a:pPr marL="342900" indent="-251460">
              <a:buFont typeface="Arial"/>
              <a:buChar char="•"/>
            </a:pPr>
            <a:r>
              <a:rPr lang="en-US" sz="1800" dirty="0">
                <a:ea typeface="ＭＳ Ｐゴシック"/>
                <a:cs typeface="Arial"/>
              </a:rPr>
              <a:t>If requiring additional support with access, contact </a:t>
            </a:r>
            <a:r>
              <a:rPr lang="en-US" sz="1800" dirty="0">
                <a:ea typeface="ＭＳ Ｐゴシック"/>
                <a:cs typeface="+mn-lt"/>
              </a:rPr>
              <a:t>the </a:t>
            </a:r>
            <a:r>
              <a:rPr lang="en-US" sz="1800" err="1">
                <a:ea typeface="ＭＳ Ｐゴシック"/>
                <a:cs typeface="+mn-lt"/>
              </a:rPr>
              <a:t>Immunisation</a:t>
            </a:r>
            <a:r>
              <a:rPr lang="en-US" sz="1800" dirty="0">
                <a:ea typeface="ＭＳ Ｐゴシック"/>
                <a:cs typeface="+mn-lt"/>
              </a:rPr>
              <a:t> Program at the Department of Health: </a:t>
            </a:r>
            <a:r>
              <a:rPr lang="en-US" sz="1800" dirty="0">
                <a:ea typeface="ＭＳ Ｐゴシック"/>
                <a:cs typeface="+mn-lt"/>
                <a:hlinkClick r:id="rId5"/>
              </a:rPr>
              <a:t>immunisation</a:t>
            </a:r>
            <a:r>
              <a:rPr lang="en-US" sz="1800" dirty="0">
                <a:ea typeface="+mn-lt"/>
                <a:cs typeface="+mn-lt"/>
                <a:hlinkClick r:id="rId5"/>
              </a:rPr>
              <a:t>@health.vic.gov.au</a:t>
            </a:r>
            <a:r>
              <a:rPr lang="en-US" sz="1800" dirty="0">
                <a:ea typeface="+mn-lt"/>
                <a:cs typeface="+mn-lt"/>
              </a:rPr>
              <a:t> </a:t>
            </a:r>
          </a:p>
        </p:txBody>
      </p:sp>
    </p:spTree>
    <p:extLst>
      <p:ext uri="{BB962C8B-B14F-4D97-AF65-F5344CB8AC3E}">
        <p14:creationId xmlns:p14="http://schemas.microsoft.com/office/powerpoint/2010/main" val="92433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D2BDF-66E0-8E16-18F7-213FAF580941}"/>
              </a:ext>
            </a:extLst>
          </p:cNvPr>
          <p:cNvSpPr>
            <a:spLocks noGrp="1"/>
          </p:cNvSpPr>
          <p:nvPr>
            <p:ph type="title"/>
          </p:nvPr>
        </p:nvSpPr>
        <p:spPr/>
        <p:txBody>
          <a:bodyPr/>
          <a:lstStyle/>
          <a:p>
            <a:r>
              <a:rPr lang="en-US" dirty="0">
                <a:ea typeface="ＭＳ Ｐゴシック"/>
              </a:rPr>
              <a:t>Subscribing to Chief Health Officer Alerts</a:t>
            </a:r>
            <a:endParaRPr lang="en-US" dirty="0"/>
          </a:p>
        </p:txBody>
      </p:sp>
      <p:sp>
        <p:nvSpPr>
          <p:cNvPr id="3" name="Content Placeholder 2">
            <a:extLst>
              <a:ext uri="{FF2B5EF4-FFF2-40B4-BE49-F238E27FC236}">
                <a16:creationId xmlns:a16="http://schemas.microsoft.com/office/drawing/2014/main" id="{773BC808-9095-861D-271C-F05D9719E438}"/>
              </a:ext>
            </a:extLst>
          </p:cNvPr>
          <p:cNvSpPr>
            <a:spLocks noGrp="1"/>
          </p:cNvSpPr>
          <p:nvPr>
            <p:ph idx="1"/>
          </p:nvPr>
        </p:nvSpPr>
        <p:spPr/>
        <p:txBody>
          <a:bodyPr/>
          <a:lstStyle/>
          <a:p>
            <a:pPr marL="342900" indent="-342900">
              <a:buFont typeface="Arial"/>
              <a:buChar char="•"/>
            </a:pPr>
            <a:r>
              <a:rPr lang="en-US" dirty="0">
                <a:ea typeface="ＭＳ Ｐゴシック"/>
              </a:rPr>
              <a:t>Keep up to date with the latest alerts from the Department of Health</a:t>
            </a:r>
          </a:p>
          <a:p>
            <a:pPr marL="342900" indent="-342900">
              <a:buFont typeface="Arial"/>
              <a:buChar char="•"/>
            </a:pPr>
            <a:r>
              <a:rPr lang="en-US" dirty="0">
                <a:ea typeface="ＭＳ Ｐゴシック"/>
              </a:rPr>
              <a:t>Follow the link and enter your email address to subscribe at: </a:t>
            </a:r>
            <a:r>
              <a:rPr lang="en-US" b="0" dirty="0">
                <a:ea typeface="+mn-lt"/>
                <a:cs typeface="+mn-lt"/>
                <a:hlinkClick r:id="rId2"/>
              </a:rPr>
              <a:t>https://www.health.vic.gov.au/subscribe</a:t>
            </a:r>
            <a:r>
              <a:rPr lang="en-US" b="0" dirty="0">
                <a:ea typeface="+mn-lt"/>
                <a:cs typeface="+mn-lt"/>
              </a:rPr>
              <a:t> </a:t>
            </a:r>
            <a:endParaRPr lang="en-US" b="0" dirty="0">
              <a:ea typeface="ＭＳ Ｐゴシック"/>
              <a:cs typeface="Arial"/>
            </a:endParaRPr>
          </a:p>
          <a:p>
            <a:pPr marL="342900" indent="-342900">
              <a:buFont typeface="Arial"/>
              <a:buChar char="•"/>
            </a:pPr>
            <a:endParaRPr lang="en-US" dirty="0">
              <a:ea typeface="ＭＳ Ｐゴシック"/>
              <a:cs typeface="+mn-lt"/>
            </a:endParaRPr>
          </a:p>
        </p:txBody>
      </p:sp>
      <p:pic>
        <p:nvPicPr>
          <p:cNvPr id="5" name="Picture 4" descr="A screenshot of a medical alert&#10;&#10;Description automatically generated">
            <a:extLst>
              <a:ext uri="{FF2B5EF4-FFF2-40B4-BE49-F238E27FC236}">
                <a16:creationId xmlns:a16="http://schemas.microsoft.com/office/drawing/2014/main" id="{6437E1F4-BC8B-2706-B420-B248C5AA38A5}"/>
              </a:ext>
            </a:extLst>
          </p:cNvPr>
          <p:cNvPicPr>
            <a:picLocks noChangeAspect="1"/>
          </p:cNvPicPr>
          <p:nvPr/>
        </p:nvPicPr>
        <p:blipFill>
          <a:blip r:embed="rId3"/>
          <a:stretch>
            <a:fillRect/>
          </a:stretch>
        </p:blipFill>
        <p:spPr>
          <a:xfrm>
            <a:off x="6422458" y="2661988"/>
            <a:ext cx="2720939" cy="2481513"/>
          </a:xfrm>
          <a:prstGeom prst="rect">
            <a:avLst/>
          </a:prstGeom>
        </p:spPr>
      </p:pic>
    </p:spTree>
    <p:extLst>
      <p:ext uri="{BB962C8B-B14F-4D97-AF65-F5344CB8AC3E}">
        <p14:creationId xmlns:p14="http://schemas.microsoft.com/office/powerpoint/2010/main" val="2485777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AEC1-B34C-9FE8-37B5-0F5CA65FBE26}"/>
              </a:ext>
            </a:extLst>
          </p:cNvPr>
          <p:cNvSpPr>
            <a:spLocks noGrp="1"/>
          </p:cNvSpPr>
          <p:nvPr>
            <p:ph type="title"/>
          </p:nvPr>
        </p:nvSpPr>
        <p:spPr/>
        <p:txBody>
          <a:bodyPr/>
          <a:lstStyle/>
          <a:p>
            <a:r>
              <a:rPr lang="en-US" dirty="0">
                <a:ea typeface="ＭＳ Ｐゴシック"/>
              </a:rPr>
              <a:t>How to best approach an mpox outbreak? International Evidence</a:t>
            </a:r>
            <a:endParaRPr lang="en-US" dirty="0"/>
          </a:p>
        </p:txBody>
      </p:sp>
      <p:sp>
        <p:nvSpPr>
          <p:cNvPr id="3" name="Content Placeholder 2">
            <a:extLst>
              <a:ext uri="{FF2B5EF4-FFF2-40B4-BE49-F238E27FC236}">
                <a16:creationId xmlns:a16="http://schemas.microsoft.com/office/drawing/2014/main" id="{80B61CA6-9A5A-79C7-44BD-75D43088ADB6}"/>
              </a:ext>
            </a:extLst>
          </p:cNvPr>
          <p:cNvSpPr>
            <a:spLocks noGrp="1"/>
          </p:cNvSpPr>
          <p:nvPr>
            <p:ph idx="1"/>
          </p:nvPr>
        </p:nvSpPr>
        <p:spPr/>
        <p:txBody>
          <a:bodyPr/>
          <a:lstStyle/>
          <a:p>
            <a:pPr marL="342900" indent="-342900">
              <a:buFont typeface="Arial"/>
              <a:buChar char="•"/>
            </a:pPr>
            <a:r>
              <a:rPr lang="en-US" sz="2000" b="0" dirty="0">
                <a:ea typeface="ＭＳ Ｐゴシック"/>
              </a:rPr>
              <a:t>Research conducted in the US suggests the combination of vaccination (including addressing inequities in vaccine availability and coverage) and </a:t>
            </a:r>
            <a:r>
              <a:rPr lang="en-US" sz="2000" b="0" dirty="0" err="1">
                <a:ea typeface="ＭＳ Ｐゴシック"/>
              </a:rPr>
              <a:t>behavioural</a:t>
            </a:r>
            <a:r>
              <a:rPr lang="en-US" sz="2000" b="0" dirty="0">
                <a:ea typeface="ＭＳ Ｐゴシック"/>
              </a:rPr>
              <a:t> change due to high-risk group awareness in GBMSM are key strategies in controlling an mpox outbreak (Delaney, 2022).</a:t>
            </a:r>
          </a:p>
          <a:p>
            <a:pPr marL="342900" indent="-342900">
              <a:buFont typeface="Arial"/>
              <a:buChar char="•"/>
            </a:pPr>
            <a:r>
              <a:rPr lang="en-US" sz="2000" b="0" dirty="0">
                <a:ea typeface="ＭＳ Ｐゴシック"/>
              </a:rPr>
              <a:t>Model fitting shows that both actions work synergistically, and could prevent 64% of cases when combined, compared to a sole two-dose vaccination campaign (21.1%), or </a:t>
            </a:r>
            <a:r>
              <a:rPr lang="en-US" sz="2000" b="0" dirty="0" err="1">
                <a:ea typeface="ＭＳ Ｐゴシック"/>
              </a:rPr>
              <a:t>behavioural</a:t>
            </a:r>
            <a:r>
              <a:rPr lang="en-US" sz="2000" b="0" dirty="0">
                <a:ea typeface="ＭＳ Ｐゴシック"/>
              </a:rPr>
              <a:t> changes due to high-risk group awareness alone (15.4%) (Lin, 2024). </a:t>
            </a:r>
            <a:endParaRPr lang="en-US" sz="2000" b="0" dirty="0"/>
          </a:p>
        </p:txBody>
      </p:sp>
    </p:spTree>
    <p:extLst>
      <p:ext uri="{BB962C8B-B14F-4D97-AF65-F5344CB8AC3E}">
        <p14:creationId xmlns:p14="http://schemas.microsoft.com/office/powerpoint/2010/main" val="756999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0F38D-1ED1-28C4-F2ED-E11522988450}"/>
              </a:ext>
            </a:extLst>
          </p:cNvPr>
          <p:cNvSpPr>
            <a:spLocks noGrp="1"/>
          </p:cNvSpPr>
          <p:nvPr>
            <p:ph type="title"/>
          </p:nvPr>
        </p:nvSpPr>
        <p:spPr/>
        <p:txBody>
          <a:bodyPr/>
          <a:lstStyle/>
          <a:p>
            <a:r>
              <a:rPr lang="en-US">
                <a:ea typeface="ＭＳ Ｐゴシック"/>
              </a:rPr>
              <a:t>Current Public Health actions</a:t>
            </a:r>
            <a:endParaRPr lang="en-US"/>
          </a:p>
        </p:txBody>
      </p:sp>
      <p:sp>
        <p:nvSpPr>
          <p:cNvPr id="3" name="Content Placeholder 2">
            <a:extLst>
              <a:ext uri="{FF2B5EF4-FFF2-40B4-BE49-F238E27FC236}">
                <a16:creationId xmlns:a16="http://schemas.microsoft.com/office/drawing/2014/main" id="{9FC0B640-B4D7-008E-16FD-62A532BB30AC}"/>
              </a:ext>
            </a:extLst>
          </p:cNvPr>
          <p:cNvSpPr>
            <a:spLocks noGrp="1"/>
          </p:cNvSpPr>
          <p:nvPr>
            <p:ph idx="1"/>
          </p:nvPr>
        </p:nvSpPr>
        <p:spPr/>
        <p:txBody>
          <a:bodyPr/>
          <a:lstStyle/>
          <a:p>
            <a:r>
              <a:rPr lang="en-US" sz="1200" dirty="0">
                <a:solidFill>
                  <a:schemeClr val="tx1"/>
                </a:solidFill>
                <a:ea typeface="ＭＳ Ｐゴシック"/>
                <a:cs typeface="Arial"/>
              </a:rPr>
              <a:t>Comprehensive public health  response </a:t>
            </a:r>
            <a:endParaRPr lang="en-US" sz="1200">
              <a:solidFill>
                <a:schemeClr val="tx1"/>
              </a:solidFill>
            </a:endParaRPr>
          </a:p>
          <a:p>
            <a:pPr marL="171450" indent="-171450">
              <a:buFont typeface="Arial"/>
              <a:buChar char="•"/>
            </a:pPr>
            <a:r>
              <a:rPr lang="en-US" sz="1200" b="0" dirty="0">
                <a:solidFill>
                  <a:schemeClr val="tx1"/>
                </a:solidFill>
                <a:ea typeface="ＭＳ Ｐゴシック"/>
                <a:cs typeface="Arial"/>
              </a:rPr>
              <a:t>Coordinated by the Department of Health </a:t>
            </a:r>
            <a:endParaRPr lang="en-US" sz="1200">
              <a:solidFill>
                <a:schemeClr val="tx1"/>
              </a:solidFill>
            </a:endParaRPr>
          </a:p>
          <a:p>
            <a:pPr marL="171450" indent="-171450">
              <a:buFont typeface="Arial"/>
              <a:buChar char="•"/>
            </a:pPr>
            <a:r>
              <a:rPr lang="en-US" sz="1200" b="0" dirty="0">
                <a:solidFill>
                  <a:schemeClr val="tx1"/>
                </a:solidFill>
                <a:ea typeface="ＭＳ Ｐゴシック"/>
                <a:cs typeface="Arial"/>
              </a:rPr>
              <a:t>Working collaboratively with key stakeholders (e.g. LPHUs, community </a:t>
            </a:r>
            <a:r>
              <a:rPr lang="en-US" sz="1200" b="0" dirty="0" err="1">
                <a:solidFill>
                  <a:schemeClr val="tx1"/>
                </a:solidFill>
                <a:ea typeface="ＭＳ Ｐゴシック"/>
                <a:cs typeface="Arial"/>
              </a:rPr>
              <a:t>organisations</a:t>
            </a:r>
            <a:r>
              <a:rPr lang="en-US" sz="1200" b="0" dirty="0">
                <a:solidFill>
                  <a:schemeClr val="tx1"/>
                </a:solidFill>
                <a:ea typeface="ＭＳ Ｐゴシック"/>
                <a:cs typeface="Arial"/>
              </a:rPr>
              <a:t>, clinicians) </a:t>
            </a:r>
            <a:endParaRPr lang="en-US" sz="1200">
              <a:solidFill>
                <a:schemeClr val="tx1"/>
              </a:solidFill>
            </a:endParaRPr>
          </a:p>
          <a:p>
            <a:r>
              <a:rPr lang="en-US" sz="1200" dirty="0">
                <a:solidFill>
                  <a:schemeClr val="tx1"/>
                </a:solidFill>
                <a:ea typeface="ＭＳ Ｐゴシック"/>
                <a:cs typeface="Arial"/>
              </a:rPr>
              <a:t>Key elements </a:t>
            </a:r>
            <a:endParaRPr lang="en-US" sz="1200">
              <a:solidFill>
                <a:schemeClr val="tx1"/>
              </a:solidFill>
            </a:endParaRPr>
          </a:p>
          <a:p>
            <a:pPr marL="171450" indent="-171450">
              <a:buFont typeface="Arial"/>
              <a:buChar char="•"/>
            </a:pPr>
            <a:r>
              <a:rPr lang="en-US" sz="1200" b="0" dirty="0">
                <a:solidFill>
                  <a:schemeClr val="tx1"/>
                </a:solidFill>
                <a:ea typeface="ＭＳ Ｐゴシック"/>
                <a:cs typeface="Arial"/>
              </a:rPr>
              <a:t>Case and contact follow-up </a:t>
            </a:r>
            <a:endParaRPr lang="en-US" sz="1200">
              <a:solidFill>
                <a:schemeClr val="tx1"/>
              </a:solidFill>
            </a:endParaRPr>
          </a:p>
          <a:p>
            <a:pPr marL="171450" indent="-171450">
              <a:buFont typeface="Arial"/>
              <a:buChar char="•"/>
            </a:pPr>
            <a:r>
              <a:rPr lang="en-US" sz="1200" b="0" dirty="0" err="1">
                <a:solidFill>
                  <a:schemeClr val="tx1"/>
                </a:solidFill>
                <a:ea typeface="ＭＳ Ｐゴシック"/>
                <a:cs typeface="Arial"/>
              </a:rPr>
              <a:t>Immunisation</a:t>
            </a:r>
            <a:r>
              <a:rPr lang="en-US" sz="1200" b="0" dirty="0">
                <a:solidFill>
                  <a:schemeClr val="tx1"/>
                </a:solidFill>
                <a:ea typeface="ＭＳ Ｐゴシック"/>
                <a:cs typeface="Arial"/>
              </a:rPr>
              <a:t> program </a:t>
            </a:r>
            <a:endParaRPr lang="en-US" sz="1200">
              <a:solidFill>
                <a:schemeClr val="tx1"/>
              </a:solidFill>
            </a:endParaRPr>
          </a:p>
          <a:p>
            <a:pPr marL="171450" indent="-171450">
              <a:buFont typeface="Arial"/>
              <a:buChar char="•"/>
            </a:pPr>
            <a:r>
              <a:rPr lang="en-US" sz="1200" b="0" dirty="0">
                <a:solidFill>
                  <a:schemeClr val="tx1"/>
                </a:solidFill>
                <a:ea typeface="ＭＳ Ｐゴシック"/>
                <a:cs typeface="Arial"/>
              </a:rPr>
              <a:t>Communication and engagement with key stakeholders and the community </a:t>
            </a:r>
            <a:endParaRPr lang="en-US" sz="1200">
              <a:solidFill>
                <a:schemeClr val="tx1"/>
              </a:solidFill>
              <a:ea typeface="ＭＳ Ｐゴシック"/>
            </a:endParaRPr>
          </a:p>
          <a:p>
            <a:pPr marL="422910" lvl="2" indent="-171450">
              <a:buFont typeface="Wingdings"/>
              <a:buChar char="§"/>
            </a:pPr>
            <a:r>
              <a:rPr lang="en-US" sz="900" b="0" dirty="0">
                <a:latin typeface="Arial"/>
                <a:ea typeface="ＭＳ Ｐゴシック"/>
                <a:cs typeface="Arial"/>
              </a:rPr>
              <a:t>Increase</a:t>
            </a:r>
            <a:r>
              <a:rPr lang="en-US" sz="900" b="0" dirty="0">
                <a:ea typeface="ＭＳ Ｐゴシック"/>
                <a:cs typeface="Arial"/>
              </a:rPr>
              <a:t> awareness</a:t>
            </a:r>
            <a:endParaRPr lang="en-US" sz="900" b="1">
              <a:ea typeface="ＭＳ Ｐゴシック"/>
              <a:cs typeface="Arial"/>
            </a:endParaRPr>
          </a:p>
          <a:p>
            <a:pPr marL="422910" lvl="2" indent="-171450">
              <a:buFont typeface="Wingdings"/>
              <a:buChar char="§"/>
            </a:pPr>
            <a:r>
              <a:rPr lang="en-US" sz="900" b="0" dirty="0">
                <a:latin typeface="Arial"/>
                <a:ea typeface="ＭＳ Ｐゴシック"/>
                <a:cs typeface="Arial"/>
              </a:rPr>
              <a:t>Promote</a:t>
            </a:r>
            <a:r>
              <a:rPr lang="en-US" sz="900" b="0" dirty="0">
                <a:ea typeface="ＭＳ Ｐゴシック"/>
                <a:cs typeface="Arial"/>
              </a:rPr>
              <a:t> vaccination including second vaccine dose </a:t>
            </a:r>
            <a:endParaRPr lang="en-US" sz="900" b="1">
              <a:cs typeface="Arial"/>
            </a:endParaRPr>
          </a:p>
          <a:p>
            <a:pPr marL="422910" lvl="2" indent="-171450">
              <a:buFont typeface="Wingdings"/>
              <a:buChar char="§"/>
            </a:pPr>
            <a:r>
              <a:rPr lang="en-US" sz="900" b="0" dirty="0">
                <a:latin typeface="Arial"/>
                <a:ea typeface="ＭＳ Ｐゴシック"/>
                <a:cs typeface="Arial"/>
              </a:rPr>
              <a:t>Prevent</a:t>
            </a:r>
            <a:r>
              <a:rPr lang="en-US" sz="900" b="0" dirty="0">
                <a:ea typeface="ＭＳ Ｐゴシック"/>
                <a:cs typeface="Arial"/>
              </a:rPr>
              <a:t> mpox transmission  in the community </a:t>
            </a:r>
            <a:endParaRPr lang="en-US" sz="900" b="1">
              <a:cs typeface="Arial"/>
            </a:endParaRPr>
          </a:p>
          <a:p>
            <a:endParaRPr lang="en-US" dirty="0">
              <a:solidFill>
                <a:schemeClr val="tx1"/>
              </a:solidFill>
            </a:endParaRPr>
          </a:p>
        </p:txBody>
      </p:sp>
    </p:spTree>
    <p:extLst>
      <p:ext uri="{BB962C8B-B14F-4D97-AF65-F5344CB8AC3E}">
        <p14:creationId xmlns:p14="http://schemas.microsoft.com/office/powerpoint/2010/main" val="154464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202E-BED6-C0F1-999C-C60DFFE00AD9}"/>
              </a:ext>
            </a:extLst>
          </p:cNvPr>
          <p:cNvSpPr>
            <a:spLocks noGrp="1"/>
          </p:cNvSpPr>
          <p:nvPr>
            <p:ph type="title"/>
          </p:nvPr>
        </p:nvSpPr>
        <p:spPr>
          <a:xfrm>
            <a:off x="539751" y="202406"/>
            <a:ext cx="7684002" cy="809625"/>
          </a:xfrm>
        </p:spPr>
        <p:txBody>
          <a:bodyPr/>
          <a:lstStyle/>
          <a:p>
            <a:r>
              <a:rPr lang="en-US" dirty="0">
                <a:ea typeface="ＭＳ Ｐゴシック"/>
              </a:rPr>
              <a:t>THH pop-up/walk-in vaccination clinics</a:t>
            </a:r>
            <a:endParaRPr lang="en-US" dirty="0"/>
          </a:p>
        </p:txBody>
      </p:sp>
      <p:sp>
        <p:nvSpPr>
          <p:cNvPr id="3" name="Content Placeholder 2">
            <a:extLst>
              <a:ext uri="{FF2B5EF4-FFF2-40B4-BE49-F238E27FC236}">
                <a16:creationId xmlns:a16="http://schemas.microsoft.com/office/drawing/2014/main" id="{5109D480-B8F3-C3CB-7CF0-40C43590C872}"/>
              </a:ext>
            </a:extLst>
          </p:cNvPr>
          <p:cNvSpPr>
            <a:spLocks noGrp="1"/>
          </p:cNvSpPr>
          <p:nvPr>
            <p:ph idx="1"/>
          </p:nvPr>
        </p:nvSpPr>
        <p:spPr/>
        <p:txBody>
          <a:bodyPr/>
          <a:lstStyle/>
          <a:p>
            <a:pPr marL="342900" indent="-342900">
              <a:buFont typeface="Arial"/>
              <a:buChar char="•"/>
            </a:pPr>
            <a:r>
              <a:rPr lang="en-US" dirty="0">
                <a:ea typeface="ＭＳ Ｐゴシック"/>
              </a:rPr>
              <a:t>Thorn Harbour Health (THH) in Melbourne Victoria are currently running DoH funded pop-up/walk-in vaccination clinics on Fridays (The Centre Clinic, St Kilda) and Saturdays (THH, Abbotsford)</a:t>
            </a:r>
          </a:p>
          <a:p>
            <a:pPr marL="594360" lvl="2" indent="-342900">
              <a:buFont typeface="Wingdings"/>
              <a:buChar char="§"/>
            </a:pPr>
            <a:r>
              <a:rPr lang="en-US" dirty="0">
                <a:solidFill>
                  <a:srgbClr val="201547"/>
                </a:solidFill>
                <a:ea typeface="ＭＳ Ｐゴシック"/>
              </a:rPr>
              <a:t>Eligible people can either book in online, or walk-in on these days to get vaccinated</a:t>
            </a:r>
            <a:endParaRPr lang="en-US" dirty="0">
              <a:solidFill>
                <a:srgbClr val="201547"/>
              </a:solidFill>
              <a:ea typeface="ＭＳ Ｐゴシック"/>
              <a:cs typeface="Arial"/>
            </a:endParaRPr>
          </a:p>
          <a:p>
            <a:pPr marL="594360" lvl="2" indent="-342900">
              <a:buFont typeface="Wingdings"/>
              <a:buChar char="§"/>
            </a:pPr>
            <a:r>
              <a:rPr lang="en-US" dirty="0">
                <a:solidFill>
                  <a:srgbClr val="201547"/>
                </a:solidFill>
                <a:ea typeface="ＭＳ Ｐゴシック"/>
              </a:rPr>
              <a:t>Link</a:t>
            </a:r>
            <a:r>
              <a:rPr lang="en-US" dirty="0">
                <a:solidFill>
                  <a:srgbClr val="201547"/>
                </a:solidFill>
                <a:ea typeface="ＭＳ Ｐゴシック"/>
                <a:cs typeface="Arial"/>
              </a:rPr>
              <a:t> to online THH booking: </a:t>
            </a:r>
            <a:r>
              <a:rPr lang="en-US" dirty="0">
                <a:solidFill>
                  <a:srgbClr val="201547"/>
                </a:solidFill>
                <a:ea typeface="+mn-lt"/>
                <a:cs typeface="+mn-lt"/>
                <a:hlinkClick r:id="rId2"/>
              </a:rPr>
              <a:t>https://thorneharbour.org/sexual-health/mpox/</a:t>
            </a:r>
            <a:endParaRPr lang="en-US" b="1">
              <a:solidFill>
                <a:srgbClr val="201547"/>
              </a:solidFill>
              <a:cs typeface="Arial"/>
            </a:endParaRPr>
          </a:p>
          <a:p>
            <a:pPr marL="594360" lvl="2" indent="-342900">
              <a:buFont typeface="Wingdings"/>
              <a:buChar char="§"/>
            </a:pPr>
            <a:endParaRPr lang="en-US" b="1" dirty="0">
              <a:solidFill>
                <a:srgbClr val="201547"/>
              </a:solidFill>
              <a:cs typeface="Arial"/>
            </a:endParaRPr>
          </a:p>
        </p:txBody>
      </p:sp>
    </p:spTree>
    <p:extLst>
      <p:ext uri="{BB962C8B-B14F-4D97-AF65-F5344CB8AC3E}">
        <p14:creationId xmlns:p14="http://schemas.microsoft.com/office/powerpoint/2010/main" val="211485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D7CBC-C9DA-84E8-5AAB-FC08C5FDA960}"/>
              </a:ext>
            </a:extLst>
          </p:cNvPr>
          <p:cNvSpPr>
            <a:spLocks noGrp="1"/>
          </p:cNvSpPr>
          <p:nvPr>
            <p:ph type="title"/>
          </p:nvPr>
        </p:nvSpPr>
        <p:spPr/>
        <p:txBody>
          <a:bodyPr/>
          <a:lstStyle/>
          <a:p>
            <a:r>
              <a:rPr lang="en-US" dirty="0">
                <a:ea typeface="ＭＳ Ｐゴシック"/>
              </a:rPr>
              <a:t>Key messages </a:t>
            </a:r>
          </a:p>
        </p:txBody>
      </p:sp>
      <p:sp>
        <p:nvSpPr>
          <p:cNvPr id="3" name="Content Placeholder 2">
            <a:extLst>
              <a:ext uri="{FF2B5EF4-FFF2-40B4-BE49-F238E27FC236}">
                <a16:creationId xmlns:a16="http://schemas.microsoft.com/office/drawing/2014/main" id="{9D9CD21B-79E4-3A4E-63D6-418F83582B69}"/>
              </a:ext>
            </a:extLst>
          </p:cNvPr>
          <p:cNvSpPr>
            <a:spLocks noGrp="1"/>
          </p:cNvSpPr>
          <p:nvPr>
            <p:ph idx="1"/>
          </p:nvPr>
        </p:nvSpPr>
        <p:spPr>
          <a:xfrm>
            <a:off x="539750" y="1159637"/>
            <a:ext cx="8243888" cy="3641098"/>
          </a:xfrm>
        </p:spPr>
        <p:txBody>
          <a:bodyPr/>
          <a:lstStyle/>
          <a:p>
            <a:pPr marL="285750" indent="-285750">
              <a:buFont typeface="Arial"/>
              <a:buChar char="•"/>
            </a:pPr>
            <a:r>
              <a:rPr lang="en-US" dirty="0">
                <a:ea typeface="ＭＳ Ｐゴシック"/>
              </a:rPr>
              <a:t>Consider mpox as a differential diagnosis</a:t>
            </a:r>
            <a:r>
              <a:rPr lang="en-US" b="0" dirty="0">
                <a:ea typeface="ＭＳ Ｐゴシック"/>
              </a:rPr>
              <a:t>, particularly in patients with</a:t>
            </a:r>
            <a:r>
              <a:rPr lang="en-US" dirty="0">
                <a:ea typeface="ＭＳ Ｐゴシック"/>
              </a:rPr>
              <a:t> risk factors</a:t>
            </a:r>
          </a:p>
          <a:p>
            <a:pPr marL="285750" indent="-285750">
              <a:buFont typeface="Arial"/>
              <a:buChar char="•"/>
            </a:pPr>
            <a:r>
              <a:rPr lang="en-US" b="0" dirty="0">
                <a:ea typeface="ＭＳ Ｐゴシック"/>
              </a:rPr>
              <a:t>Take a detailed</a:t>
            </a:r>
            <a:r>
              <a:rPr lang="en-US" dirty="0">
                <a:ea typeface="ＭＳ Ｐゴシック"/>
              </a:rPr>
              <a:t> sexual history, </a:t>
            </a:r>
            <a:r>
              <a:rPr lang="en-US" b="0" dirty="0">
                <a:ea typeface="ＭＳ Ｐゴシック"/>
              </a:rPr>
              <a:t>ask about attendance at</a:t>
            </a:r>
            <a:r>
              <a:rPr lang="en-US" dirty="0">
                <a:ea typeface="ＭＳ Ｐゴシック"/>
              </a:rPr>
              <a:t> SOPVs, beats, </a:t>
            </a:r>
            <a:r>
              <a:rPr lang="en-US" b="0" dirty="0">
                <a:ea typeface="ＭＳ Ｐゴシック"/>
              </a:rPr>
              <a:t>and </a:t>
            </a:r>
            <a:r>
              <a:rPr lang="en-US" dirty="0">
                <a:ea typeface="ＭＳ Ｐゴシック"/>
              </a:rPr>
              <a:t>group sex activities</a:t>
            </a:r>
          </a:p>
          <a:p>
            <a:pPr marL="342900" indent="-342900">
              <a:buFont typeface="Arial"/>
              <a:buChar char="•"/>
            </a:pPr>
            <a:r>
              <a:rPr lang="en-US" b="0" dirty="0">
                <a:ea typeface="ＭＳ Ｐゴシック"/>
              </a:rPr>
              <a:t>Patients can present with </a:t>
            </a:r>
            <a:r>
              <a:rPr lang="en-US" dirty="0">
                <a:ea typeface="ＭＳ Ｐゴシック"/>
              </a:rPr>
              <a:t>atypical</a:t>
            </a:r>
            <a:r>
              <a:rPr lang="en-US" b="0" dirty="0">
                <a:ea typeface="ＭＳ Ｐゴシック"/>
              </a:rPr>
              <a:t> or </a:t>
            </a:r>
            <a:r>
              <a:rPr lang="en-US" dirty="0">
                <a:ea typeface="ＭＳ Ｐゴシック"/>
              </a:rPr>
              <a:t>attenuated</a:t>
            </a:r>
            <a:r>
              <a:rPr lang="en-US" b="0" dirty="0">
                <a:ea typeface="ＭＳ Ｐゴシック"/>
              </a:rPr>
              <a:t> infections</a:t>
            </a:r>
            <a:endParaRPr lang="en-US"/>
          </a:p>
          <a:p>
            <a:pPr marL="342900" indent="-342900">
              <a:buFont typeface="Arial"/>
              <a:buChar char="•"/>
            </a:pPr>
            <a:r>
              <a:rPr lang="en-US" b="0" dirty="0">
                <a:ea typeface="ＭＳ Ｐゴシック"/>
              </a:rPr>
              <a:t>Remember those who are partially or fully vaccinated can still get mpox</a:t>
            </a:r>
            <a:endParaRPr lang="en-US" dirty="0">
              <a:ea typeface="ＭＳ Ｐゴシック"/>
            </a:endParaRPr>
          </a:p>
          <a:p>
            <a:pPr marL="342900" indent="-342900">
              <a:buFont typeface="Arial"/>
              <a:buChar char="•"/>
            </a:pPr>
            <a:endParaRPr lang="en-US" sz="1800" dirty="0"/>
          </a:p>
          <a:p>
            <a:endParaRPr lang="en-US" sz="1800" dirty="0">
              <a:ea typeface="ＭＳ Ｐゴシック"/>
            </a:endParaRPr>
          </a:p>
          <a:p>
            <a:endParaRPr lang="en-US" sz="1800" b="0" dirty="0">
              <a:ea typeface="ＭＳ Ｐゴシック"/>
            </a:endParaRPr>
          </a:p>
        </p:txBody>
      </p:sp>
    </p:spTree>
    <p:extLst>
      <p:ext uri="{BB962C8B-B14F-4D97-AF65-F5344CB8AC3E}">
        <p14:creationId xmlns:p14="http://schemas.microsoft.com/office/powerpoint/2010/main" val="3211624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ADDA-3701-790F-AB13-F89B6BC17138}"/>
              </a:ext>
            </a:extLst>
          </p:cNvPr>
          <p:cNvSpPr>
            <a:spLocks noGrp="1"/>
          </p:cNvSpPr>
          <p:nvPr>
            <p:ph type="title"/>
          </p:nvPr>
        </p:nvSpPr>
        <p:spPr/>
        <p:txBody>
          <a:bodyPr/>
          <a:lstStyle/>
          <a:p>
            <a:r>
              <a:rPr lang="en-US" dirty="0">
                <a:ea typeface="ＭＳ Ｐゴシック"/>
              </a:rPr>
              <a:t>Key messages continued</a:t>
            </a:r>
            <a:endParaRPr lang="en-US" dirty="0" err="1"/>
          </a:p>
        </p:txBody>
      </p:sp>
      <p:sp>
        <p:nvSpPr>
          <p:cNvPr id="3" name="Content Placeholder 2">
            <a:extLst>
              <a:ext uri="{FF2B5EF4-FFF2-40B4-BE49-F238E27FC236}">
                <a16:creationId xmlns:a16="http://schemas.microsoft.com/office/drawing/2014/main" id="{2DE2496A-CCB0-C018-1DA9-0AB613316C8F}"/>
              </a:ext>
            </a:extLst>
          </p:cNvPr>
          <p:cNvSpPr>
            <a:spLocks noGrp="1"/>
          </p:cNvSpPr>
          <p:nvPr>
            <p:ph idx="1"/>
          </p:nvPr>
        </p:nvSpPr>
        <p:spPr/>
        <p:txBody>
          <a:bodyPr/>
          <a:lstStyle/>
          <a:p>
            <a:pPr marL="342900" indent="-342900">
              <a:buFont typeface="Arial,Sans-Serif"/>
              <a:buChar char="•"/>
            </a:pPr>
            <a:r>
              <a:rPr lang="en-US" dirty="0">
                <a:ea typeface="ＭＳ Ｐゴシック"/>
              </a:rPr>
              <a:t>Vaccination </a:t>
            </a:r>
            <a:r>
              <a:rPr lang="en-US" b="0" dirty="0">
                <a:ea typeface="ＭＳ Ｐゴシック"/>
                <a:cs typeface="Arial"/>
              </a:rPr>
              <a:t>is a key strategy to combat the current outbreak in Victoria, </a:t>
            </a:r>
            <a:r>
              <a:rPr lang="en-US" dirty="0">
                <a:ea typeface="ＭＳ Ｐゴシック"/>
              </a:rPr>
              <a:t>reducing</a:t>
            </a:r>
            <a:r>
              <a:rPr lang="en-US" dirty="0">
                <a:ea typeface="ＭＳ Ｐゴシック"/>
                <a:cs typeface="Arial"/>
              </a:rPr>
              <a:t> </a:t>
            </a:r>
            <a:r>
              <a:rPr lang="en-US" dirty="0">
                <a:ea typeface="ＭＳ Ｐゴシック"/>
              </a:rPr>
              <a:t>severity of disease and transmission</a:t>
            </a:r>
            <a:endParaRPr lang="en-US">
              <a:ea typeface="ＭＳ Ｐゴシック"/>
            </a:endParaRPr>
          </a:p>
          <a:p>
            <a:pPr marL="342900" indent="-342900">
              <a:buFont typeface="Arial,Sans-Serif"/>
              <a:buChar char="•"/>
            </a:pPr>
            <a:r>
              <a:rPr lang="en-US" dirty="0">
                <a:ea typeface="ＭＳ Ｐゴシック"/>
                <a:cs typeface="Arial"/>
              </a:rPr>
              <a:t>Encourage eligible people to </a:t>
            </a:r>
            <a:r>
              <a:rPr lang="en-US" dirty="0">
                <a:ea typeface="ＭＳ Ｐゴシック"/>
              </a:rPr>
              <a:t>get vaccinated</a:t>
            </a:r>
          </a:p>
          <a:p>
            <a:pPr marL="342900" indent="-342900">
              <a:buFont typeface="Arial,Sans-Serif"/>
              <a:buChar char="•"/>
            </a:pPr>
            <a:r>
              <a:rPr lang="en-US" b="0" dirty="0">
                <a:ea typeface="ＭＳ Ｐゴシック"/>
                <a:cs typeface="Arial"/>
              </a:rPr>
              <a:t>If you have patients that are </a:t>
            </a:r>
            <a:r>
              <a:rPr lang="en-US" dirty="0">
                <a:ea typeface="ＭＳ Ｐゴシック"/>
              </a:rPr>
              <a:t>due or overdue </a:t>
            </a:r>
            <a:r>
              <a:rPr lang="en-US" b="0" dirty="0">
                <a:ea typeface="ＭＳ Ｐゴシック"/>
                <a:cs typeface="Arial"/>
              </a:rPr>
              <a:t>for their second vaccination</a:t>
            </a:r>
            <a:r>
              <a:rPr lang="en-US" dirty="0">
                <a:ea typeface="ＭＳ Ｐゴシック"/>
                <a:cs typeface="Arial"/>
              </a:rPr>
              <a:t> – consider reminding them via SMS or phone call. </a:t>
            </a:r>
            <a:r>
              <a:rPr lang="en-US" b="0" dirty="0">
                <a:ea typeface="ＭＳ Ｐゴシック"/>
                <a:cs typeface="Arial"/>
              </a:rPr>
              <a:t>Alternatively, consider</a:t>
            </a:r>
            <a:r>
              <a:rPr lang="en-US" dirty="0">
                <a:ea typeface="ＭＳ Ｐゴシック"/>
                <a:cs typeface="Arial"/>
              </a:rPr>
              <a:t> </a:t>
            </a:r>
            <a:r>
              <a:rPr lang="en-US" b="0" dirty="0">
                <a:ea typeface="ＭＳ Ｐゴシック"/>
                <a:cs typeface="Arial"/>
              </a:rPr>
              <a:t>booking both the</a:t>
            </a:r>
            <a:r>
              <a:rPr lang="en-US" dirty="0">
                <a:ea typeface="ＭＳ Ｐゴシック"/>
                <a:cs typeface="Arial"/>
              </a:rPr>
              <a:t> first and second vaccination appointments together</a:t>
            </a:r>
            <a:endParaRPr lang="en-US" u="sng" dirty="0">
              <a:ea typeface="ＭＳ Ｐゴシック"/>
              <a:cs typeface="Arial"/>
            </a:endParaRPr>
          </a:p>
        </p:txBody>
      </p:sp>
    </p:spTree>
    <p:extLst>
      <p:ext uri="{BB962C8B-B14F-4D97-AF65-F5344CB8AC3E}">
        <p14:creationId xmlns:p14="http://schemas.microsoft.com/office/powerpoint/2010/main" val="4017059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58148-CA9C-A95C-BA79-C62A771F6A27}"/>
              </a:ext>
            </a:extLst>
          </p:cNvPr>
          <p:cNvSpPr>
            <a:spLocks noGrp="1"/>
          </p:cNvSpPr>
          <p:nvPr>
            <p:ph type="title"/>
          </p:nvPr>
        </p:nvSpPr>
        <p:spPr/>
        <p:txBody>
          <a:bodyPr/>
          <a:lstStyle/>
          <a:p>
            <a:r>
              <a:rPr lang="en-US" dirty="0">
                <a:ea typeface="ＭＳ Ｐゴシック"/>
              </a:rPr>
              <a:t>Questions? </a:t>
            </a:r>
          </a:p>
        </p:txBody>
      </p:sp>
    </p:spTree>
    <p:extLst>
      <p:ext uri="{BB962C8B-B14F-4D97-AF65-F5344CB8AC3E}">
        <p14:creationId xmlns:p14="http://schemas.microsoft.com/office/powerpoint/2010/main" val="2761259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F9A6-FC23-DE30-7947-C3EC43CB5EB8}"/>
              </a:ext>
            </a:extLst>
          </p:cNvPr>
          <p:cNvSpPr>
            <a:spLocks noGrp="1"/>
          </p:cNvSpPr>
          <p:nvPr>
            <p:ph type="title"/>
          </p:nvPr>
        </p:nvSpPr>
        <p:spPr/>
        <p:txBody>
          <a:bodyPr/>
          <a:lstStyle/>
          <a:p>
            <a:r>
              <a:rPr lang="en-US" dirty="0">
                <a:ea typeface="ＭＳ Ｐゴシック"/>
              </a:rPr>
              <a:t>References</a:t>
            </a:r>
            <a:endParaRPr lang="en-US" dirty="0"/>
          </a:p>
        </p:txBody>
      </p:sp>
      <p:sp>
        <p:nvSpPr>
          <p:cNvPr id="3" name="Content Placeholder 2">
            <a:extLst>
              <a:ext uri="{FF2B5EF4-FFF2-40B4-BE49-F238E27FC236}">
                <a16:creationId xmlns:a16="http://schemas.microsoft.com/office/drawing/2014/main" id="{AB7E6736-F19C-5E7A-48A0-F5B2891E75BA}"/>
              </a:ext>
            </a:extLst>
          </p:cNvPr>
          <p:cNvSpPr>
            <a:spLocks noGrp="1"/>
          </p:cNvSpPr>
          <p:nvPr>
            <p:ph idx="1"/>
          </p:nvPr>
        </p:nvSpPr>
        <p:spPr/>
        <p:txBody>
          <a:bodyPr/>
          <a:lstStyle/>
          <a:p>
            <a:pPr marL="171450" indent="-171450">
              <a:lnSpc>
                <a:spcPct val="100000"/>
              </a:lnSpc>
              <a:spcBef>
                <a:spcPts val="400"/>
              </a:spcBef>
              <a:spcAft>
                <a:spcPts val="400"/>
              </a:spcAft>
              <a:buFont typeface="Arial"/>
              <a:buChar char="•"/>
            </a:pPr>
            <a:r>
              <a:rPr lang="en-AU" sz="800" b="0" dirty="0">
                <a:solidFill>
                  <a:schemeClr val="tx1"/>
                </a:solidFill>
                <a:ea typeface="ＭＳ Ｐゴシック"/>
                <a:cs typeface="Arial"/>
              </a:rPr>
              <a:t>Delaney, K. P. (2022). Strategies adopted by gay, bisexual, and other men who have sex with men to prevent monkeypox virus transmission—United States, August 2022. </a:t>
            </a:r>
            <a:r>
              <a:rPr lang="en-AU" sz="800" b="0" i="1" dirty="0">
                <a:solidFill>
                  <a:schemeClr val="tx1"/>
                </a:solidFill>
                <a:ea typeface="ＭＳ Ｐゴシック"/>
                <a:cs typeface="Arial"/>
              </a:rPr>
              <a:t>MMWR. Morbidity and mortality weekly report</a:t>
            </a:r>
            <a:r>
              <a:rPr lang="en-AU" sz="800" b="0" dirty="0">
                <a:solidFill>
                  <a:schemeClr val="tx1"/>
                </a:solidFill>
                <a:ea typeface="ＭＳ Ｐゴシック"/>
                <a:cs typeface="Arial"/>
              </a:rPr>
              <a:t>, </a:t>
            </a:r>
            <a:r>
              <a:rPr lang="en-AU" sz="800" b="0" i="1" dirty="0">
                <a:solidFill>
                  <a:schemeClr val="tx1"/>
                </a:solidFill>
                <a:ea typeface="ＭＳ Ｐゴシック"/>
                <a:cs typeface="Arial"/>
              </a:rPr>
              <a:t>71</a:t>
            </a:r>
            <a:r>
              <a:rPr lang="en-AU" sz="800" b="0" dirty="0">
                <a:solidFill>
                  <a:schemeClr val="tx1"/>
                </a:solidFill>
                <a:ea typeface="ＭＳ Ｐゴシック"/>
                <a:cs typeface="Arial"/>
              </a:rPr>
              <a:t>.</a:t>
            </a:r>
          </a:p>
          <a:p>
            <a:pPr marL="171450" indent="-171450">
              <a:lnSpc>
                <a:spcPct val="100000"/>
              </a:lnSpc>
              <a:spcBef>
                <a:spcPts val="400"/>
              </a:spcBef>
              <a:spcAft>
                <a:spcPts val="400"/>
              </a:spcAft>
              <a:buFont typeface="Arial"/>
              <a:buChar char="•"/>
            </a:pPr>
            <a:r>
              <a:rPr lang="en-AU" sz="800" b="0" dirty="0">
                <a:solidFill>
                  <a:schemeClr val="tx1"/>
                </a:solidFill>
                <a:ea typeface="ＭＳ Ｐゴシック"/>
                <a:cs typeface="Arial"/>
                <a:hlinkClick r:id="rId2">
                  <a:extLst>
                    <a:ext uri="{A12FA001-AC4F-418D-AE19-62706E023703}">
                      <ahyp:hlinkClr xmlns:ahyp="http://schemas.microsoft.com/office/drawing/2018/hyperlinkcolor" val="tx"/>
                    </a:ext>
                  </a:extLst>
                </a:hlinkClick>
              </a:rPr>
              <a:t>https://immunisationhandbook.health.gov.au/contents/vaccine-preventable-diseases/mpox-previously-known-as-monkeypox</a:t>
            </a:r>
            <a:r>
              <a:rPr lang="en-AU" sz="800" b="0" dirty="0">
                <a:solidFill>
                  <a:schemeClr val="tx1"/>
                </a:solidFill>
                <a:ea typeface="ＭＳ Ｐゴシック"/>
                <a:cs typeface="Arial"/>
              </a:rPr>
              <a:t>  Accessed 28th June 2024</a:t>
            </a:r>
          </a:p>
          <a:p>
            <a:pPr marL="171450" indent="-171450">
              <a:lnSpc>
                <a:spcPct val="100000"/>
              </a:lnSpc>
              <a:spcBef>
                <a:spcPts val="400"/>
              </a:spcBef>
              <a:spcAft>
                <a:spcPts val="400"/>
              </a:spcAft>
              <a:buFont typeface="Arial"/>
              <a:buChar char="•"/>
            </a:pPr>
            <a:r>
              <a:rPr lang="en-US" sz="800" b="0" dirty="0">
                <a:solidFill>
                  <a:schemeClr val="tx1"/>
                </a:solidFill>
                <a:ea typeface="+mn-lt"/>
                <a:cs typeface="+mn-lt"/>
                <a:hlinkClick r:id="rId3">
                  <a:extLst>
                    <a:ext uri="{A12FA001-AC4F-418D-AE19-62706E023703}">
                      <ahyp:hlinkClr xmlns:ahyp="http://schemas.microsoft.com/office/drawing/2018/hyperlinkcolor" val="tx"/>
                    </a:ext>
                  </a:extLst>
                </a:hlinkClick>
              </a:rPr>
              <a:t>https://thorneharbour.org/sexual-health/mpox/</a:t>
            </a:r>
            <a:r>
              <a:rPr lang="en-US" sz="800" b="0" dirty="0">
                <a:solidFill>
                  <a:schemeClr val="tx1"/>
                </a:solidFill>
                <a:ea typeface="+mn-lt"/>
                <a:cs typeface="+mn-lt"/>
              </a:rPr>
              <a:t> </a:t>
            </a:r>
            <a:r>
              <a:rPr lang="en-US" sz="800" dirty="0">
                <a:solidFill>
                  <a:schemeClr val="tx1"/>
                </a:solidFill>
                <a:ea typeface="ＭＳ Ｐゴシック"/>
                <a:cs typeface="Arial"/>
              </a:rPr>
              <a:t> </a:t>
            </a:r>
            <a:r>
              <a:rPr lang="en-US" sz="800" b="0" dirty="0">
                <a:solidFill>
                  <a:schemeClr val="tx1"/>
                </a:solidFill>
                <a:ea typeface="ＭＳ Ｐゴシック"/>
                <a:cs typeface="Arial"/>
              </a:rPr>
              <a:t>Accessed 27th June 2024 </a:t>
            </a:r>
            <a:endParaRPr lang="en-AU" sz="800" b="0" dirty="0">
              <a:solidFill>
                <a:schemeClr val="tx1"/>
              </a:solidFill>
              <a:ea typeface="ＭＳ Ｐゴシック"/>
              <a:cs typeface="Arial"/>
            </a:endParaRPr>
          </a:p>
          <a:p>
            <a:pPr marL="171450" indent="-171450">
              <a:lnSpc>
                <a:spcPct val="100000"/>
              </a:lnSpc>
              <a:spcBef>
                <a:spcPts val="400"/>
              </a:spcBef>
              <a:spcAft>
                <a:spcPts val="400"/>
              </a:spcAft>
              <a:buFont typeface="Arial"/>
              <a:buChar char="•"/>
            </a:pPr>
            <a:r>
              <a:rPr lang="en-AU" sz="800" b="0" dirty="0">
                <a:solidFill>
                  <a:schemeClr val="tx1"/>
                </a:solidFill>
                <a:ea typeface="ＭＳ Ｐゴシック"/>
                <a:cs typeface="Arial"/>
                <a:hlinkClick r:id="rId4">
                  <a:extLst>
                    <a:ext uri="{A12FA001-AC4F-418D-AE19-62706E023703}">
                      <ahyp:hlinkClr xmlns:ahyp="http://schemas.microsoft.com/office/drawing/2018/hyperlinkcolor" val="tx"/>
                    </a:ext>
                  </a:extLst>
                </a:hlinkClick>
              </a:rPr>
              <a:t>https://www.cdc.gov/poxvirus/mpox/response/2022/vaccine-admin.html</a:t>
            </a:r>
            <a:r>
              <a:rPr lang="en-AU" sz="800" b="0" dirty="0">
                <a:solidFill>
                  <a:schemeClr val="tx1"/>
                </a:solidFill>
                <a:ea typeface="ＭＳ Ｐゴシック"/>
                <a:cs typeface="Arial"/>
              </a:rPr>
              <a:t>  Accessed 4th June 2024  </a:t>
            </a:r>
          </a:p>
          <a:p>
            <a:pPr marL="171450" indent="-171450">
              <a:lnSpc>
                <a:spcPct val="100000"/>
              </a:lnSpc>
              <a:spcBef>
                <a:spcPts val="400"/>
              </a:spcBef>
              <a:spcAft>
                <a:spcPts val="400"/>
              </a:spcAft>
              <a:buFont typeface="Arial"/>
              <a:buChar char="•"/>
            </a:pPr>
            <a:r>
              <a:rPr lang="en-AU" sz="800" b="0" dirty="0">
                <a:solidFill>
                  <a:schemeClr val="tx1"/>
                </a:solidFill>
                <a:ea typeface="ＭＳ Ｐゴシック"/>
                <a:cs typeface="Arial"/>
                <a:hlinkClick r:id="rId5">
                  <a:extLst>
                    <a:ext uri="{A12FA001-AC4F-418D-AE19-62706E023703}">
                      <ahyp:hlinkClr xmlns:ahyp="http://schemas.microsoft.com/office/drawing/2018/hyperlinkcolor" val="tx"/>
                    </a:ext>
                  </a:extLst>
                </a:hlinkClick>
              </a:rPr>
              <a:t>https://www.cdc.gov/poxvirus/mpox/symptoms/index.html</a:t>
            </a:r>
            <a:r>
              <a:rPr lang="en-AU" sz="800" b="0" dirty="0">
                <a:solidFill>
                  <a:schemeClr val="tx1"/>
                </a:solidFill>
                <a:ea typeface="ＭＳ Ｐゴシック"/>
                <a:cs typeface="Arial"/>
              </a:rPr>
              <a:t> Accessed 27th June 2024</a:t>
            </a:r>
          </a:p>
          <a:p>
            <a:pPr marL="171450" indent="-171450">
              <a:lnSpc>
                <a:spcPct val="100000"/>
              </a:lnSpc>
              <a:spcBef>
                <a:spcPts val="400"/>
              </a:spcBef>
              <a:spcAft>
                <a:spcPts val="400"/>
              </a:spcAft>
              <a:buFont typeface="Arial"/>
              <a:buChar char="•"/>
            </a:pPr>
            <a:r>
              <a:rPr lang="en-US" sz="800" b="0" dirty="0">
                <a:solidFill>
                  <a:schemeClr val="tx1"/>
                </a:solidFill>
                <a:ea typeface="ＭＳ Ｐゴシック"/>
                <a:cs typeface="Arial"/>
                <a:hlinkClick r:id="rId6">
                  <a:extLst>
                    <a:ext uri="{A12FA001-AC4F-418D-AE19-62706E023703}">
                      <ahyp:hlinkClr xmlns:ahyp="http://schemas.microsoft.com/office/drawing/2018/hyperlinkcolor" val="tx"/>
                    </a:ext>
                  </a:extLst>
                </a:hlinkClick>
              </a:rPr>
              <a:t>https://www.health.vic.gov.au/infectious-diseases/mpox-monkeypox#reso</a:t>
            </a:r>
            <a:r>
              <a:rPr lang="en-AU" sz="800" b="0" dirty="0">
                <a:solidFill>
                  <a:schemeClr val="tx1"/>
                </a:solidFill>
                <a:ea typeface="ＭＳ Ｐゴシック"/>
                <a:cs typeface="Arial"/>
                <a:hlinkClick r:id="rId6">
                  <a:extLst>
                    <a:ext uri="{A12FA001-AC4F-418D-AE19-62706E023703}">
                      <ahyp:hlinkClr xmlns:ahyp="http://schemas.microsoft.com/office/drawing/2018/hyperlinkcolor" val="tx"/>
                    </a:ext>
                  </a:extLst>
                </a:hlinkClick>
              </a:rPr>
              <a:t>urces-for-health-professionals</a:t>
            </a:r>
            <a:r>
              <a:rPr lang="en-AU" sz="800" b="0" dirty="0">
                <a:solidFill>
                  <a:schemeClr val="tx1"/>
                </a:solidFill>
                <a:ea typeface="ＭＳ Ｐゴシック"/>
                <a:cs typeface="Arial"/>
              </a:rPr>
              <a:t>   Accessed 28th June 2024</a:t>
            </a:r>
            <a:endParaRPr lang="en-US" sz="800" b="0" dirty="0">
              <a:solidFill>
                <a:schemeClr val="tx1"/>
              </a:solidFill>
              <a:ea typeface="ＭＳ Ｐゴシック"/>
              <a:cs typeface="Arial"/>
            </a:endParaRPr>
          </a:p>
          <a:p>
            <a:pPr marL="171450" indent="-171450">
              <a:lnSpc>
                <a:spcPct val="100000"/>
              </a:lnSpc>
              <a:spcBef>
                <a:spcPts val="400"/>
              </a:spcBef>
              <a:spcAft>
                <a:spcPts val="400"/>
              </a:spcAft>
              <a:buFont typeface="Arial,Sans-Serif"/>
              <a:buChar char="•"/>
            </a:pPr>
            <a:r>
              <a:rPr lang="en-AU" sz="800" b="0" dirty="0">
                <a:solidFill>
                  <a:schemeClr val="tx1"/>
                </a:solidFill>
                <a:ea typeface="ＭＳ Ｐゴシック"/>
                <a:cs typeface="Arial"/>
                <a:hlinkClick r:id="rId7">
                  <a:extLst>
                    <a:ext uri="{A12FA001-AC4F-418D-AE19-62706E023703}">
                      <ahyp:hlinkClr xmlns:ahyp="http://schemas.microsoft.com/office/drawing/2018/hyperlinkcolor" val="tx"/>
                    </a:ext>
                  </a:extLst>
                </a:hlinkClick>
              </a:rPr>
              <a:t>https://www.health.gov.au/resources/publications/iceg-interim-guidance-on-monkeypox-for-health-workers</a:t>
            </a:r>
            <a:r>
              <a:rPr lang="en-AU" sz="800" b="0" dirty="0">
                <a:solidFill>
                  <a:schemeClr val="tx1"/>
                </a:solidFill>
                <a:ea typeface="ＭＳ Ｐゴシック"/>
                <a:cs typeface="Arial"/>
              </a:rPr>
              <a:t> Accessed 28th June 2024</a:t>
            </a:r>
            <a:endParaRPr lang="en-US" sz="800" b="0" dirty="0">
              <a:solidFill>
                <a:schemeClr val="tx1"/>
              </a:solidFill>
              <a:ea typeface="ＭＳ Ｐゴシック"/>
              <a:cs typeface="Arial"/>
            </a:endParaRPr>
          </a:p>
          <a:p>
            <a:pPr marL="171450" indent="-171450">
              <a:lnSpc>
                <a:spcPct val="100000"/>
              </a:lnSpc>
              <a:spcBef>
                <a:spcPts val="400"/>
              </a:spcBef>
              <a:spcAft>
                <a:spcPts val="400"/>
              </a:spcAft>
              <a:buFont typeface="Arial"/>
              <a:buChar char="•"/>
            </a:pPr>
            <a:r>
              <a:rPr lang="en-US" sz="800" b="0" dirty="0">
                <a:solidFill>
                  <a:schemeClr val="tx1"/>
                </a:solidFill>
                <a:ea typeface="ＭＳ Ｐゴシック"/>
                <a:cs typeface="Arial"/>
              </a:rPr>
              <a:t>https://nindss.health.gov.au/pbi-dashboard/ Accessed 28th June 2024</a:t>
            </a:r>
          </a:p>
          <a:p>
            <a:pPr marL="171450" indent="-171450">
              <a:lnSpc>
                <a:spcPct val="100000"/>
              </a:lnSpc>
              <a:spcBef>
                <a:spcPts val="400"/>
              </a:spcBef>
              <a:spcAft>
                <a:spcPts val="400"/>
              </a:spcAft>
              <a:buFont typeface="Arial"/>
              <a:buChar char="•"/>
            </a:pPr>
            <a:r>
              <a:rPr lang="en-US" sz="800" b="0" dirty="0">
                <a:solidFill>
                  <a:schemeClr val="tx1"/>
                </a:solidFill>
                <a:ea typeface="ＭＳ Ｐゴシック"/>
                <a:cs typeface="Arial"/>
                <a:hlinkClick r:id="rId8">
                  <a:extLst>
                    <a:ext uri="{A12FA001-AC4F-418D-AE19-62706E023703}">
                      <ahyp:hlinkClr xmlns:ahyp="http://schemas.microsoft.com/office/drawing/2018/hyperlinkcolor" val="tx"/>
                    </a:ext>
                  </a:extLst>
                </a:hlinkClick>
              </a:rPr>
              <a:t>https://worldhealthorg.shinyapps.io/mpx_global/#2_Global_situation_update</a:t>
            </a:r>
            <a:r>
              <a:rPr lang="en-US" sz="800" b="0" dirty="0">
                <a:solidFill>
                  <a:schemeClr val="tx1"/>
                </a:solidFill>
                <a:ea typeface="ＭＳ Ｐゴシック"/>
                <a:cs typeface="Arial"/>
              </a:rPr>
              <a:t> Accessed 27th June 2024</a:t>
            </a:r>
            <a:endParaRPr lang="en-AU" sz="800">
              <a:solidFill>
                <a:schemeClr val="tx1"/>
              </a:solidFill>
              <a:ea typeface="ＭＳ Ｐゴシック"/>
            </a:endParaRPr>
          </a:p>
          <a:p>
            <a:pPr marL="171450" indent="-171450">
              <a:lnSpc>
                <a:spcPct val="100000"/>
              </a:lnSpc>
              <a:spcBef>
                <a:spcPts val="400"/>
              </a:spcBef>
              <a:spcAft>
                <a:spcPts val="400"/>
              </a:spcAft>
              <a:buFont typeface="Arial"/>
              <a:buChar char="•"/>
            </a:pPr>
            <a:r>
              <a:rPr lang="en-AU" sz="800" b="0" dirty="0">
                <a:solidFill>
                  <a:schemeClr val="tx1"/>
                </a:solidFill>
                <a:ea typeface="ＭＳ Ｐゴシック"/>
                <a:cs typeface="Arial"/>
                <a:hlinkClick r:id="rId9">
                  <a:extLst>
                    <a:ext uri="{A12FA001-AC4F-418D-AE19-62706E023703}">
                      <ahyp:hlinkClr xmlns:ahyp="http://schemas.microsoft.com/office/drawing/2018/hyperlinkcolor" val="tx"/>
                    </a:ext>
                  </a:extLst>
                </a:hlinkClick>
              </a:rPr>
              <a:t>https://www.who.int/health-topics/monkeypox/#tab=tab_1</a:t>
            </a:r>
            <a:r>
              <a:rPr lang="en-AU" sz="800" b="0" dirty="0">
                <a:solidFill>
                  <a:schemeClr val="tx1"/>
                </a:solidFill>
                <a:ea typeface="ＭＳ Ｐゴシック"/>
                <a:cs typeface="Arial"/>
              </a:rPr>
              <a:t> Accessed on 28th July 2024</a:t>
            </a:r>
            <a:endParaRPr lang="en-US" sz="800" b="0" dirty="0">
              <a:solidFill>
                <a:schemeClr val="tx1"/>
              </a:solidFill>
              <a:ea typeface="ＭＳ Ｐゴシック"/>
              <a:cs typeface="Arial"/>
            </a:endParaRPr>
          </a:p>
          <a:p>
            <a:pPr marL="171450" indent="-171450">
              <a:lnSpc>
                <a:spcPct val="100000"/>
              </a:lnSpc>
              <a:spcBef>
                <a:spcPts val="400"/>
              </a:spcBef>
              <a:spcAft>
                <a:spcPts val="400"/>
              </a:spcAft>
              <a:buFont typeface="Arial"/>
              <a:buChar char="•"/>
            </a:pPr>
            <a:r>
              <a:rPr lang="en-AU" sz="800" b="0" dirty="0">
                <a:solidFill>
                  <a:schemeClr val="tx1"/>
                </a:solidFill>
                <a:ea typeface="ＭＳ Ｐゴシック"/>
                <a:cs typeface="Arial"/>
                <a:hlinkClick r:id="rId10">
                  <a:extLst>
                    <a:ext uri="{A12FA001-AC4F-418D-AE19-62706E023703}">
                      <ahyp:hlinkClr xmlns:ahyp="http://schemas.microsoft.com/office/drawing/2018/hyperlinkcolor" val="tx"/>
                    </a:ext>
                  </a:extLst>
                </a:hlinkClick>
              </a:rPr>
              <a:t>https://www.who.int/news-room/fact-sheets/detail/monkeypox#:~:text=Mpox%20%28monkeypox%29%20is%20a%20viral%20illness%20caused%20by,back%20pain%2C%20low%20energy%2C%20and%20swollen%20lymph%20nodes</a:t>
            </a:r>
            <a:r>
              <a:rPr lang="en-AU" sz="800" b="0" dirty="0">
                <a:solidFill>
                  <a:schemeClr val="tx1"/>
                </a:solidFill>
                <a:ea typeface="ＭＳ Ｐゴシック"/>
                <a:cs typeface="Arial"/>
              </a:rPr>
              <a:t> Accessed 27th June 2024</a:t>
            </a:r>
          </a:p>
          <a:p>
            <a:pPr marL="171450" indent="-171450">
              <a:lnSpc>
                <a:spcPct val="100000"/>
              </a:lnSpc>
              <a:spcBef>
                <a:spcPts val="400"/>
              </a:spcBef>
              <a:spcAft>
                <a:spcPts val="400"/>
              </a:spcAft>
              <a:buFont typeface="Arial"/>
              <a:buChar char="•"/>
            </a:pPr>
            <a:r>
              <a:rPr lang="en-AU" sz="800" b="0" dirty="0">
                <a:solidFill>
                  <a:schemeClr val="tx1"/>
                </a:solidFill>
                <a:ea typeface="ＭＳ Ｐゴシック"/>
                <a:cs typeface="Arial"/>
              </a:rPr>
              <a:t>Lin, Y. C., Wen, T. H., Shih, W. L., Vermund, S. H., &amp; Fang, C. T. (2024). Impact of vaccination and high-risk group awareness on the mpox epidemic in the United States, 2022–2023: a modelling study. </a:t>
            </a:r>
            <a:r>
              <a:rPr lang="en-AU" sz="800" b="0" i="1" err="1">
                <a:solidFill>
                  <a:schemeClr val="tx1"/>
                </a:solidFill>
                <a:ea typeface="ＭＳ Ｐゴシック"/>
                <a:cs typeface="Arial"/>
              </a:rPr>
              <a:t>Eclinicalmedicine</a:t>
            </a:r>
            <a:r>
              <a:rPr lang="en-AU" sz="800" b="0" dirty="0">
                <a:solidFill>
                  <a:schemeClr val="tx1"/>
                </a:solidFill>
                <a:ea typeface="ＭＳ Ｐゴシック"/>
                <a:cs typeface="Arial"/>
              </a:rPr>
              <a:t>, </a:t>
            </a:r>
            <a:r>
              <a:rPr lang="en-AU" sz="800" b="0" i="1" dirty="0">
                <a:solidFill>
                  <a:schemeClr val="tx1"/>
                </a:solidFill>
                <a:ea typeface="ＭＳ Ｐゴシック"/>
                <a:cs typeface="Arial"/>
              </a:rPr>
              <a:t>68</a:t>
            </a:r>
            <a:r>
              <a:rPr lang="en-AU" sz="800" b="0" dirty="0">
                <a:solidFill>
                  <a:schemeClr val="tx1"/>
                </a:solidFill>
                <a:ea typeface="ＭＳ Ｐゴシック"/>
                <a:cs typeface="Arial"/>
              </a:rPr>
              <a:t>.</a:t>
            </a:r>
            <a:endParaRPr lang="en-AU" sz="800" b="0">
              <a:solidFill>
                <a:schemeClr val="tx1"/>
              </a:solidFill>
              <a:ea typeface="ＭＳ Ｐゴシック"/>
              <a:cs typeface="Arial"/>
            </a:endParaRPr>
          </a:p>
          <a:p>
            <a:pPr marL="171450" indent="-171450">
              <a:lnSpc>
                <a:spcPct val="100000"/>
              </a:lnSpc>
              <a:spcBef>
                <a:spcPts val="400"/>
              </a:spcBef>
              <a:spcAft>
                <a:spcPts val="400"/>
              </a:spcAft>
              <a:buFont typeface="Arial"/>
              <a:buChar char="•"/>
            </a:pPr>
            <a:r>
              <a:rPr lang="en-AU" sz="800" b="0" dirty="0">
                <a:solidFill>
                  <a:schemeClr val="tx1"/>
                </a:solidFill>
                <a:ea typeface="ＭＳ Ｐゴシック"/>
                <a:cs typeface="Arial"/>
              </a:rPr>
              <a:t>Low, N., Bachmann L.H., </a:t>
            </a:r>
            <a:r>
              <a:rPr lang="en-AU" sz="800" b="0" err="1">
                <a:solidFill>
                  <a:schemeClr val="tx1"/>
                </a:solidFill>
                <a:ea typeface="ＭＳ Ｐゴシック"/>
                <a:cs typeface="Arial"/>
              </a:rPr>
              <a:t>Ogoina</a:t>
            </a:r>
            <a:r>
              <a:rPr lang="en-AU" sz="800" b="0" dirty="0">
                <a:solidFill>
                  <a:schemeClr val="tx1"/>
                </a:solidFill>
                <a:ea typeface="ＭＳ Ｐゴシック"/>
                <a:cs typeface="Arial"/>
              </a:rPr>
              <a:t>, D., McDonald, R., </a:t>
            </a:r>
            <a:r>
              <a:rPr lang="en-AU" sz="800" b="0" err="1">
                <a:solidFill>
                  <a:schemeClr val="tx1"/>
                </a:solidFill>
                <a:ea typeface="ＭＳ Ｐゴシック"/>
                <a:cs typeface="Arial"/>
              </a:rPr>
              <a:t>Ipekci</a:t>
            </a:r>
            <a:r>
              <a:rPr lang="en-AU" sz="800" b="0" dirty="0">
                <a:solidFill>
                  <a:schemeClr val="tx1"/>
                </a:solidFill>
                <a:ea typeface="ＭＳ Ｐゴシック"/>
                <a:cs typeface="Arial"/>
              </a:rPr>
              <a:t> A.M., Quilter, L.A.S., </a:t>
            </a:r>
            <a:r>
              <a:rPr lang="en-AU" sz="800" b="0" err="1">
                <a:solidFill>
                  <a:schemeClr val="tx1"/>
                </a:solidFill>
                <a:ea typeface="ＭＳ Ｐゴシック"/>
                <a:cs typeface="Arial"/>
              </a:rPr>
              <a:t>Cevik</a:t>
            </a:r>
            <a:r>
              <a:rPr lang="en-AU" sz="800" b="0" dirty="0">
                <a:solidFill>
                  <a:schemeClr val="tx1"/>
                </a:solidFill>
                <a:ea typeface="ＭＳ Ｐゴシック"/>
                <a:cs typeface="Arial"/>
              </a:rPr>
              <a:t>, M. (2023). Mpox virus and transmission through sexual contact: Defining the research agenda</a:t>
            </a:r>
            <a:r>
              <a:rPr lang="en-AU" sz="800" b="0" i="1" dirty="0">
                <a:solidFill>
                  <a:schemeClr val="tx1"/>
                </a:solidFill>
                <a:ea typeface="ＭＳ Ｐゴシック"/>
                <a:cs typeface="Arial"/>
              </a:rPr>
              <a:t>. </a:t>
            </a:r>
            <a:r>
              <a:rPr lang="en-AU" sz="800" b="0" i="1" err="1">
                <a:solidFill>
                  <a:schemeClr val="tx1"/>
                </a:solidFill>
                <a:ea typeface="ＭＳ Ｐゴシック"/>
                <a:cs typeface="Arial"/>
              </a:rPr>
              <a:t>PLoS</a:t>
            </a:r>
            <a:r>
              <a:rPr lang="en-AU" sz="800" b="0" i="1" dirty="0">
                <a:solidFill>
                  <a:schemeClr val="tx1"/>
                </a:solidFill>
                <a:ea typeface="ＭＳ Ｐゴシック"/>
                <a:cs typeface="Arial"/>
              </a:rPr>
              <a:t> Med, 20(1), e1004163</a:t>
            </a:r>
            <a:r>
              <a:rPr lang="en-AU" sz="800" b="0" dirty="0">
                <a:solidFill>
                  <a:schemeClr val="tx1"/>
                </a:solidFill>
                <a:ea typeface="ＭＳ Ｐゴシック"/>
                <a:cs typeface="Arial"/>
              </a:rPr>
              <a:t>.</a:t>
            </a:r>
          </a:p>
          <a:p>
            <a:pPr marL="171450" indent="-171450">
              <a:lnSpc>
                <a:spcPct val="100000"/>
              </a:lnSpc>
              <a:spcBef>
                <a:spcPts val="400"/>
              </a:spcBef>
              <a:spcAft>
                <a:spcPts val="400"/>
              </a:spcAft>
              <a:buFont typeface="Arial"/>
              <a:buChar char="•"/>
            </a:pPr>
            <a:endParaRPr lang="en-AU" sz="800" b="0" dirty="0">
              <a:solidFill>
                <a:srgbClr val="000000"/>
              </a:solidFill>
              <a:cs typeface="Arial"/>
            </a:endParaRPr>
          </a:p>
          <a:p>
            <a:pPr marL="171450" indent="-171450">
              <a:lnSpc>
                <a:spcPct val="100000"/>
              </a:lnSpc>
              <a:spcBef>
                <a:spcPts val="400"/>
              </a:spcBef>
              <a:spcAft>
                <a:spcPts val="400"/>
              </a:spcAft>
              <a:buFont typeface="Arial"/>
              <a:buChar char="•"/>
            </a:pPr>
            <a:endParaRPr lang="en-AU" sz="700" b="0" dirty="0">
              <a:solidFill>
                <a:srgbClr val="000000"/>
              </a:solidFill>
              <a:cs typeface="Arial"/>
            </a:endParaRPr>
          </a:p>
          <a:p>
            <a:pPr>
              <a:buFont typeface="Arial"/>
              <a:buChar char="•"/>
            </a:pPr>
            <a:endParaRPr lang="en-AU" sz="700" b="0" dirty="0">
              <a:solidFill>
                <a:srgbClr val="000000"/>
              </a:solidFill>
              <a:cs typeface="Arial"/>
            </a:endParaRPr>
          </a:p>
          <a:p>
            <a:pPr marL="171450" indent="-171450">
              <a:lnSpc>
                <a:spcPct val="100000"/>
              </a:lnSpc>
              <a:spcBef>
                <a:spcPts val="400"/>
              </a:spcBef>
              <a:spcAft>
                <a:spcPts val="400"/>
              </a:spcAft>
              <a:buFont typeface="Arial"/>
              <a:buChar char="•"/>
            </a:pPr>
            <a:endParaRPr lang="en-AU" sz="700" b="0" dirty="0">
              <a:solidFill>
                <a:srgbClr val="000000"/>
              </a:solidFill>
              <a:cs typeface="Arial"/>
            </a:endParaRPr>
          </a:p>
          <a:p>
            <a:endParaRPr lang="en-US" b="0" dirty="0">
              <a:cs typeface="Arial"/>
            </a:endParaRPr>
          </a:p>
          <a:p>
            <a:endParaRPr lang="en-US" b="0" dirty="0">
              <a:cs typeface="Arial"/>
            </a:endParaRPr>
          </a:p>
        </p:txBody>
      </p:sp>
    </p:spTree>
    <p:extLst>
      <p:ext uri="{BB962C8B-B14F-4D97-AF65-F5344CB8AC3E}">
        <p14:creationId xmlns:p14="http://schemas.microsoft.com/office/powerpoint/2010/main" val="3603708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06D8-DC82-45A2-86FA-460D7444B59B}"/>
              </a:ext>
            </a:extLst>
          </p:cNvPr>
          <p:cNvSpPr>
            <a:spLocks noGrp="1"/>
          </p:cNvSpPr>
          <p:nvPr>
            <p:ph type="ctrTitle"/>
          </p:nvPr>
        </p:nvSpPr>
        <p:spPr/>
        <p:txBody>
          <a:bodyPr/>
          <a:lstStyle/>
          <a:p>
            <a:br>
              <a:rPr lang="en-AU" dirty="0"/>
            </a:br>
            <a:br>
              <a:rPr lang="en-AU" dirty="0"/>
            </a:br>
            <a:r>
              <a:rPr lang="en-AU" dirty="0">
                <a:ea typeface="ＭＳ Ｐゴシック"/>
              </a:rPr>
              <a:t>Respiratory Viral updates</a:t>
            </a:r>
            <a:endParaRPr lang="en-AU" dirty="0"/>
          </a:p>
        </p:txBody>
      </p:sp>
      <p:sp>
        <p:nvSpPr>
          <p:cNvPr id="3" name="Subtitle 2">
            <a:extLst>
              <a:ext uri="{FF2B5EF4-FFF2-40B4-BE49-F238E27FC236}">
                <a16:creationId xmlns:a16="http://schemas.microsoft.com/office/drawing/2014/main" id="{71546870-8865-4200-8EDC-0246D63A119E}"/>
              </a:ext>
            </a:extLst>
          </p:cNvPr>
          <p:cNvSpPr>
            <a:spLocks noGrp="1"/>
          </p:cNvSpPr>
          <p:nvPr>
            <p:ph type="subTitle" idx="1"/>
          </p:nvPr>
        </p:nvSpPr>
        <p:spPr>
          <a:xfrm>
            <a:off x="540000" y="2143125"/>
            <a:ext cx="5505653" cy="971551"/>
          </a:xfrm>
        </p:spPr>
        <p:txBody>
          <a:bodyPr/>
          <a:lstStyle/>
          <a:p>
            <a:r>
              <a:rPr lang="en-AU" sz="1000" dirty="0">
                <a:ea typeface="ＭＳ Ｐゴシック"/>
              </a:rPr>
              <a:t>RACGP Webinar 3</a:t>
            </a:r>
            <a:r>
              <a:rPr lang="en-AU" sz="1000" baseline="30000" dirty="0">
                <a:ea typeface="ＭＳ Ｐゴシック"/>
              </a:rPr>
              <a:t>rd</a:t>
            </a:r>
            <a:r>
              <a:rPr lang="en-AU" sz="1000" dirty="0">
                <a:ea typeface="ＭＳ Ｐゴシック"/>
              </a:rPr>
              <a:t> July 2024</a:t>
            </a:r>
          </a:p>
          <a:p>
            <a:endParaRPr lang="en-AU" sz="900" dirty="0"/>
          </a:p>
          <a:p>
            <a:pPr>
              <a:spcBef>
                <a:spcPts val="0"/>
              </a:spcBef>
              <a:spcAft>
                <a:spcPts val="0"/>
              </a:spcAft>
            </a:pPr>
            <a:r>
              <a:rPr lang="en-AU" sz="900" dirty="0">
                <a:ea typeface="ＭＳ Ｐゴシック"/>
              </a:rPr>
              <a:t>Dr David Lister, Infectious Diseases Physician</a:t>
            </a:r>
          </a:p>
          <a:p>
            <a:pPr>
              <a:spcBef>
                <a:spcPts val="0"/>
              </a:spcBef>
              <a:spcAft>
                <a:spcPts val="0"/>
              </a:spcAft>
            </a:pPr>
            <a:r>
              <a:rPr lang="en-AU" sz="900" dirty="0">
                <a:ea typeface="ＭＳ Ｐゴシック"/>
              </a:rPr>
              <a:t>Deputy Chief Health Officer (Prevention and Population Health) Department of Health, Victoria</a:t>
            </a:r>
            <a:endParaRPr lang="en-AU" sz="900"/>
          </a:p>
          <a:p>
            <a:pPr>
              <a:spcBef>
                <a:spcPts val="0"/>
              </a:spcBef>
              <a:spcAft>
                <a:spcPts val="0"/>
              </a:spcAft>
            </a:pPr>
            <a:endParaRPr lang="en-AU" sz="800" dirty="0"/>
          </a:p>
        </p:txBody>
      </p:sp>
      <p:sp>
        <p:nvSpPr>
          <p:cNvPr id="4" name="Subtitle 2">
            <a:extLst>
              <a:ext uri="{FF2B5EF4-FFF2-40B4-BE49-F238E27FC236}">
                <a16:creationId xmlns:a16="http://schemas.microsoft.com/office/drawing/2014/main" id="{CF9FC7F3-CB23-47AE-852C-F65E4C44AFE1}"/>
              </a:ext>
            </a:extLst>
          </p:cNvPr>
          <p:cNvSpPr txBox="1">
            <a:spLocks/>
          </p:cNvSpPr>
          <p:nvPr/>
        </p:nvSpPr>
        <p:spPr bwMode="auto">
          <a:xfrm>
            <a:off x="539999" y="3262305"/>
            <a:ext cx="2536575" cy="25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457200" rtl="0" eaLnBrk="1" fontAlgn="base" hangingPunct="1">
              <a:lnSpc>
                <a:spcPct val="110000"/>
              </a:lnSpc>
              <a:spcBef>
                <a:spcPts val="800"/>
              </a:spcBef>
              <a:spcAft>
                <a:spcPts val="800"/>
              </a:spcAft>
              <a:buNone/>
              <a:defRPr sz="2200" b="0" kern="1200" baseline="0">
                <a:solidFill>
                  <a:srgbClr val="53565A"/>
                </a:solidFill>
                <a:latin typeface="Arial"/>
                <a:ea typeface="ＭＳ Ｐゴシック" charset="0"/>
                <a:cs typeface="Arial"/>
              </a:defRPr>
            </a:lvl1pPr>
            <a:lvl2pPr marL="457200" indent="0" algn="ctr" defTabSz="457200" rtl="0" eaLnBrk="1" fontAlgn="base" hangingPunct="1">
              <a:lnSpc>
                <a:spcPct val="110000"/>
              </a:lnSpc>
              <a:spcBef>
                <a:spcPct val="0"/>
              </a:spcBef>
              <a:spcAft>
                <a:spcPts val="800"/>
              </a:spcAft>
              <a:buNone/>
              <a:defRPr sz="2000" kern="1200">
                <a:solidFill>
                  <a:schemeClr val="tx1">
                    <a:tint val="75000"/>
                  </a:schemeClr>
                </a:solidFill>
                <a:latin typeface="+mn-lt"/>
                <a:ea typeface="ＭＳ Ｐゴシック" charset="0"/>
                <a:cs typeface="+mn-cs"/>
              </a:defRPr>
            </a:lvl2pPr>
            <a:lvl3pPr marL="9144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3pPr>
            <a:lvl4pPr marL="13716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200" b="1" dirty="0">
                <a:solidFill>
                  <a:schemeClr val="tx1"/>
                </a:solidFill>
              </a:rPr>
              <a:t>OFFICIAL</a:t>
            </a:r>
            <a:r>
              <a:rPr lang="en-AU" sz="1200" dirty="0"/>
              <a:t> </a:t>
            </a:r>
          </a:p>
          <a:p>
            <a:endParaRPr lang="en-GB" sz="1200" dirty="0"/>
          </a:p>
        </p:txBody>
      </p:sp>
    </p:spTree>
    <p:extLst>
      <p:ext uri="{BB962C8B-B14F-4D97-AF65-F5344CB8AC3E}">
        <p14:creationId xmlns:p14="http://schemas.microsoft.com/office/powerpoint/2010/main" val="3067805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5B891-3D2D-AEDF-D573-0AE15312C732}"/>
              </a:ext>
            </a:extLst>
          </p:cNvPr>
          <p:cNvSpPr>
            <a:spLocks noGrp="1"/>
          </p:cNvSpPr>
          <p:nvPr>
            <p:ph type="title"/>
          </p:nvPr>
        </p:nvSpPr>
        <p:spPr/>
        <p:txBody>
          <a:bodyPr/>
          <a:lstStyle/>
          <a:p>
            <a:r>
              <a:rPr lang="en-US" dirty="0">
                <a:ea typeface="ＭＳ Ｐゴシック"/>
              </a:rPr>
              <a:t>Contents</a:t>
            </a:r>
            <a:endParaRPr lang="en-US" dirty="0"/>
          </a:p>
        </p:txBody>
      </p:sp>
      <p:sp>
        <p:nvSpPr>
          <p:cNvPr id="3" name="Content Placeholder 2">
            <a:extLst>
              <a:ext uri="{FF2B5EF4-FFF2-40B4-BE49-F238E27FC236}">
                <a16:creationId xmlns:a16="http://schemas.microsoft.com/office/drawing/2014/main" id="{44CA82B2-B6A9-2DF3-ABE2-7CF9CC7A1496}"/>
              </a:ext>
            </a:extLst>
          </p:cNvPr>
          <p:cNvSpPr>
            <a:spLocks noGrp="1"/>
          </p:cNvSpPr>
          <p:nvPr>
            <p:ph idx="1"/>
          </p:nvPr>
        </p:nvSpPr>
        <p:spPr>
          <a:xfrm>
            <a:off x="539750" y="1214438"/>
            <a:ext cx="6385334" cy="3641098"/>
          </a:xfrm>
        </p:spPr>
        <p:txBody>
          <a:bodyPr/>
          <a:lstStyle/>
          <a:p>
            <a:r>
              <a:rPr lang="en-US" dirty="0">
                <a:ea typeface="ＭＳ Ｐゴシック"/>
              </a:rPr>
              <a:t>Respiratory viral updates</a:t>
            </a:r>
            <a:endParaRPr lang="en-US" dirty="0">
              <a:solidFill>
                <a:srgbClr val="201547"/>
              </a:solidFill>
              <a:cs typeface="Arial"/>
            </a:endParaRPr>
          </a:p>
          <a:p>
            <a:pPr marL="594360" lvl="2" indent="-342900">
              <a:buFont typeface="Wingdings" charset="0"/>
              <a:buChar char="§"/>
            </a:pPr>
            <a:r>
              <a:rPr lang="en-US" sz="1600" dirty="0">
                <a:solidFill>
                  <a:srgbClr val="201547"/>
                </a:solidFill>
                <a:ea typeface="ＭＳ Ｐゴシック"/>
                <a:cs typeface="Arial"/>
              </a:rPr>
              <a:t>COVID-19 </a:t>
            </a:r>
          </a:p>
          <a:p>
            <a:pPr marL="594360" lvl="2" indent="-342900">
              <a:buFont typeface="Wingdings"/>
              <a:buChar char="§"/>
            </a:pPr>
            <a:r>
              <a:rPr lang="en-US" sz="1600" dirty="0">
                <a:solidFill>
                  <a:srgbClr val="201547"/>
                </a:solidFill>
                <a:ea typeface="ＭＳ Ｐゴシック"/>
                <a:cs typeface="Arial"/>
              </a:rPr>
              <a:t>Influenza/RSV</a:t>
            </a:r>
          </a:p>
          <a:p>
            <a:pPr marL="594360" lvl="2" indent="-342900">
              <a:buFont typeface="Wingdings"/>
              <a:buChar char="§"/>
            </a:pPr>
            <a:r>
              <a:rPr lang="en-US" sz="1600" dirty="0">
                <a:solidFill>
                  <a:srgbClr val="201547"/>
                </a:solidFill>
                <a:ea typeface="ＭＳ Ｐゴシック"/>
                <a:cs typeface="Arial"/>
              </a:rPr>
              <a:t>RSV prevention – AREXVY, ABRYSVO, </a:t>
            </a:r>
            <a:r>
              <a:rPr lang="en-US" sz="1600" dirty="0" err="1">
                <a:solidFill>
                  <a:srgbClr val="201547"/>
                </a:solidFill>
                <a:ea typeface="ＭＳ Ｐゴシック"/>
                <a:cs typeface="Arial"/>
              </a:rPr>
              <a:t>Beyfortus</a:t>
            </a:r>
            <a:r>
              <a:rPr lang="en-US" sz="1600" dirty="0">
                <a:solidFill>
                  <a:srgbClr val="201547"/>
                </a:solidFill>
                <a:ea typeface="ＭＳ Ｐゴシック"/>
                <a:cs typeface="Arial"/>
              </a:rPr>
              <a:t> (</a:t>
            </a:r>
            <a:r>
              <a:rPr lang="en-US" sz="1600" dirty="0" err="1">
                <a:solidFill>
                  <a:srgbClr val="201547"/>
                </a:solidFill>
                <a:ea typeface="ＭＳ Ｐゴシック"/>
                <a:cs typeface="Arial"/>
              </a:rPr>
              <a:t>nirsevimab</a:t>
            </a:r>
            <a:r>
              <a:rPr lang="en-US" sz="1600" dirty="0">
                <a:solidFill>
                  <a:srgbClr val="201547"/>
                </a:solidFill>
                <a:ea typeface="ＭＳ Ｐゴシック"/>
                <a:cs typeface="Arial"/>
              </a:rPr>
              <a:t>)</a:t>
            </a:r>
            <a:endParaRPr lang="en-US" dirty="0">
              <a:cs typeface="Arial"/>
            </a:endParaRPr>
          </a:p>
          <a:p>
            <a:pPr marL="251460" lvl="2" indent="0">
              <a:buNone/>
            </a:pPr>
            <a:endParaRPr lang="en-US" sz="1600" b="0" dirty="0">
              <a:solidFill>
                <a:srgbClr val="201547"/>
              </a:solidFill>
              <a:ea typeface="ＭＳ Ｐゴシック"/>
              <a:cs typeface="Arial"/>
            </a:endParaRPr>
          </a:p>
        </p:txBody>
      </p:sp>
    </p:spTree>
    <p:extLst>
      <p:ext uri="{BB962C8B-B14F-4D97-AF65-F5344CB8AC3E}">
        <p14:creationId xmlns:p14="http://schemas.microsoft.com/office/powerpoint/2010/main" val="1678780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102FD-2C0A-FC16-8CDD-0625A5A61A93}"/>
              </a:ext>
            </a:extLst>
          </p:cNvPr>
          <p:cNvSpPr>
            <a:spLocks noGrp="1"/>
          </p:cNvSpPr>
          <p:nvPr>
            <p:ph type="title"/>
          </p:nvPr>
        </p:nvSpPr>
        <p:spPr/>
        <p:txBody>
          <a:bodyPr/>
          <a:lstStyle/>
          <a:p>
            <a:r>
              <a:rPr lang="en-US" dirty="0">
                <a:ea typeface="ＭＳ Ｐゴシック"/>
              </a:rPr>
              <a:t>COVID-19/Influenza/RSV</a:t>
            </a:r>
            <a:endParaRPr lang="en-US" dirty="0"/>
          </a:p>
        </p:txBody>
      </p:sp>
      <p:pic>
        <p:nvPicPr>
          <p:cNvPr id="4" name="Content Placeholder 3" descr="A screenshot of a website&#10;&#10;Description automatically generated">
            <a:extLst>
              <a:ext uri="{FF2B5EF4-FFF2-40B4-BE49-F238E27FC236}">
                <a16:creationId xmlns:a16="http://schemas.microsoft.com/office/drawing/2014/main" id="{37C3DDA9-1E2E-3AE4-6AF3-4A62C0FC4378}"/>
              </a:ext>
            </a:extLst>
          </p:cNvPr>
          <p:cNvPicPr>
            <a:picLocks noGrp="1" noChangeAspect="1"/>
          </p:cNvPicPr>
          <p:nvPr>
            <p:ph idx="1"/>
          </p:nvPr>
        </p:nvPicPr>
        <p:blipFill>
          <a:blip r:embed="rId2"/>
          <a:stretch>
            <a:fillRect/>
          </a:stretch>
        </p:blipFill>
        <p:spPr>
          <a:xfrm>
            <a:off x="1066007" y="1568137"/>
            <a:ext cx="6662737" cy="2726531"/>
          </a:xfrm>
        </p:spPr>
      </p:pic>
      <p:pic>
        <p:nvPicPr>
          <p:cNvPr id="5" name="Picture 4" descr="A white text on a blue background&#10;&#10;Description automatically generated">
            <a:extLst>
              <a:ext uri="{FF2B5EF4-FFF2-40B4-BE49-F238E27FC236}">
                <a16:creationId xmlns:a16="http://schemas.microsoft.com/office/drawing/2014/main" id="{C43680B8-A856-A601-2607-0135BE589147}"/>
              </a:ext>
            </a:extLst>
          </p:cNvPr>
          <p:cNvPicPr>
            <a:picLocks noChangeAspect="1"/>
          </p:cNvPicPr>
          <p:nvPr/>
        </p:nvPicPr>
        <p:blipFill>
          <a:blip r:embed="rId3"/>
          <a:stretch>
            <a:fillRect/>
          </a:stretch>
        </p:blipFill>
        <p:spPr>
          <a:xfrm>
            <a:off x="3075335" y="1379233"/>
            <a:ext cx="2132165" cy="373041"/>
          </a:xfrm>
          <a:prstGeom prst="rect">
            <a:avLst/>
          </a:prstGeom>
        </p:spPr>
      </p:pic>
    </p:spTree>
    <p:extLst>
      <p:ext uri="{BB962C8B-B14F-4D97-AF65-F5344CB8AC3E}">
        <p14:creationId xmlns:p14="http://schemas.microsoft.com/office/powerpoint/2010/main" val="3523615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45934-33EA-EA8C-74FD-C0DE596DBFF6}"/>
              </a:ext>
            </a:extLst>
          </p:cNvPr>
          <p:cNvSpPr>
            <a:spLocks noGrp="1"/>
          </p:cNvSpPr>
          <p:nvPr>
            <p:ph type="title"/>
          </p:nvPr>
        </p:nvSpPr>
        <p:spPr/>
        <p:txBody>
          <a:bodyPr/>
          <a:lstStyle/>
          <a:p>
            <a:r>
              <a:rPr lang="en-US" dirty="0"/>
              <a:t>What is mpox?</a:t>
            </a:r>
          </a:p>
        </p:txBody>
      </p:sp>
      <p:sp>
        <p:nvSpPr>
          <p:cNvPr id="3" name="Content Placeholder 2">
            <a:extLst>
              <a:ext uri="{FF2B5EF4-FFF2-40B4-BE49-F238E27FC236}">
                <a16:creationId xmlns:a16="http://schemas.microsoft.com/office/drawing/2014/main" id="{C8C3BF8D-AC1A-53CD-5034-078AD34BA5C7}"/>
              </a:ext>
            </a:extLst>
          </p:cNvPr>
          <p:cNvSpPr>
            <a:spLocks noGrp="1"/>
          </p:cNvSpPr>
          <p:nvPr>
            <p:ph idx="1"/>
          </p:nvPr>
        </p:nvSpPr>
        <p:spPr/>
        <p:txBody>
          <a:bodyPr/>
          <a:lstStyle/>
          <a:p>
            <a:pPr marL="514350" indent="-171450">
              <a:spcBef>
                <a:spcPts val="400"/>
              </a:spcBef>
              <a:spcAft>
                <a:spcPts val="400"/>
              </a:spcAft>
              <a:buFont typeface="Arial,Sans-Serif"/>
              <a:buChar char="•"/>
            </a:pPr>
            <a:r>
              <a:rPr lang="en-US" sz="1800" b="0" dirty="0">
                <a:ea typeface="ＭＳ Ｐゴシック"/>
                <a:cs typeface="Arial"/>
              </a:rPr>
              <a:t>Mpox is an infectious disease caused by the </a:t>
            </a:r>
            <a:r>
              <a:rPr lang="en-US" sz="1800" dirty="0">
                <a:ea typeface="ＭＳ Ｐゴシック"/>
                <a:cs typeface="Arial"/>
              </a:rPr>
              <a:t>monkeypox virus</a:t>
            </a:r>
            <a:r>
              <a:rPr lang="en-US" sz="1800" b="0" dirty="0">
                <a:ea typeface="ＭＳ Ｐゴシック"/>
                <a:cs typeface="Arial"/>
              </a:rPr>
              <a:t>, a poxvirus of the </a:t>
            </a:r>
            <a:r>
              <a:rPr lang="en-US" sz="1800" i="1" dirty="0" err="1">
                <a:ea typeface="ＭＳ Ｐゴシック"/>
                <a:cs typeface="Arial"/>
              </a:rPr>
              <a:t>Orthopoxvirus</a:t>
            </a:r>
            <a:r>
              <a:rPr lang="en-US" sz="1800" b="0" dirty="0">
                <a:ea typeface="ＭＳ Ｐゴシック"/>
                <a:cs typeface="Arial"/>
              </a:rPr>
              <a:t> genus of the </a:t>
            </a:r>
            <a:r>
              <a:rPr lang="en-US" sz="1800" b="0" i="1" dirty="0">
                <a:ea typeface="ＭＳ Ｐゴシック"/>
                <a:cs typeface="Arial"/>
              </a:rPr>
              <a:t>Poxviridae</a:t>
            </a:r>
            <a:r>
              <a:rPr lang="en-US" sz="1800" b="0" dirty="0">
                <a:ea typeface="ＭＳ Ｐゴシック"/>
                <a:cs typeface="Arial"/>
              </a:rPr>
              <a:t> family (which includes cowpox, variola, vaccinia and others)</a:t>
            </a:r>
            <a:endParaRPr lang="en-US" sz="1800" b="0">
              <a:cs typeface="Arial"/>
            </a:endParaRPr>
          </a:p>
          <a:p>
            <a:pPr marL="514350" indent="-171450">
              <a:spcBef>
                <a:spcPts val="400"/>
              </a:spcBef>
              <a:spcAft>
                <a:spcPts val="400"/>
              </a:spcAft>
              <a:buFont typeface="Arial,Sans-Serif"/>
              <a:buChar char="•"/>
            </a:pPr>
            <a:r>
              <a:rPr lang="en-US" sz="1800" b="0" dirty="0">
                <a:ea typeface="ＭＳ Ｐゴシック"/>
                <a:cs typeface="Arial"/>
              </a:rPr>
              <a:t>There are 2 genetic clades of the virus:</a:t>
            </a:r>
            <a:endParaRPr lang="en-US" sz="1800" dirty="0">
              <a:solidFill>
                <a:srgbClr val="000000"/>
              </a:solidFill>
              <a:ea typeface="ＭＳ Ｐゴシック"/>
              <a:cs typeface="Arial"/>
            </a:endParaRPr>
          </a:p>
          <a:p>
            <a:pPr marL="765810" lvl="2" indent="-171450">
              <a:spcBef>
                <a:spcPts val="400"/>
              </a:spcBef>
              <a:spcAft>
                <a:spcPts val="400"/>
              </a:spcAft>
              <a:buFont typeface="Wingdings"/>
              <a:buChar char="§"/>
            </a:pPr>
            <a:r>
              <a:rPr lang="en-US" sz="1400" b="1" dirty="0">
                <a:solidFill>
                  <a:srgbClr val="201547"/>
                </a:solidFill>
                <a:ea typeface="ＭＳ Ｐゴシック"/>
                <a:cs typeface="Arial"/>
              </a:rPr>
              <a:t>Clade I </a:t>
            </a:r>
            <a:r>
              <a:rPr lang="en-US" sz="1400" b="0" dirty="0">
                <a:solidFill>
                  <a:srgbClr val="201547"/>
                </a:solidFill>
                <a:ea typeface="ＭＳ Ｐゴシック"/>
                <a:cs typeface="Arial"/>
              </a:rPr>
              <a:t>(previously known as the Congo Basin or central African clade) </a:t>
            </a:r>
            <a:endParaRPr lang="en-US" sz="1400" b="1" dirty="0">
              <a:solidFill>
                <a:srgbClr val="201547"/>
              </a:solidFill>
              <a:ea typeface="ＭＳ Ｐゴシック"/>
              <a:cs typeface="Arial"/>
            </a:endParaRPr>
          </a:p>
          <a:p>
            <a:pPr marL="765810" lvl="2" indent="-171450">
              <a:spcBef>
                <a:spcPts val="400"/>
              </a:spcBef>
              <a:spcAft>
                <a:spcPts val="400"/>
              </a:spcAft>
              <a:buFont typeface="Wingdings"/>
              <a:buChar char="§"/>
            </a:pPr>
            <a:r>
              <a:rPr lang="en-US" sz="1400" b="1" dirty="0">
                <a:solidFill>
                  <a:srgbClr val="201547"/>
                </a:solidFill>
                <a:ea typeface="ＭＳ Ｐゴシック"/>
                <a:cs typeface="Arial"/>
              </a:rPr>
              <a:t>Clade II </a:t>
            </a:r>
            <a:r>
              <a:rPr lang="en-US" sz="1400" b="0" dirty="0">
                <a:solidFill>
                  <a:srgbClr val="201547"/>
                </a:solidFill>
                <a:ea typeface="ＭＳ Ｐゴシック"/>
                <a:cs typeface="Arial"/>
              </a:rPr>
              <a:t>(the former west African clade)</a:t>
            </a:r>
            <a:endParaRPr lang="en-US" sz="1400" b="1">
              <a:solidFill>
                <a:srgbClr val="201547"/>
              </a:solidFill>
              <a:ea typeface="ＭＳ Ｐゴシック"/>
              <a:cs typeface="Arial"/>
            </a:endParaRPr>
          </a:p>
          <a:p>
            <a:pPr marL="514350" indent="-171450">
              <a:spcBef>
                <a:spcPts val="400"/>
              </a:spcBef>
              <a:spcAft>
                <a:spcPts val="400"/>
              </a:spcAft>
              <a:buFont typeface="Arial,Sans-Serif"/>
              <a:buChar char="•"/>
            </a:pPr>
            <a:r>
              <a:rPr lang="en-US" sz="1800" b="0" dirty="0">
                <a:ea typeface="ＭＳ Ｐゴシック"/>
                <a:cs typeface="Arial"/>
              </a:rPr>
              <a:t>Mpox is a </a:t>
            </a:r>
            <a:r>
              <a:rPr lang="en-US" sz="1800" dirty="0">
                <a:ea typeface="ＭＳ Ｐゴシック"/>
                <a:cs typeface="Arial"/>
              </a:rPr>
              <a:t>zoonosis</a:t>
            </a:r>
            <a:r>
              <a:rPr lang="en-US" sz="1800" b="0" dirty="0">
                <a:ea typeface="ＭＳ Ｐゴシック"/>
                <a:cs typeface="Arial"/>
              </a:rPr>
              <a:t>, a disease transmitted from animals to humans</a:t>
            </a:r>
          </a:p>
          <a:p>
            <a:pPr marL="514350" indent="-171450">
              <a:spcBef>
                <a:spcPts val="400"/>
              </a:spcBef>
              <a:spcAft>
                <a:spcPts val="400"/>
              </a:spcAft>
              <a:buFont typeface="Arial,Sans-Serif"/>
              <a:buChar char="•"/>
            </a:pPr>
            <a:r>
              <a:rPr lang="en-US" sz="1800" b="0" dirty="0">
                <a:ea typeface="ＭＳ Ｐゴシック"/>
                <a:cs typeface="Arial"/>
              </a:rPr>
              <a:t>It is unknown what the natural reservoir of the virus is; various small mammals, including monkeys, squirrels, dormice, Gambian pouched rats are susceptible</a:t>
            </a:r>
            <a:endParaRPr lang="en-US" sz="1800" b="0" dirty="0">
              <a:solidFill>
                <a:srgbClr val="000000"/>
              </a:solidFill>
              <a:ea typeface="ＭＳ Ｐゴシック"/>
              <a:cs typeface="Arial"/>
            </a:endParaRPr>
          </a:p>
          <a:p>
            <a:pPr marL="514350" indent="-171450">
              <a:spcBef>
                <a:spcPts val="400"/>
              </a:spcBef>
              <a:spcAft>
                <a:spcPts val="400"/>
              </a:spcAft>
              <a:buFont typeface="Arial,Sans-Serif"/>
              <a:buChar char="•"/>
            </a:pPr>
            <a:endParaRPr lang="en-US" sz="1400" b="0" dirty="0">
              <a:ea typeface="ＭＳ Ｐゴシック"/>
              <a:cs typeface="Arial"/>
            </a:endParaRPr>
          </a:p>
          <a:p>
            <a:pPr marL="514350" indent="-171450">
              <a:spcBef>
                <a:spcPts val="400"/>
              </a:spcBef>
              <a:spcAft>
                <a:spcPts val="400"/>
              </a:spcAft>
              <a:buFont typeface="Arial,Sans-Serif"/>
              <a:buChar char="•"/>
            </a:pPr>
            <a:endParaRPr lang="en-US" sz="1600" dirty="0">
              <a:cs typeface="Arial"/>
            </a:endParaRPr>
          </a:p>
        </p:txBody>
      </p:sp>
    </p:spTree>
    <p:extLst>
      <p:ext uri="{BB962C8B-B14F-4D97-AF65-F5344CB8AC3E}">
        <p14:creationId xmlns:p14="http://schemas.microsoft.com/office/powerpoint/2010/main" val="2008920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DC20-F40C-BB38-0426-DE4392A0DADC}"/>
              </a:ext>
            </a:extLst>
          </p:cNvPr>
          <p:cNvSpPr>
            <a:spLocks noGrp="1"/>
          </p:cNvSpPr>
          <p:nvPr>
            <p:ph type="title"/>
          </p:nvPr>
        </p:nvSpPr>
        <p:spPr/>
        <p:txBody>
          <a:bodyPr/>
          <a:lstStyle/>
          <a:p>
            <a:r>
              <a:rPr lang="en-US" dirty="0">
                <a:ea typeface="ＭＳ Ｐゴシック"/>
              </a:rPr>
              <a:t>COVID-19 update </a:t>
            </a:r>
            <a:r>
              <a:rPr lang="en-US" sz="1400" dirty="0">
                <a:ea typeface="ＭＳ Ｐゴシック"/>
              </a:rPr>
              <a:t>(10 - 21 June 2024)</a:t>
            </a:r>
            <a:endParaRPr lang="en-US" sz="1400" dirty="0"/>
          </a:p>
        </p:txBody>
      </p:sp>
      <p:sp>
        <p:nvSpPr>
          <p:cNvPr id="3" name="Content Placeholder 2">
            <a:extLst>
              <a:ext uri="{FF2B5EF4-FFF2-40B4-BE49-F238E27FC236}">
                <a16:creationId xmlns:a16="http://schemas.microsoft.com/office/drawing/2014/main" id="{D8B00D9C-B119-B67C-AF4A-FC9702BB6C71}"/>
              </a:ext>
            </a:extLst>
          </p:cNvPr>
          <p:cNvSpPr>
            <a:spLocks noGrp="1"/>
          </p:cNvSpPr>
          <p:nvPr>
            <p:ph idx="1"/>
          </p:nvPr>
        </p:nvSpPr>
        <p:spPr/>
        <p:txBody>
          <a:bodyPr/>
          <a:lstStyle/>
          <a:p>
            <a:r>
              <a:rPr lang="en-US" dirty="0">
                <a:ea typeface="ＭＳ Ｐゴシック"/>
              </a:rPr>
              <a:t>Current trends indicate high but decreasing levels of COVID-19 in Victoria</a:t>
            </a:r>
          </a:p>
          <a:p>
            <a:pPr marL="342900" indent="-342900">
              <a:buFont typeface="Arial"/>
              <a:buChar char="•"/>
            </a:pPr>
            <a:r>
              <a:rPr lang="en-US" sz="1800" dirty="0">
                <a:ea typeface="ＭＳ Ｐゴシック"/>
              </a:rPr>
              <a:t>COVID-19 </a:t>
            </a:r>
            <a:r>
              <a:rPr lang="en-US" sz="1800" dirty="0" err="1">
                <a:ea typeface="ＭＳ Ｐゴシック"/>
              </a:rPr>
              <a:t>hospitalisations</a:t>
            </a:r>
            <a:r>
              <a:rPr lang="en-US" sz="1800" dirty="0">
                <a:ea typeface="ＭＳ Ｐゴシック"/>
              </a:rPr>
              <a:t> have decreased for the second consecutive week</a:t>
            </a:r>
            <a:endParaRPr lang="en-US" sz="1800" dirty="0"/>
          </a:p>
          <a:p>
            <a:pPr marL="342900" indent="-342900">
              <a:buFont typeface="Arial"/>
              <a:buChar char="•"/>
            </a:pPr>
            <a:r>
              <a:rPr lang="en-US" sz="1800" dirty="0">
                <a:ea typeface="ＭＳ Ｐゴシック"/>
              </a:rPr>
              <a:t>COVID-19 antiviral prescriptions have decreased</a:t>
            </a:r>
          </a:p>
          <a:p>
            <a:pPr marL="342900" indent="-342900">
              <a:buFont typeface="Arial"/>
              <a:buChar char="•"/>
            </a:pPr>
            <a:r>
              <a:rPr lang="en-US" sz="1800" dirty="0">
                <a:ea typeface="ＭＳ Ｐゴシック"/>
              </a:rPr>
              <a:t>JN.1 continues to be the dominant variant of interest in Victoria and globally, with </a:t>
            </a:r>
            <a:r>
              <a:rPr lang="en-US" sz="1800" dirty="0" err="1">
                <a:ea typeface="ＭＳ Ｐゴシック"/>
              </a:rPr>
              <a:t>sublineage</a:t>
            </a:r>
            <a:r>
              <a:rPr lang="en-US" sz="1800" dirty="0">
                <a:ea typeface="ＭＳ Ｐゴシック"/>
              </a:rPr>
              <a:t> KP.3 increasing in abundance</a:t>
            </a:r>
            <a:endParaRPr lang="en-US" sz="1800" dirty="0"/>
          </a:p>
        </p:txBody>
      </p:sp>
    </p:spTree>
    <p:extLst>
      <p:ext uri="{BB962C8B-B14F-4D97-AF65-F5344CB8AC3E}">
        <p14:creationId xmlns:p14="http://schemas.microsoft.com/office/powerpoint/2010/main" val="1261674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802" y="202406"/>
            <a:ext cx="7197438" cy="809625"/>
          </a:xfrm>
        </p:spPr>
        <p:txBody>
          <a:bodyPr/>
          <a:lstStyle>
            <a:defPPr>
              <a:defRPr lang="en-AU"/>
            </a:defPPr>
            <a:lvl1pPr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181"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362"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543"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724"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5905" algn="l" defTabSz="914362" rtl="0" eaLnBrk="1" latinLnBrk="0" hangingPunct="1">
              <a:defRPr kern="1200">
                <a:solidFill>
                  <a:schemeClr val="tx1"/>
                </a:solidFill>
                <a:latin typeface="Arial" charset="0"/>
                <a:ea typeface="ＭＳ Ｐゴシック" pitchFamily="34" charset="-128"/>
                <a:cs typeface="+mn-cs"/>
              </a:defRPr>
            </a:lvl6pPr>
            <a:lvl7pPr marL="2743086" algn="l" defTabSz="914362" rtl="0" eaLnBrk="1" latinLnBrk="0" hangingPunct="1">
              <a:defRPr kern="1200">
                <a:solidFill>
                  <a:schemeClr val="tx1"/>
                </a:solidFill>
                <a:latin typeface="Arial" charset="0"/>
                <a:ea typeface="ＭＳ Ｐゴシック" pitchFamily="34" charset="-128"/>
                <a:cs typeface="+mn-cs"/>
              </a:defRPr>
            </a:lvl7pPr>
            <a:lvl8pPr marL="3200266" algn="l" defTabSz="914362" rtl="0" eaLnBrk="1" latinLnBrk="0" hangingPunct="1">
              <a:defRPr kern="1200">
                <a:solidFill>
                  <a:schemeClr val="tx1"/>
                </a:solidFill>
                <a:latin typeface="Arial" charset="0"/>
                <a:ea typeface="ＭＳ Ｐゴシック" pitchFamily="34" charset="-128"/>
                <a:cs typeface="+mn-cs"/>
              </a:defRPr>
            </a:lvl8pPr>
            <a:lvl9pPr marL="3657448" algn="l" defTabSz="914362" rtl="0" eaLnBrk="1" latinLnBrk="0" hangingPunct="1">
              <a:defRPr kern="1200">
                <a:solidFill>
                  <a:schemeClr val="tx1"/>
                </a:solidFill>
                <a:latin typeface="Arial" charset="0"/>
                <a:ea typeface="ＭＳ Ｐゴシック" pitchFamily="34" charset="-128"/>
                <a:cs typeface="+mn-cs"/>
              </a:defRPr>
            </a:lvl9pPr>
          </a:lstStyle>
          <a:p>
            <a:pPr marL="0" marR="0" algn="l">
              <a:lnSpc>
                <a:spcPct val="100000"/>
              </a:lnSpc>
              <a:spcBef>
                <a:spcPts val="0"/>
              </a:spcBef>
              <a:spcAft>
                <a:spcPts val="0"/>
              </a:spcAft>
              <a:buNone/>
            </a:pPr>
            <a:r>
              <a:rPr sz="1650" b="0" i="0" u="none" cap="none">
                <a:solidFill>
                  <a:srgbClr val="FFFFFF">
                    <a:alpha val="100000"/>
                  </a:srgbClr>
                </a:solidFill>
                <a:latin typeface="VIC SemiBold"/>
                <a:cs typeface="VIC SemiBold"/>
                <a:sym typeface="VIC SemiBold"/>
              </a:rPr>
              <a:t>Epidemiological Summary</a:t>
            </a:r>
          </a:p>
        </p:txBody>
      </p:sp>
      <p:sp>
        <p:nvSpPr>
          <p:cNvPr id="3" name="Text Placeholder 11"/>
          <p:cNvSpPr>
            <a:spLocks noGrp="1"/>
          </p:cNvSpPr>
          <p:nvPr>
            <p:ph type="body" sz="quarter" idx="18"/>
          </p:nvPr>
        </p:nvSpPr>
        <p:spPr>
          <a:xfrm>
            <a:off x="313135" y="1081244"/>
            <a:ext cx="8468916" cy="211775"/>
          </a:xfrm>
        </p:spPr>
        <p:txBody>
          <a:bodyPr/>
          <a:lstStyle>
            <a:defPPr>
              <a:defRPr lang="en-AU"/>
            </a:defPPr>
            <a:lvl1pPr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181"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362"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543"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724"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5905" algn="l" defTabSz="914362" rtl="0" eaLnBrk="1" latinLnBrk="0" hangingPunct="1">
              <a:defRPr kern="1200">
                <a:solidFill>
                  <a:schemeClr val="tx1"/>
                </a:solidFill>
                <a:latin typeface="Arial" charset="0"/>
                <a:ea typeface="ＭＳ Ｐゴシック" pitchFamily="34" charset="-128"/>
                <a:cs typeface="+mn-cs"/>
              </a:defRPr>
            </a:lvl6pPr>
            <a:lvl7pPr marL="2743086" algn="l" defTabSz="914362" rtl="0" eaLnBrk="1" latinLnBrk="0" hangingPunct="1">
              <a:defRPr kern="1200">
                <a:solidFill>
                  <a:schemeClr val="tx1"/>
                </a:solidFill>
                <a:latin typeface="Arial" charset="0"/>
                <a:ea typeface="ＭＳ Ｐゴシック" pitchFamily="34" charset="-128"/>
                <a:cs typeface="+mn-cs"/>
              </a:defRPr>
            </a:lvl7pPr>
            <a:lvl8pPr marL="3200266" algn="l" defTabSz="914362" rtl="0" eaLnBrk="1" latinLnBrk="0" hangingPunct="1">
              <a:defRPr kern="1200">
                <a:solidFill>
                  <a:schemeClr val="tx1"/>
                </a:solidFill>
                <a:latin typeface="Arial" charset="0"/>
                <a:ea typeface="ＭＳ Ｐゴシック" pitchFamily="34" charset="-128"/>
                <a:cs typeface="+mn-cs"/>
              </a:defRPr>
            </a:lvl8pPr>
            <a:lvl9pPr marL="3657448" algn="l" defTabSz="914362" rtl="0" eaLnBrk="1" latinLnBrk="0" hangingPunct="1">
              <a:defRPr kern="1200">
                <a:solidFill>
                  <a:schemeClr val="tx1"/>
                </a:solidFill>
                <a:latin typeface="Arial" charset="0"/>
                <a:ea typeface="ＭＳ Ｐゴシック" pitchFamily="34" charset="-128"/>
                <a:cs typeface="+mn-cs"/>
              </a:defRPr>
            </a:lvl9pPr>
          </a:lstStyle>
          <a:p>
            <a:r>
              <a:rPr lang="en-AU" sz="1050" b="1" i="0" u="none" cap="none" dirty="0">
                <a:solidFill>
                  <a:srgbClr val="000000">
                    <a:alpha val="100000"/>
                  </a:srgbClr>
                </a:solidFill>
                <a:latin typeface="VIC"/>
                <a:cs typeface="VIC"/>
                <a:sym typeface="VIC"/>
              </a:rPr>
              <a:t>Current trends indicate decreasing levels of COVID-19 activity in Victoria.</a:t>
            </a:r>
          </a:p>
        </p:txBody>
      </p:sp>
      <p:graphicFrame>
        <p:nvGraphicFramePr>
          <p:cNvPr id="4" name="Table Placeholder 11"/>
          <p:cNvGraphicFramePr>
            <a:graphicFrameLocks noGrp="1"/>
          </p:cNvGraphicFramePr>
          <p:nvPr/>
        </p:nvGraphicFramePr>
        <p:xfrm>
          <a:off x="235367" y="1318406"/>
          <a:ext cx="8606790" cy="3657600"/>
        </p:xfrm>
        <a:graphic>
          <a:graphicData uri="http://schemas.openxmlformats.org/drawingml/2006/table">
            <a:tbl>
              <a:tblPr/>
              <a:tblGrid>
                <a:gridCol w="1680210">
                  <a:extLst>
                    <a:ext uri="{9D8B030D-6E8A-4147-A177-3AD203B41FA5}">
                      <a16:colId xmlns:a16="http://schemas.microsoft.com/office/drawing/2014/main" val="20000"/>
                    </a:ext>
                  </a:extLst>
                </a:gridCol>
                <a:gridCol w="6926580">
                  <a:extLst>
                    <a:ext uri="{9D8B030D-6E8A-4147-A177-3AD203B41FA5}">
                      <a16:colId xmlns:a16="http://schemas.microsoft.com/office/drawing/2014/main" val="20001"/>
                    </a:ext>
                  </a:extLst>
                </a:gridCol>
              </a:tblGrid>
              <a:tr h="205740">
                <a:tc>
                  <a:txBody>
                    <a:bodyPr/>
                    <a:lstStyle/>
                    <a:p>
                      <a:pPr marL="38100" marR="38100" algn="ctr">
                        <a:lnSpc>
                          <a:spcPct val="100000"/>
                        </a:lnSpc>
                        <a:spcBef>
                          <a:spcPts val="300"/>
                        </a:spcBef>
                        <a:spcAft>
                          <a:spcPts val="300"/>
                        </a:spcAft>
                        <a:buNone/>
                      </a:pPr>
                      <a:r>
                        <a:rPr sz="800" b="0" i="0" u="none" cap="none">
                          <a:solidFill>
                            <a:srgbClr val="000000">
                              <a:alpha val="100000"/>
                            </a:srgbClr>
                          </a:solidFill>
                          <a:latin typeface="VIC"/>
                          <a:cs typeface="VIC"/>
                          <a:sym typeface="VIC"/>
                        </a:rPr>
                        <a:t>Daily counts last 12 weeks</a:t>
                      </a:r>
                    </a:p>
                  </a:txBody>
                  <a:tcPr marL="0" marR="0" marT="28575" marB="28575" anchor="ctr">
                    <a:lnL w="0" cap="flat" cmpd="sng" algn="ctr">
                      <a:noFill/>
                      <a:prstDash val="solid"/>
                    </a:lnL>
                    <a:lnR w="12700" cap="flat" cmpd="sng" algn="ctr">
                      <a:solidFill>
                        <a:srgbClr val="B3B3B3">
                          <a:alpha val="100000"/>
                        </a:srgbClr>
                      </a:solidFill>
                      <a:prstDash val="solid"/>
                    </a:lnR>
                    <a:lnT w="0" cap="flat" cmpd="sng" algn="ctr">
                      <a:noFill/>
                      <a:prstDash val="solid"/>
                    </a:lnT>
                    <a:lnB w="12700" cap="flat" cmpd="sng" algn="ctr">
                      <a:solidFill>
                        <a:srgbClr val="B3B3B3">
                          <a:alpha val="100000"/>
                        </a:srgbClr>
                      </a:solidFill>
                      <a:prstDash val="solid"/>
                    </a:lnB>
                    <a:solidFill>
                      <a:srgbClr val="E7E9F0">
                        <a:alpha val="100000"/>
                      </a:srgbClr>
                    </a:solidFill>
                  </a:tcPr>
                </a:tc>
                <a:tc>
                  <a:txBody>
                    <a:bodyPr/>
                    <a:lstStyle/>
                    <a:p>
                      <a:pPr marL="38100" marR="38100" algn="l">
                        <a:lnSpc>
                          <a:spcPct val="100000"/>
                        </a:lnSpc>
                        <a:spcBef>
                          <a:spcPts val="300"/>
                        </a:spcBef>
                        <a:spcAft>
                          <a:spcPts val="300"/>
                        </a:spcAft>
                        <a:buNone/>
                      </a:pPr>
                      <a:r>
                        <a:rPr sz="800" b="0" i="0" u="none" cap="none">
                          <a:solidFill>
                            <a:srgbClr val="000000">
                              <a:alpha val="100000"/>
                            </a:srgbClr>
                          </a:solidFill>
                          <a:latin typeface="VIC"/>
                          <a:cs typeface="VIC"/>
                          <a:sym typeface="VIC"/>
                        </a:rPr>
                        <a:t> </a:t>
                      </a:r>
                    </a:p>
                  </a:txBody>
                  <a:tcPr marL="0" marR="0" marT="28575" marB="28575" anchor="ctr">
                    <a:lnL w="12700" cap="flat" cmpd="sng" algn="ctr">
                      <a:solidFill>
                        <a:srgbClr val="B3B3B3">
                          <a:alpha val="100000"/>
                        </a:srgbClr>
                      </a:solidFill>
                      <a:prstDash val="solid"/>
                    </a:lnL>
                    <a:lnR w="0" cap="flat" cmpd="sng" algn="ctr">
                      <a:noFill/>
                      <a:prstDash val="solid"/>
                    </a:lnR>
                    <a:lnT w="0" cap="flat" cmpd="sng" algn="ctr">
                      <a:noFill/>
                      <a:prstDash val="solid"/>
                    </a:lnT>
                    <a:lnB w="12700" cap="flat" cmpd="sng" algn="ctr">
                      <a:solidFill>
                        <a:srgbClr val="B3B3B3">
                          <a:alpha val="100000"/>
                        </a:srgbClr>
                      </a:solidFill>
                      <a:prstDash val="solid"/>
                    </a:lnB>
                    <a:solidFill>
                      <a:srgbClr val="E7E9F0">
                        <a:alpha val="100000"/>
                      </a:srgbClr>
                    </a:solidFill>
                  </a:tcPr>
                </a:tc>
                <a:extLst>
                  <a:ext uri="{0D108BD9-81ED-4DB2-BD59-A6C34878D82A}">
                    <a16:rowId xmlns:a16="http://schemas.microsoft.com/office/drawing/2014/main" val="10000"/>
                  </a:ext>
                </a:extLst>
              </a:tr>
              <a:tr h="857250">
                <a:tc>
                  <a:txBody>
                    <a:bodyPr/>
                    <a:lstStyle/>
                    <a:p>
                      <a:pPr marL="38100" marR="38100" algn="l">
                        <a:lnSpc>
                          <a:spcPct val="100000"/>
                        </a:lnSpc>
                        <a:spcBef>
                          <a:spcPts val="300"/>
                        </a:spcBef>
                        <a:spcAft>
                          <a:spcPts val="300"/>
                        </a:spcAft>
                        <a:buNone/>
                      </a:pPr>
                      <a:endParaRPr sz="1400"/>
                    </a:p>
                  </a:txBody>
                  <a:tcPr marL="0" marR="0" marT="28575" marB="28575" anchor="ctr">
                    <a:lnL w="0" cap="flat" cmpd="sng" algn="ctr">
                      <a:noFill/>
                      <a:prstDash val="solid"/>
                    </a:lnL>
                    <a:lnR w="12700" cap="flat" cmpd="sng" algn="ctr">
                      <a:solidFill>
                        <a:srgbClr val="B3B3B3">
                          <a:alpha val="100000"/>
                        </a:srgbClr>
                      </a:solidFill>
                      <a:prstDash val="solid"/>
                    </a:lnR>
                    <a:lnT w="12700" cap="flat" cmpd="sng" algn="ctr">
                      <a:solidFill>
                        <a:srgbClr val="B3B3B3"/>
                      </a:solidFill>
                      <a:prstDash val="solid"/>
                      <a:round/>
                      <a:headEnd type="none" w="med" len="med"/>
                      <a:tailEnd type="none" w="med" len="med"/>
                    </a:lnT>
                    <a:lnB w="12700" cap="flat" cmpd="sng" algn="ctr">
                      <a:solidFill>
                        <a:srgbClr val="B3B3B3">
                          <a:alpha val="100000"/>
                        </a:srgbClr>
                      </a:solidFill>
                      <a:prstDash val="solid"/>
                    </a:lnB>
                    <a:solidFill>
                      <a:srgbClr val="E7E9F0">
                        <a:alpha val="100000"/>
                      </a:srgbClr>
                    </a:solidFill>
                  </a:tcPr>
                </a:tc>
                <a:tc>
                  <a:txBody>
                    <a:bodyPr/>
                    <a:lstStyle/>
                    <a:p>
                      <a:pPr marL="38100" marR="38100" algn="l">
                        <a:lnSpc>
                          <a:spcPct val="100000"/>
                        </a:lnSpc>
                        <a:spcBef>
                          <a:spcPts val="300"/>
                        </a:spcBef>
                        <a:spcAft>
                          <a:spcPts val="300"/>
                        </a:spcAft>
                        <a:buNone/>
                      </a:pPr>
                      <a:r>
                        <a:rPr sz="1100" b="1" i="0" u="none" cap="none">
                          <a:solidFill>
                            <a:srgbClr val="000000">
                              <a:alpha val="100000"/>
                            </a:srgbClr>
                          </a:solidFill>
                          <a:latin typeface="VIC"/>
                          <a:cs typeface="VIC"/>
                          <a:sym typeface="VIC"/>
                        </a:rPr>
                        <a:t>The number of people in hospital with COVID-19 has decreased this week. </a:t>
                      </a:r>
                      <a:r>
                        <a:rPr sz="1100" b="0" i="0" u="none" cap="none">
                          <a:solidFill>
                            <a:srgbClr val="000000">
                              <a:alpha val="100000"/>
                            </a:srgbClr>
                          </a:solidFill>
                          <a:latin typeface="VIC"/>
                          <a:cs typeface="VIC"/>
                          <a:sym typeface="VIC"/>
                        </a:rPr>
                        <a:t>The 7-day average is 254 (week ending 25 June), compared to 311 last week.</a:t>
                      </a:r>
                      <a:endParaRPr sz="1100" b="1" i="0" u="none" cap="none">
                        <a:solidFill>
                          <a:srgbClr val="000000">
                            <a:alpha val="100000"/>
                          </a:srgbClr>
                        </a:solidFill>
                        <a:latin typeface="VIC"/>
                        <a:cs typeface="VIC"/>
                        <a:sym typeface="VIC"/>
                      </a:endParaRPr>
                    </a:p>
                  </a:txBody>
                  <a:tcPr marL="0" marR="0" marT="28575" marB="28575" anchor="ctr">
                    <a:lnL w="12700" cap="flat" cmpd="sng" algn="ctr">
                      <a:solidFill>
                        <a:srgbClr val="B3B3B3">
                          <a:alpha val="100000"/>
                        </a:srgbClr>
                      </a:solidFill>
                      <a:prstDash val="solid"/>
                    </a:lnL>
                    <a:lnR w="0" cap="flat" cmpd="sng" algn="ctr">
                      <a:noFill/>
                      <a:prstDash val="solid"/>
                    </a:lnR>
                    <a:lnT w="12700" cap="flat" cmpd="sng" algn="ctr">
                      <a:solidFill>
                        <a:srgbClr val="B3B3B3"/>
                      </a:solidFill>
                      <a:prstDash val="solid"/>
                      <a:round/>
                      <a:headEnd type="none" w="med" len="med"/>
                      <a:tailEnd type="none" w="med" len="med"/>
                    </a:lnT>
                    <a:lnB w="12700" cap="flat" cmpd="sng" algn="ctr">
                      <a:solidFill>
                        <a:srgbClr val="B3B3B3">
                          <a:alpha val="100000"/>
                        </a:srgbClr>
                      </a:solidFill>
                      <a:prstDash val="solid"/>
                    </a:lnB>
                    <a:solidFill>
                      <a:srgbClr val="E7E9F0">
                        <a:alpha val="100000"/>
                      </a:srgbClr>
                    </a:solidFill>
                  </a:tcPr>
                </a:tc>
                <a:extLst>
                  <a:ext uri="{0D108BD9-81ED-4DB2-BD59-A6C34878D82A}">
                    <a16:rowId xmlns:a16="http://schemas.microsoft.com/office/drawing/2014/main" val="10001"/>
                  </a:ext>
                </a:extLst>
              </a:tr>
              <a:tr h="857250">
                <a:tc>
                  <a:txBody>
                    <a:bodyPr/>
                    <a:lstStyle/>
                    <a:p>
                      <a:pPr marL="38100" marR="38100" algn="l">
                        <a:lnSpc>
                          <a:spcPct val="100000"/>
                        </a:lnSpc>
                        <a:spcBef>
                          <a:spcPts val="300"/>
                        </a:spcBef>
                        <a:spcAft>
                          <a:spcPts val="300"/>
                        </a:spcAft>
                        <a:buNone/>
                      </a:pPr>
                      <a:endParaRPr sz="1400"/>
                    </a:p>
                  </a:txBody>
                  <a:tcPr marL="0" marR="0" marT="28575" marB="28575" anchor="ctr">
                    <a:lnL w="0" cap="flat" cmpd="sng" algn="ctr">
                      <a:noFill/>
                      <a:prstDash val="solid"/>
                    </a:lnL>
                    <a:lnR w="12700" cap="flat" cmpd="sng" algn="ctr">
                      <a:solidFill>
                        <a:srgbClr val="B3B3B3">
                          <a:alpha val="100000"/>
                        </a:srgbClr>
                      </a:solidFill>
                      <a:prstDash val="solid"/>
                    </a:lnR>
                    <a:lnT w="12700" cap="flat" cmpd="sng" algn="ctr">
                      <a:solidFill>
                        <a:srgbClr val="B3B3B3">
                          <a:alpha val="100000"/>
                        </a:srgbClr>
                      </a:solidFill>
                      <a:prstDash val="solid"/>
                    </a:lnT>
                    <a:lnB w="12700" cap="flat" cmpd="sng" algn="ctr">
                      <a:solidFill>
                        <a:srgbClr val="B3B3B3">
                          <a:alpha val="100000"/>
                        </a:srgbClr>
                      </a:solidFill>
                      <a:prstDash val="solid"/>
                    </a:lnB>
                    <a:solidFill>
                      <a:srgbClr val="E7E9F0">
                        <a:alpha val="100000"/>
                      </a:srgbClr>
                    </a:solidFill>
                  </a:tcPr>
                </a:tc>
                <a:tc>
                  <a:txBody>
                    <a:bodyPr/>
                    <a:lstStyle/>
                    <a:p>
                      <a:pPr marL="38100" marR="38100" algn="l">
                        <a:lnSpc>
                          <a:spcPct val="100000"/>
                        </a:lnSpc>
                        <a:spcBef>
                          <a:spcPts val="300"/>
                        </a:spcBef>
                        <a:spcAft>
                          <a:spcPts val="300"/>
                        </a:spcAft>
                        <a:buNone/>
                      </a:pPr>
                      <a:r>
                        <a:rPr sz="1100" b="1" i="0" u="none" cap="none">
                          <a:solidFill>
                            <a:srgbClr val="000000">
                              <a:alpha val="100000"/>
                            </a:srgbClr>
                          </a:solidFill>
                          <a:latin typeface="VIC"/>
                          <a:cs typeface="VIC"/>
                          <a:sym typeface="VIC"/>
                        </a:rPr>
                        <a:t>COVID-19 notifications remained stable this week. </a:t>
                      </a:r>
                      <a:r>
                        <a:rPr sz="1100" b="0" i="0" u="none" cap="none">
                          <a:solidFill>
                            <a:srgbClr val="000000">
                              <a:alpha val="100000"/>
                            </a:srgbClr>
                          </a:solidFill>
                          <a:latin typeface="VIC"/>
                          <a:cs typeface="VIC"/>
                          <a:sym typeface="VIC"/>
                        </a:rPr>
                        <a:t>A total of 1,3</a:t>
                      </a:r>
                      <a:r>
                        <a:rPr lang="en-AU" sz="1100" b="0" i="0" u="none" cap="none">
                          <a:solidFill>
                            <a:srgbClr val="000000">
                              <a:alpha val="100000"/>
                            </a:srgbClr>
                          </a:solidFill>
                          <a:latin typeface="VIC"/>
                          <a:cs typeface="VIC"/>
                          <a:sym typeface="VIC"/>
                        </a:rPr>
                        <a:t>10</a:t>
                      </a:r>
                      <a:r>
                        <a:rPr sz="1100" b="0" i="0" u="none" cap="none">
                          <a:solidFill>
                            <a:srgbClr val="000000">
                              <a:alpha val="100000"/>
                            </a:srgbClr>
                          </a:solidFill>
                          <a:latin typeface="VIC"/>
                          <a:cs typeface="VIC"/>
                          <a:sym typeface="VIC"/>
                        </a:rPr>
                        <a:t> cases (PCR-confirmed) were notified in the most recent week (ending 25 June), compared to 1,3</a:t>
                      </a:r>
                      <a:r>
                        <a:rPr lang="en-AU" sz="1100" b="0" i="0" u="none" cap="none">
                          <a:solidFill>
                            <a:srgbClr val="000000">
                              <a:alpha val="100000"/>
                            </a:srgbClr>
                          </a:solidFill>
                          <a:latin typeface="VIC"/>
                          <a:cs typeface="VIC"/>
                          <a:sym typeface="VIC"/>
                        </a:rPr>
                        <a:t>75</a:t>
                      </a:r>
                      <a:r>
                        <a:rPr sz="1100" b="0" i="0" u="none" cap="none">
                          <a:solidFill>
                            <a:srgbClr val="000000">
                              <a:alpha val="100000"/>
                            </a:srgbClr>
                          </a:solidFill>
                          <a:latin typeface="VIC"/>
                          <a:cs typeface="VIC"/>
                          <a:sym typeface="VIC"/>
                        </a:rPr>
                        <a:t> the week prior.</a:t>
                      </a:r>
                      <a:endParaRPr lang="en-AU" sz="1100" b="0" i="0" u="none" cap="none">
                        <a:solidFill>
                          <a:srgbClr val="000000">
                            <a:alpha val="100000"/>
                          </a:srgbClr>
                        </a:solidFill>
                        <a:latin typeface="VIC"/>
                        <a:cs typeface="VIC"/>
                        <a:sym typeface="VIC"/>
                      </a:endParaRPr>
                    </a:p>
                    <a:p>
                      <a:pPr marL="38100" marR="38100" algn="l">
                        <a:lnSpc>
                          <a:spcPct val="100000"/>
                        </a:lnSpc>
                        <a:spcBef>
                          <a:spcPts val="300"/>
                        </a:spcBef>
                        <a:spcAft>
                          <a:spcPts val="300"/>
                        </a:spcAft>
                        <a:buNone/>
                      </a:pPr>
                      <a:r>
                        <a:rPr sz="1100" b="0" i="0" u="none" cap="none">
                          <a:solidFill>
                            <a:srgbClr val="000000">
                              <a:alpha val="100000"/>
                            </a:srgbClr>
                          </a:solidFill>
                          <a:latin typeface="VIC"/>
                          <a:cs typeface="VIC"/>
                          <a:sym typeface="VIC"/>
                        </a:rPr>
                        <a:t>21,223 PCR tests were completed last week, similar to the week prior with 20,717 tests.</a:t>
                      </a:r>
                      <a:endParaRPr lang="en-AU" sz="1100" b="0" i="0" u="none" cap="none">
                        <a:solidFill>
                          <a:srgbClr val="000000">
                            <a:alpha val="100000"/>
                          </a:srgbClr>
                        </a:solidFill>
                        <a:latin typeface="VIC"/>
                        <a:cs typeface="VIC"/>
                        <a:sym typeface="VIC"/>
                      </a:endParaRPr>
                    </a:p>
                    <a:p>
                      <a:pPr marL="38100" marR="38100" algn="l">
                        <a:lnSpc>
                          <a:spcPct val="100000"/>
                        </a:lnSpc>
                        <a:spcBef>
                          <a:spcPts val="300"/>
                        </a:spcBef>
                        <a:spcAft>
                          <a:spcPts val="300"/>
                        </a:spcAft>
                        <a:buNone/>
                      </a:pPr>
                      <a:r>
                        <a:rPr sz="1100" b="0" i="0" u="none" cap="none">
                          <a:solidFill>
                            <a:srgbClr val="000000">
                              <a:alpha val="100000"/>
                            </a:srgbClr>
                          </a:solidFill>
                          <a:latin typeface="VIC"/>
                          <a:cs typeface="VIC"/>
                          <a:sym typeface="VIC"/>
                        </a:rPr>
                        <a:t>7% of tests returned a positive SARS-CoV-2 result, a decrease from 7.7% the previous week.</a:t>
                      </a:r>
                    </a:p>
                  </a:txBody>
                  <a:tcPr marL="0" marR="0" marT="28575" marB="28575" anchor="ctr">
                    <a:lnL w="12700" cap="flat" cmpd="sng" algn="ctr">
                      <a:solidFill>
                        <a:srgbClr val="B3B3B3">
                          <a:alpha val="100000"/>
                        </a:srgbClr>
                      </a:solidFill>
                      <a:prstDash val="solid"/>
                    </a:lnL>
                    <a:lnR w="0" cap="flat" cmpd="sng" algn="ctr">
                      <a:noFill/>
                      <a:prstDash val="solid"/>
                    </a:lnR>
                    <a:lnT w="12700" cap="flat" cmpd="sng" algn="ctr">
                      <a:solidFill>
                        <a:srgbClr val="B3B3B3">
                          <a:alpha val="100000"/>
                        </a:srgbClr>
                      </a:solidFill>
                      <a:prstDash val="solid"/>
                    </a:lnT>
                    <a:lnB w="12700" cap="flat" cmpd="sng" algn="ctr">
                      <a:solidFill>
                        <a:srgbClr val="B3B3B3">
                          <a:alpha val="100000"/>
                        </a:srgbClr>
                      </a:solidFill>
                      <a:prstDash val="solid"/>
                    </a:lnB>
                    <a:solidFill>
                      <a:srgbClr val="E7E9F0">
                        <a:alpha val="100000"/>
                      </a:srgbClr>
                    </a:solidFill>
                  </a:tcPr>
                </a:tc>
                <a:extLst>
                  <a:ext uri="{0D108BD9-81ED-4DB2-BD59-A6C34878D82A}">
                    <a16:rowId xmlns:a16="http://schemas.microsoft.com/office/drawing/2014/main" val="10002"/>
                  </a:ext>
                </a:extLst>
              </a:tr>
              <a:tr h="857250">
                <a:tc>
                  <a:txBody>
                    <a:bodyPr/>
                    <a:lstStyle/>
                    <a:p>
                      <a:pPr marL="38100" marR="38100" algn="l">
                        <a:lnSpc>
                          <a:spcPct val="100000"/>
                        </a:lnSpc>
                        <a:spcBef>
                          <a:spcPts val="300"/>
                        </a:spcBef>
                        <a:spcAft>
                          <a:spcPts val="300"/>
                        </a:spcAft>
                        <a:buNone/>
                      </a:pPr>
                      <a:endParaRPr sz="1400"/>
                    </a:p>
                  </a:txBody>
                  <a:tcPr marL="0" marR="0" marT="28575" marB="28575" anchor="ctr">
                    <a:lnL w="0" cap="flat" cmpd="sng" algn="ctr">
                      <a:noFill/>
                      <a:prstDash val="solid"/>
                    </a:lnL>
                    <a:lnR w="12700" cap="flat" cmpd="sng" algn="ctr">
                      <a:solidFill>
                        <a:srgbClr val="B3B3B3">
                          <a:alpha val="100000"/>
                        </a:srgbClr>
                      </a:solidFill>
                      <a:prstDash val="solid"/>
                    </a:lnR>
                    <a:lnT w="12700" cap="flat" cmpd="sng" algn="ctr">
                      <a:solidFill>
                        <a:srgbClr val="B3B3B3">
                          <a:alpha val="100000"/>
                        </a:srgbClr>
                      </a:solidFill>
                      <a:prstDash val="solid"/>
                    </a:lnT>
                    <a:lnB w="12700" cap="flat" cmpd="sng" algn="ctr">
                      <a:solidFill>
                        <a:srgbClr val="B3B3B3">
                          <a:alpha val="100000"/>
                        </a:srgbClr>
                      </a:solidFill>
                      <a:prstDash val="solid"/>
                    </a:lnB>
                    <a:solidFill>
                      <a:srgbClr val="E7E9F0">
                        <a:alpha val="100000"/>
                      </a:srgbClr>
                    </a:solidFill>
                  </a:tcPr>
                </a:tc>
                <a:tc>
                  <a:txBody>
                    <a:bodyPr/>
                    <a:lstStyle/>
                    <a:p>
                      <a:pPr marL="38100" marR="38100" algn="l">
                        <a:lnSpc>
                          <a:spcPct val="100000"/>
                        </a:lnSpc>
                        <a:spcBef>
                          <a:spcPts val="300"/>
                        </a:spcBef>
                        <a:spcAft>
                          <a:spcPts val="300"/>
                        </a:spcAft>
                        <a:buNone/>
                      </a:pPr>
                      <a:r>
                        <a:rPr lang="en-AU" sz="1100" b="1" i="0" u="none" cap="none">
                          <a:solidFill>
                            <a:srgbClr val="000000">
                              <a:alpha val="100000"/>
                            </a:srgbClr>
                          </a:solidFill>
                          <a:latin typeface="VIC"/>
                          <a:cs typeface="VIC"/>
                          <a:sym typeface="VIC"/>
                        </a:rPr>
                        <a:t>Deaths have increased. </a:t>
                      </a:r>
                      <a:r>
                        <a:rPr lang="en-AU" sz="1100" b="0" i="0" u="none" cap="none">
                          <a:solidFill>
                            <a:srgbClr val="000000">
                              <a:alpha val="100000"/>
                            </a:srgbClr>
                          </a:solidFill>
                          <a:latin typeface="VIC"/>
                          <a:cs typeface="VIC"/>
                          <a:sym typeface="VIC"/>
                        </a:rPr>
                        <a:t>In the most recent 28-day period (15 May 2024 - 11 Jun 2024) there were 212 COVID-19 associated deaths. Increases and decreases in the reporting of deaths attributable to COVID-19 tend to lag waves of infections and hospitalisations by several weeks. </a:t>
                      </a:r>
                    </a:p>
                  </a:txBody>
                  <a:tcPr marL="0" marR="0" marT="28575" marB="28575" anchor="ctr">
                    <a:lnL w="12700" cap="flat" cmpd="sng" algn="ctr">
                      <a:solidFill>
                        <a:srgbClr val="B3B3B3">
                          <a:alpha val="100000"/>
                        </a:srgbClr>
                      </a:solidFill>
                      <a:prstDash val="solid"/>
                    </a:lnL>
                    <a:lnR w="0" cap="flat" cmpd="sng" algn="ctr">
                      <a:noFill/>
                      <a:prstDash val="solid"/>
                    </a:lnR>
                    <a:lnT w="12700" cap="flat" cmpd="sng" algn="ctr">
                      <a:solidFill>
                        <a:srgbClr val="B3B3B3">
                          <a:alpha val="100000"/>
                        </a:srgbClr>
                      </a:solidFill>
                      <a:prstDash val="solid"/>
                    </a:lnT>
                    <a:lnB w="12700" cap="flat" cmpd="sng" algn="ctr">
                      <a:solidFill>
                        <a:srgbClr val="B3B3B3">
                          <a:alpha val="100000"/>
                        </a:srgbClr>
                      </a:solidFill>
                      <a:prstDash val="solid"/>
                    </a:lnB>
                    <a:solidFill>
                      <a:srgbClr val="E7E9F0">
                        <a:alpha val="100000"/>
                      </a:srgbClr>
                    </a:solidFill>
                  </a:tcPr>
                </a:tc>
                <a:extLst>
                  <a:ext uri="{0D108BD9-81ED-4DB2-BD59-A6C34878D82A}">
                    <a16:rowId xmlns:a16="http://schemas.microsoft.com/office/drawing/2014/main" val="10003"/>
                  </a:ext>
                </a:extLst>
              </a:tr>
              <a:tr h="857250">
                <a:tc>
                  <a:txBody>
                    <a:bodyPr/>
                    <a:lstStyle/>
                    <a:p>
                      <a:pPr marL="38100" marR="38100" algn="l">
                        <a:lnSpc>
                          <a:spcPct val="100000"/>
                        </a:lnSpc>
                        <a:spcBef>
                          <a:spcPts val="300"/>
                        </a:spcBef>
                        <a:spcAft>
                          <a:spcPts val="300"/>
                        </a:spcAft>
                        <a:buNone/>
                      </a:pPr>
                      <a:endParaRPr sz="1400"/>
                    </a:p>
                  </a:txBody>
                  <a:tcPr marL="0" marR="0" marT="28575" marB="28575" anchor="ctr">
                    <a:lnL w="0" cap="flat" cmpd="sng" algn="ctr">
                      <a:noFill/>
                      <a:prstDash val="solid"/>
                    </a:lnL>
                    <a:lnR w="12700" cap="flat" cmpd="sng" algn="ctr">
                      <a:solidFill>
                        <a:srgbClr val="B3B3B3">
                          <a:alpha val="100000"/>
                        </a:srgbClr>
                      </a:solidFill>
                      <a:prstDash val="solid"/>
                    </a:lnR>
                    <a:lnT w="12700" cap="flat" cmpd="sng" algn="ctr">
                      <a:solidFill>
                        <a:srgbClr val="B3B3B3">
                          <a:alpha val="100000"/>
                        </a:srgbClr>
                      </a:solidFill>
                      <a:prstDash val="solid"/>
                    </a:lnT>
                    <a:lnB w="0" cap="flat" cmpd="sng" algn="ctr">
                      <a:noFill/>
                      <a:prstDash val="solid"/>
                    </a:lnB>
                    <a:solidFill>
                      <a:srgbClr val="E7E9F0">
                        <a:alpha val="100000"/>
                      </a:srgbClr>
                    </a:solidFill>
                  </a:tcPr>
                </a:tc>
                <a:tc>
                  <a:txBody>
                    <a:bodyPr/>
                    <a:lstStyle/>
                    <a:p>
                      <a:pPr marL="38100" marR="38100" algn="l">
                        <a:lnSpc>
                          <a:spcPct val="100000"/>
                        </a:lnSpc>
                        <a:spcBef>
                          <a:spcPts val="300"/>
                        </a:spcBef>
                        <a:spcAft>
                          <a:spcPts val="300"/>
                        </a:spcAft>
                        <a:buNone/>
                      </a:pPr>
                      <a:r>
                        <a:rPr lang="en-AU" sz="1100" b="1" i="0" u="none" cap="none" dirty="0">
                          <a:solidFill>
                            <a:srgbClr val="000000"/>
                          </a:solidFill>
                          <a:latin typeface="VIC"/>
                          <a:cs typeface="VIC"/>
                          <a:sym typeface="VIC"/>
                        </a:rPr>
                        <a:t>Globally, JN.1 is the most prevalent variant.</a:t>
                      </a:r>
                      <a:r>
                        <a:rPr lang="en-AU" sz="1100" b="0" i="0" u="none" cap="none" dirty="0">
                          <a:solidFill>
                            <a:srgbClr val="000000"/>
                          </a:solidFill>
                          <a:latin typeface="VIC"/>
                          <a:cs typeface="VIC"/>
                          <a:sym typeface="VIC"/>
                        </a:rPr>
                        <a:t> </a:t>
                      </a:r>
                      <a:r>
                        <a:rPr lang="en-AU" sz="1100" b="1" i="0" u="none" cap="none" dirty="0">
                          <a:solidFill>
                            <a:srgbClr val="000000"/>
                          </a:solidFill>
                          <a:latin typeface="VIC"/>
                          <a:cs typeface="VIC"/>
                          <a:sym typeface="VIC"/>
                        </a:rPr>
                        <a:t>KP.3 and KP.2</a:t>
                      </a:r>
                      <a:r>
                        <a:rPr lang="en-AU" sz="1100" b="0" i="0" u="none" cap="none" dirty="0">
                          <a:solidFill>
                            <a:srgbClr val="000000"/>
                          </a:solidFill>
                          <a:latin typeface="VIC"/>
                          <a:cs typeface="VIC"/>
                          <a:sym typeface="VIC"/>
                        </a:rPr>
                        <a:t> are the fastest growing JN.1 sublineages. They were declared Variants Under Monitoring by WHO on 3 May 2024.</a:t>
                      </a:r>
                    </a:p>
                    <a:p>
                      <a:pPr marL="38100" marR="38100" algn="l">
                        <a:lnSpc>
                          <a:spcPct val="100000"/>
                        </a:lnSpc>
                        <a:spcBef>
                          <a:spcPts val="300"/>
                        </a:spcBef>
                        <a:spcAft>
                          <a:spcPts val="300"/>
                        </a:spcAft>
                        <a:buNone/>
                      </a:pPr>
                      <a:r>
                        <a:rPr lang="en-AU" sz="1100" b="0" i="0" u="none" cap="none" dirty="0">
                          <a:solidFill>
                            <a:srgbClr val="000000"/>
                          </a:solidFill>
                          <a:latin typeface="VIC"/>
                          <a:cs typeface="VIC"/>
                          <a:sym typeface="VIC"/>
                        </a:rPr>
                        <a:t>KP.3 has been the most prevalent JN.1 </a:t>
                      </a:r>
                      <a:r>
                        <a:rPr lang="en-AU" sz="1100" b="0" i="0" u="none" cap="none" dirty="0" err="1">
                          <a:solidFill>
                            <a:srgbClr val="000000"/>
                          </a:solidFill>
                          <a:latin typeface="VIC"/>
                          <a:cs typeface="VIC"/>
                          <a:sym typeface="VIC"/>
                        </a:rPr>
                        <a:t>sublineage</a:t>
                      </a:r>
                      <a:r>
                        <a:rPr lang="en-AU" sz="1100" b="0" i="0" u="none" cap="none" dirty="0">
                          <a:solidFill>
                            <a:srgbClr val="000000"/>
                          </a:solidFill>
                          <a:latin typeface="VIC"/>
                          <a:cs typeface="VIC"/>
                          <a:sym typeface="VIC"/>
                        </a:rPr>
                        <a:t> in Victoria to date.</a:t>
                      </a:r>
                    </a:p>
                  </a:txBody>
                  <a:tcPr marL="0" marR="0" marT="28575" marB="28575" anchor="ctr">
                    <a:lnL w="12700" cap="flat" cmpd="sng" algn="ctr">
                      <a:solidFill>
                        <a:srgbClr val="B3B3B3">
                          <a:alpha val="100000"/>
                        </a:srgbClr>
                      </a:solidFill>
                      <a:prstDash val="solid"/>
                    </a:lnL>
                    <a:lnR w="0" cap="flat" cmpd="sng" algn="ctr">
                      <a:noFill/>
                      <a:prstDash val="solid"/>
                    </a:lnR>
                    <a:lnT w="12700" cap="flat" cmpd="sng" algn="ctr">
                      <a:solidFill>
                        <a:srgbClr val="B3B3B3">
                          <a:alpha val="100000"/>
                        </a:srgbClr>
                      </a:solidFill>
                      <a:prstDash val="solid"/>
                    </a:lnT>
                    <a:lnB w="0" cap="flat" cmpd="sng" algn="ctr">
                      <a:noFill/>
                      <a:prstDash val="solid"/>
                    </a:lnB>
                    <a:solidFill>
                      <a:srgbClr val="E7E9F0">
                        <a:alpha val="100000"/>
                      </a:srgbClr>
                    </a:solidFill>
                  </a:tcPr>
                </a:tc>
                <a:extLst>
                  <a:ext uri="{0D108BD9-81ED-4DB2-BD59-A6C34878D82A}">
                    <a16:rowId xmlns:a16="http://schemas.microsoft.com/office/drawing/2014/main" val="10004"/>
                  </a:ext>
                </a:extLst>
              </a:tr>
            </a:tbl>
          </a:graphicData>
        </a:graphic>
      </p:graphicFrame>
      <p:pic>
        <p:nvPicPr>
          <p:cNvPr id="5" name="Minigraph Placeholder 1"/>
          <p:cNvPicPr>
            <a:picLocks noGrp="1"/>
          </p:cNvPicPr>
          <p:nvPr>
            <p:ph type="pic" sz="quarter" idx="13"/>
          </p:nvPr>
        </p:nvPicPr>
        <p:blipFill>
          <a:blip r:embed="rId2" cstate="print"/>
          <a:stretch>
            <a:fillRect/>
          </a:stretch>
        </p:blipFill>
        <p:spPr>
          <a:xfrm>
            <a:off x="420159" y="1568496"/>
            <a:ext cx="1337310" cy="694135"/>
          </a:xfrm>
          <a:prstGeom prst="rect">
            <a:avLst/>
          </a:prstGeom>
        </p:spPr>
      </p:pic>
      <p:pic>
        <p:nvPicPr>
          <p:cNvPr id="6" name="Minigraph Placeholder 2"/>
          <p:cNvPicPr>
            <a:picLocks noGrp="1"/>
          </p:cNvPicPr>
          <p:nvPr>
            <p:ph type="pic" sz="quarter" idx="16"/>
          </p:nvPr>
        </p:nvPicPr>
        <p:blipFill>
          <a:blip r:embed="rId3"/>
          <a:srcRect/>
          <a:stretch/>
        </p:blipFill>
        <p:spPr>
          <a:xfrm>
            <a:off x="420159" y="2507075"/>
            <a:ext cx="1337310" cy="694135"/>
          </a:xfrm>
          <a:prstGeom prst="rect">
            <a:avLst/>
          </a:prstGeom>
        </p:spPr>
      </p:pic>
      <p:pic>
        <p:nvPicPr>
          <p:cNvPr id="7" name="Minigraph Placeholder 3"/>
          <p:cNvPicPr>
            <a:picLocks noGrp="1"/>
          </p:cNvPicPr>
          <p:nvPr>
            <p:ph type="pic" sz="quarter" idx="14"/>
          </p:nvPr>
        </p:nvPicPr>
        <p:blipFill>
          <a:blip r:embed="rId4"/>
          <a:srcRect/>
          <a:stretch/>
        </p:blipFill>
        <p:spPr>
          <a:xfrm>
            <a:off x="420159" y="3318855"/>
            <a:ext cx="1337310" cy="694135"/>
          </a:xfrm>
          <a:prstGeom prst="rect">
            <a:avLst/>
          </a:prstGeom>
        </p:spPr>
      </p:pic>
      <p:pic>
        <p:nvPicPr>
          <p:cNvPr id="8" name="Virus Placeholder"/>
          <p:cNvPicPr>
            <a:picLocks noGrp="1"/>
          </p:cNvPicPr>
          <p:nvPr>
            <p:ph type="pic" sz="quarter" idx="19"/>
          </p:nvPr>
        </p:nvPicPr>
        <p:blipFill>
          <a:blip r:embed="rId5" cstate="print"/>
          <a:stretch>
            <a:fillRect/>
          </a:stretch>
        </p:blipFill>
        <p:spPr>
          <a:xfrm>
            <a:off x="745914" y="4140167"/>
            <a:ext cx="685800" cy="6858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802" y="202406"/>
            <a:ext cx="7197438" cy="809625"/>
          </a:xfrm>
        </p:spPr>
        <p:txBody>
          <a:bodyPr/>
          <a:lstStyle>
            <a:defPPr>
              <a:defRPr lang="en-AU"/>
            </a:defPPr>
            <a:lvl1pPr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181"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362"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543"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724"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5905" algn="l" defTabSz="914362" rtl="0" eaLnBrk="1" latinLnBrk="0" hangingPunct="1">
              <a:defRPr kern="1200">
                <a:solidFill>
                  <a:schemeClr val="tx1"/>
                </a:solidFill>
                <a:latin typeface="Arial" charset="0"/>
                <a:ea typeface="ＭＳ Ｐゴシック" pitchFamily="34" charset="-128"/>
                <a:cs typeface="+mn-cs"/>
              </a:defRPr>
            </a:lvl6pPr>
            <a:lvl7pPr marL="2743086" algn="l" defTabSz="914362" rtl="0" eaLnBrk="1" latinLnBrk="0" hangingPunct="1">
              <a:defRPr kern="1200">
                <a:solidFill>
                  <a:schemeClr val="tx1"/>
                </a:solidFill>
                <a:latin typeface="Arial" charset="0"/>
                <a:ea typeface="ＭＳ Ｐゴシック" pitchFamily="34" charset="-128"/>
                <a:cs typeface="+mn-cs"/>
              </a:defRPr>
            </a:lvl7pPr>
            <a:lvl8pPr marL="3200266" algn="l" defTabSz="914362" rtl="0" eaLnBrk="1" latinLnBrk="0" hangingPunct="1">
              <a:defRPr kern="1200">
                <a:solidFill>
                  <a:schemeClr val="tx1"/>
                </a:solidFill>
                <a:latin typeface="Arial" charset="0"/>
                <a:ea typeface="ＭＳ Ｐゴシック" pitchFamily="34" charset="-128"/>
                <a:cs typeface="+mn-cs"/>
              </a:defRPr>
            </a:lvl8pPr>
            <a:lvl9pPr marL="3657448" algn="l" defTabSz="914362" rtl="0" eaLnBrk="1" latinLnBrk="0" hangingPunct="1">
              <a:defRPr kern="1200">
                <a:solidFill>
                  <a:schemeClr val="tx1"/>
                </a:solidFill>
                <a:latin typeface="Arial" charset="0"/>
                <a:ea typeface="ＭＳ Ｐゴシック" pitchFamily="34" charset="-128"/>
                <a:cs typeface="+mn-cs"/>
              </a:defRPr>
            </a:lvl9pPr>
          </a:lstStyle>
          <a:p>
            <a:pPr marL="0" marR="0" algn="l">
              <a:lnSpc>
                <a:spcPct val="100000"/>
              </a:lnSpc>
              <a:spcBef>
                <a:spcPts val="0"/>
              </a:spcBef>
              <a:spcAft>
                <a:spcPts val="0"/>
              </a:spcAft>
              <a:buNone/>
            </a:pPr>
            <a:r>
              <a:rPr sz="1650" b="0" i="0" u="none" cap="none">
                <a:solidFill>
                  <a:srgbClr val="FFFFFF">
                    <a:alpha val="100000"/>
                  </a:srgbClr>
                </a:solidFill>
                <a:latin typeface="VIC SemiBold"/>
                <a:cs typeface="VIC SemiBold"/>
                <a:sym typeface="VIC SemiBold"/>
              </a:rPr>
              <a:t>COVID-19 Hospitalisations</a:t>
            </a:r>
          </a:p>
        </p:txBody>
      </p:sp>
      <p:pic>
        <p:nvPicPr>
          <p:cNvPr id="3" name="Picture Placeholder Hosp"/>
          <p:cNvPicPr>
            <a:picLocks noGrp="1"/>
          </p:cNvPicPr>
          <p:nvPr>
            <p:ph type="pic" sz="quarter" idx="13"/>
          </p:nvPr>
        </p:nvPicPr>
        <p:blipFill>
          <a:blip r:embed="rId2" cstate="print"/>
          <a:stretch>
            <a:fillRect/>
          </a:stretch>
        </p:blipFill>
        <p:spPr>
          <a:xfrm>
            <a:off x="184547" y="1160860"/>
            <a:ext cx="8772525" cy="3253199"/>
          </a:xfrm>
          <a:prstGeom prst="rect">
            <a:avLst/>
          </a:prstGeom>
        </p:spPr>
      </p:pic>
      <p:sp>
        <p:nvSpPr>
          <p:cNvPr id="4" name="Text Placeholder Hosp"/>
          <p:cNvSpPr>
            <a:spLocks noGrp="1"/>
          </p:cNvSpPr>
          <p:nvPr>
            <p:ph type="body" sz="quarter" idx="14"/>
          </p:nvPr>
        </p:nvSpPr>
        <p:spPr>
          <a:xfrm>
            <a:off x="184547" y="4447993"/>
            <a:ext cx="8772525" cy="412139"/>
          </a:xfrm>
        </p:spPr>
        <p:txBody>
          <a:bodyPr/>
          <a:lstStyle>
            <a:defPPr>
              <a:defRPr lang="en-AU"/>
            </a:defPPr>
            <a:lvl1pPr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181"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362"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543"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724"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5905" algn="l" defTabSz="914362" rtl="0" eaLnBrk="1" latinLnBrk="0" hangingPunct="1">
              <a:defRPr kern="1200">
                <a:solidFill>
                  <a:schemeClr val="tx1"/>
                </a:solidFill>
                <a:latin typeface="Arial" charset="0"/>
                <a:ea typeface="ＭＳ Ｐゴシック" pitchFamily="34" charset="-128"/>
                <a:cs typeface="+mn-cs"/>
              </a:defRPr>
            </a:lvl6pPr>
            <a:lvl7pPr marL="2743086" algn="l" defTabSz="914362" rtl="0" eaLnBrk="1" latinLnBrk="0" hangingPunct="1">
              <a:defRPr kern="1200">
                <a:solidFill>
                  <a:schemeClr val="tx1"/>
                </a:solidFill>
                <a:latin typeface="Arial" charset="0"/>
                <a:ea typeface="ＭＳ Ｐゴシック" pitchFamily="34" charset="-128"/>
                <a:cs typeface="+mn-cs"/>
              </a:defRPr>
            </a:lvl7pPr>
            <a:lvl8pPr marL="3200266" algn="l" defTabSz="914362" rtl="0" eaLnBrk="1" latinLnBrk="0" hangingPunct="1">
              <a:defRPr kern="1200">
                <a:solidFill>
                  <a:schemeClr val="tx1"/>
                </a:solidFill>
                <a:latin typeface="Arial" charset="0"/>
                <a:ea typeface="ＭＳ Ｐゴシック" pitchFamily="34" charset="-128"/>
                <a:cs typeface="+mn-cs"/>
              </a:defRPr>
            </a:lvl8pPr>
            <a:lvl9pPr marL="3657448" algn="l" defTabSz="914362" rtl="0" eaLnBrk="1" latinLnBrk="0" hangingPunct="1">
              <a:defRPr kern="1200">
                <a:solidFill>
                  <a:schemeClr val="tx1"/>
                </a:solidFill>
                <a:latin typeface="Arial" charset="0"/>
                <a:ea typeface="ＭＳ Ｐゴシック" pitchFamily="34" charset="-128"/>
                <a:cs typeface="+mn-cs"/>
              </a:defRPr>
            </a:lvl9pPr>
          </a:lstStyle>
          <a:p>
            <a:pPr marL="0" marR="0" algn="l">
              <a:lnSpc>
                <a:spcPct val="100000"/>
              </a:lnSpc>
              <a:spcBef>
                <a:spcPts val="0"/>
              </a:spcBef>
              <a:spcAft>
                <a:spcPts val="0"/>
              </a:spcAft>
              <a:buNone/>
            </a:pPr>
            <a:r>
              <a:rPr sz="750" b="0" i="0" u="none" cap="none">
                <a:solidFill>
                  <a:srgbClr val="000000">
                    <a:alpha val="100000"/>
                  </a:srgbClr>
                </a:solidFill>
                <a:latin typeface="VIC"/>
                <a:cs typeface="VIC"/>
                <a:sym typeface="VIC"/>
              </a:rPr>
              <a:t>This graph shows data back to September 2021 when hospitalisations were increasing during the Delta variant wave. 
Hospitalisations represent the number of COVID-19 positive patients in hospital on a given day.
</a:t>
            </a:r>
            <a:r>
              <a:rPr sz="675" b="0" i="1" u="none" cap="none">
                <a:solidFill>
                  <a:srgbClr val="000000">
                    <a:alpha val="100000"/>
                  </a:srgbClr>
                </a:solidFill>
                <a:latin typeface="VIC"/>
                <a:cs typeface="VIC"/>
                <a:sym typeface="VIC"/>
              </a:rPr>
              <a:t>Please note that COVID-19 hospitalisation data from CHRIS is unavailable for dates between 15 March 2024 and 30 March 2024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802" y="202406"/>
            <a:ext cx="7197438" cy="809625"/>
          </a:xfrm>
        </p:spPr>
        <p:txBody>
          <a:bodyPr/>
          <a:lstStyle>
            <a:defPPr>
              <a:defRPr lang="en-AU"/>
            </a:defPPr>
            <a:lvl1pPr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181"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362"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543"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724"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5905" algn="l" defTabSz="914362" rtl="0" eaLnBrk="1" latinLnBrk="0" hangingPunct="1">
              <a:defRPr kern="1200">
                <a:solidFill>
                  <a:schemeClr val="tx1"/>
                </a:solidFill>
                <a:latin typeface="Arial" charset="0"/>
                <a:ea typeface="ＭＳ Ｐゴシック" pitchFamily="34" charset="-128"/>
                <a:cs typeface="+mn-cs"/>
              </a:defRPr>
            </a:lvl6pPr>
            <a:lvl7pPr marL="2743086" algn="l" defTabSz="914362" rtl="0" eaLnBrk="1" latinLnBrk="0" hangingPunct="1">
              <a:defRPr kern="1200">
                <a:solidFill>
                  <a:schemeClr val="tx1"/>
                </a:solidFill>
                <a:latin typeface="Arial" charset="0"/>
                <a:ea typeface="ＭＳ Ｐゴシック" pitchFamily="34" charset="-128"/>
                <a:cs typeface="+mn-cs"/>
              </a:defRPr>
            </a:lvl7pPr>
            <a:lvl8pPr marL="3200266" algn="l" defTabSz="914362" rtl="0" eaLnBrk="1" latinLnBrk="0" hangingPunct="1">
              <a:defRPr kern="1200">
                <a:solidFill>
                  <a:schemeClr val="tx1"/>
                </a:solidFill>
                <a:latin typeface="Arial" charset="0"/>
                <a:ea typeface="ＭＳ Ｐゴシック" pitchFamily="34" charset="-128"/>
                <a:cs typeface="+mn-cs"/>
              </a:defRPr>
            </a:lvl8pPr>
            <a:lvl9pPr marL="3657448" algn="l" defTabSz="914362" rtl="0" eaLnBrk="1" latinLnBrk="0" hangingPunct="1">
              <a:defRPr kern="1200">
                <a:solidFill>
                  <a:schemeClr val="tx1"/>
                </a:solidFill>
                <a:latin typeface="Arial" charset="0"/>
                <a:ea typeface="ＭＳ Ｐゴシック" pitchFamily="34" charset="-128"/>
                <a:cs typeface="+mn-cs"/>
              </a:defRPr>
            </a:lvl9pPr>
          </a:lstStyle>
          <a:p>
            <a:pPr marL="0" marR="0" algn="l">
              <a:lnSpc>
                <a:spcPct val="100000"/>
              </a:lnSpc>
              <a:spcBef>
                <a:spcPts val="0"/>
              </a:spcBef>
              <a:spcAft>
                <a:spcPts val="0"/>
              </a:spcAft>
              <a:buNone/>
            </a:pPr>
            <a:r>
              <a:rPr sz="1650" b="0" i="0" u="none" cap="none">
                <a:solidFill>
                  <a:srgbClr val="FFFFFF">
                    <a:alpha val="100000"/>
                  </a:srgbClr>
                </a:solidFill>
                <a:latin typeface="VIC SemiBold"/>
                <a:cs typeface="VIC SemiBold"/>
                <a:sym typeface="VIC SemiBold"/>
              </a:rPr>
              <a:t>COVID-19 Mortality</a:t>
            </a:r>
          </a:p>
        </p:txBody>
      </p:sp>
      <p:pic>
        <p:nvPicPr>
          <p:cNvPr id="3" name="Figure Placeholder 6.1"/>
          <p:cNvPicPr>
            <a:picLocks noGrp="1"/>
          </p:cNvPicPr>
          <p:nvPr>
            <p:ph sz="quarter" idx="13"/>
          </p:nvPr>
        </p:nvPicPr>
        <p:blipFill>
          <a:blip r:embed="rId2"/>
          <a:srcRect/>
          <a:stretch/>
        </p:blipFill>
        <p:spPr>
          <a:xfrm>
            <a:off x="69128" y="1112044"/>
            <a:ext cx="4457700" cy="3387852"/>
          </a:xfrm>
          <a:prstGeom prst="rect">
            <a:avLst/>
          </a:prstGeom>
        </p:spPr>
      </p:pic>
      <p:pic>
        <p:nvPicPr>
          <p:cNvPr id="4" name="Figure Placeholder 6.2"/>
          <p:cNvPicPr>
            <a:picLocks noGrp="1"/>
          </p:cNvPicPr>
          <p:nvPr>
            <p:ph sz="quarter" idx="14"/>
          </p:nvPr>
        </p:nvPicPr>
        <p:blipFill>
          <a:blip r:embed="rId3"/>
          <a:srcRect/>
          <a:stretch/>
        </p:blipFill>
        <p:spPr>
          <a:xfrm>
            <a:off x="4612901" y="1112044"/>
            <a:ext cx="4457700" cy="3387852"/>
          </a:xfrm>
          <a:prstGeom prst="rect">
            <a:avLst/>
          </a:prstGeom>
        </p:spPr>
      </p:pic>
      <p:sp>
        <p:nvSpPr>
          <p:cNvPr id="5" name="Text Placeholder 6.1"/>
          <p:cNvSpPr>
            <a:spLocks noGrp="1"/>
          </p:cNvSpPr>
          <p:nvPr>
            <p:ph type="body" sz="quarter" idx="15"/>
          </p:nvPr>
        </p:nvSpPr>
        <p:spPr>
          <a:xfrm>
            <a:off x="69057" y="4574641"/>
            <a:ext cx="4457701" cy="365522"/>
          </a:xfrm>
        </p:spPr>
        <p:txBody>
          <a:bodyPr/>
          <a:lstStyle>
            <a:defPPr>
              <a:defRPr lang="en-AU"/>
            </a:defPPr>
            <a:lvl1pPr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181"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362"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543"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724" algn="l" defTabSz="457181"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5905" algn="l" defTabSz="914362" rtl="0" eaLnBrk="1" latinLnBrk="0" hangingPunct="1">
              <a:defRPr kern="1200">
                <a:solidFill>
                  <a:schemeClr val="tx1"/>
                </a:solidFill>
                <a:latin typeface="Arial" charset="0"/>
                <a:ea typeface="ＭＳ Ｐゴシック" pitchFamily="34" charset="-128"/>
                <a:cs typeface="+mn-cs"/>
              </a:defRPr>
            </a:lvl6pPr>
            <a:lvl7pPr marL="2743086" algn="l" defTabSz="914362" rtl="0" eaLnBrk="1" latinLnBrk="0" hangingPunct="1">
              <a:defRPr kern="1200">
                <a:solidFill>
                  <a:schemeClr val="tx1"/>
                </a:solidFill>
                <a:latin typeface="Arial" charset="0"/>
                <a:ea typeface="ＭＳ Ｐゴシック" pitchFamily="34" charset="-128"/>
                <a:cs typeface="+mn-cs"/>
              </a:defRPr>
            </a:lvl7pPr>
            <a:lvl8pPr marL="3200266" algn="l" defTabSz="914362" rtl="0" eaLnBrk="1" latinLnBrk="0" hangingPunct="1">
              <a:defRPr kern="1200">
                <a:solidFill>
                  <a:schemeClr val="tx1"/>
                </a:solidFill>
                <a:latin typeface="Arial" charset="0"/>
                <a:ea typeface="ＭＳ Ｐゴシック" pitchFamily="34" charset="-128"/>
                <a:cs typeface="+mn-cs"/>
              </a:defRPr>
            </a:lvl8pPr>
            <a:lvl9pPr marL="3657448" algn="l" defTabSz="914362" rtl="0" eaLnBrk="1" latinLnBrk="0" hangingPunct="1">
              <a:defRPr kern="1200">
                <a:solidFill>
                  <a:schemeClr val="tx1"/>
                </a:solidFill>
                <a:latin typeface="Arial" charset="0"/>
                <a:ea typeface="ＭＳ Ｐゴシック" pitchFamily="34" charset="-128"/>
                <a:cs typeface="+mn-cs"/>
              </a:defRPr>
            </a:lvl9pPr>
          </a:lstStyle>
          <a:p>
            <a:pPr marL="0" marR="0" algn="l">
              <a:lnSpc>
                <a:spcPct val="100000"/>
              </a:lnSpc>
              <a:spcBef>
                <a:spcPts val="0"/>
              </a:spcBef>
              <a:spcAft>
                <a:spcPts val="0"/>
              </a:spcAft>
              <a:buNone/>
            </a:pPr>
            <a:r>
              <a:rPr sz="750" b="0" i="0" u="none" cap="none">
                <a:solidFill>
                  <a:srgbClr val="000000">
                    <a:alpha val="100000"/>
                  </a:srgbClr>
                </a:solidFill>
                <a:latin typeface="VIC"/>
                <a:cs typeface="VIC"/>
                <a:sym typeface="VIC"/>
              </a:rPr>
              <a:t>Date is based on date of death, not the date of when each death was reported.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071" y="152400"/>
            <a:ext cx="8604756" cy="809625"/>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0"/>
              </a:spcBef>
              <a:spcAft>
                <a:spcPts val="0"/>
              </a:spcAft>
            </a:pPr>
            <a:r>
              <a:rPr lang="en-US" sz="2400" dirty="0">
                <a:solidFill>
                  <a:srgbClr val="FFFFFF">
                    <a:alpha val="100000"/>
                  </a:srgbClr>
                </a:solidFill>
                <a:latin typeface="Arial"/>
                <a:cs typeface="Arial"/>
                <a:sym typeface="VIC SemiBold"/>
              </a:rPr>
              <a:t>COVID-19 update – Quantitative Wastewater levels </a:t>
            </a:r>
            <a:r>
              <a:rPr lang="en-US" sz="1400" dirty="0">
                <a:solidFill>
                  <a:srgbClr val="FFFFFF">
                    <a:alpha val="100000"/>
                  </a:srgbClr>
                </a:solidFill>
                <a:latin typeface="Arial"/>
                <a:cs typeface="Arial"/>
                <a:sym typeface="VIC SemiBold"/>
              </a:rPr>
              <a:t>(10 - 21 June 2024)</a:t>
            </a:r>
            <a:endParaRPr lang="en-US" dirty="0"/>
          </a:p>
        </p:txBody>
      </p:sp>
      <p:pic>
        <p:nvPicPr>
          <p:cNvPr id="3" name="Figure Placeholder 7.1"/>
          <p:cNvPicPr>
            <a:picLocks noGrp="1"/>
          </p:cNvPicPr>
          <p:nvPr>
            <p:ph sz="quarter" idx="13"/>
          </p:nvPr>
        </p:nvPicPr>
        <p:blipFill>
          <a:blip r:embed="rId2" cstate="print"/>
          <a:stretch>
            <a:fillRect/>
          </a:stretch>
        </p:blipFill>
        <p:spPr>
          <a:xfrm>
            <a:off x="134541" y="1078880"/>
            <a:ext cx="6641016" cy="3781131"/>
          </a:xfrm>
          <a:prstGeom prst="rect">
            <a:avLst/>
          </a:prstGeom>
        </p:spPr>
      </p:pic>
      <p:sp>
        <p:nvSpPr>
          <p:cNvPr id="4" name="Text Placeholder 7.1"/>
          <p:cNvSpPr>
            <a:spLocks noGrp="1"/>
          </p:cNvSpPr>
          <p:nvPr>
            <p:ph type="body" sz="quarter" idx="14"/>
          </p:nvPr>
        </p:nvSpPr>
        <p:spPr>
          <a:xfrm>
            <a:off x="6875860" y="1145266"/>
            <a:ext cx="2133600" cy="3714866"/>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l">
              <a:lnSpc>
                <a:spcPct val="100000"/>
              </a:lnSpc>
              <a:spcBef>
                <a:spcPts val="0"/>
              </a:spcBef>
              <a:spcAft>
                <a:spcPts val="0"/>
              </a:spcAft>
              <a:buNone/>
            </a:pPr>
            <a:r>
              <a:rPr sz="1000" b="1" i="0" u="none" cap="none" dirty="0">
                <a:solidFill>
                  <a:srgbClr val="000000">
                    <a:alpha val="100000"/>
                  </a:srgbClr>
                </a:solidFill>
                <a:latin typeface="Arial"/>
                <a:cs typeface="VIC"/>
                <a:sym typeface="VIC"/>
              </a:rPr>
              <a:t>Quantitative wastewater sampling and 7-day average hospitalisations provide insights into changes in prevalence and COVID-19 wave detection.
</a:t>
            </a:r>
            <a:r>
              <a:rPr sz="1000" b="0" i="0" u="none" cap="none" dirty="0">
                <a:solidFill>
                  <a:srgbClr val="000000">
                    <a:alpha val="100000"/>
                  </a:srgbClr>
                </a:solidFill>
                <a:latin typeface="Arial"/>
                <a:cs typeface="VIC"/>
                <a:sym typeface="VIC"/>
              </a:rPr>
              <a:t>These charts show the median SARS-CoV-2 wastewater viral loads with hospitalisations over time, which show a close relationship.
Quantitative SARS-CoV-2 levels are </a:t>
            </a:r>
            <a:r>
              <a:rPr sz="1000" b="0" i="0" u="none" cap="none" dirty="0" err="1">
                <a:solidFill>
                  <a:srgbClr val="000000">
                    <a:alpha val="100000"/>
                  </a:srgbClr>
                </a:solidFill>
                <a:latin typeface="Arial"/>
                <a:cs typeface="VIC"/>
                <a:sym typeface="VIC"/>
              </a:rPr>
              <a:t>normalised</a:t>
            </a:r>
            <a:r>
              <a:rPr sz="1000" b="0" i="0" u="none" cap="none" dirty="0">
                <a:solidFill>
                  <a:srgbClr val="000000">
                    <a:alpha val="100000"/>
                  </a:srgbClr>
                </a:solidFill>
                <a:latin typeface="Arial"/>
                <a:cs typeface="VIC"/>
                <a:sym typeface="VIC"/>
              </a:rPr>
              <a:t> by </a:t>
            </a:r>
            <a:r>
              <a:rPr sz="1000" b="0" i="0" u="none" cap="none" dirty="0" err="1">
                <a:solidFill>
                  <a:srgbClr val="000000">
                    <a:alpha val="100000"/>
                  </a:srgbClr>
                </a:solidFill>
                <a:latin typeface="Arial"/>
                <a:cs typeface="VIC"/>
                <a:sym typeface="VIC"/>
              </a:rPr>
              <a:t>PMMoV</a:t>
            </a:r>
            <a:r>
              <a:rPr sz="1000" b="0" i="0" u="none" cap="none" dirty="0">
                <a:solidFill>
                  <a:srgbClr val="000000">
                    <a:alpha val="100000"/>
                  </a:srgbClr>
                </a:solidFill>
                <a:latin typeface="Arial"/>
                <a:cs typeface="VIC"/>
                <a:sym typeface="VIC"/>
              </a:rPr>
              <a:t> (a non-pathogenic virus that is shed consistently by the population) and smoothed over the read period to account for rainfall, population movements and catchment size.</a:t>
            </a:r>
          </a:p>
        </p:txBody>
      </p:sp>
      <p:sp>
        <p:nvSpPr>
          <p:cNvPr id="5" name="Text Placeholder 7.2"/>
          <p:cNvSpPr>
            <a:spLocks noGrp="1"/>
          </p:cNvSpPr>
          <p:nvPr>
            <p:ph type="body" sz="quarter" idx="15"/>
          </p:nvPr>
        </p:nvSpPr>
        <p:spPr>
          <a:xfrm>
            <a:off x="134543" y="4817328"/>
            <a:ext cx="4437458" cy="205936"/>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l">
              <a:lnSpc>
                <a:spcPct val="100000"/>
              </a:lnSpc>
              <a:spcBef>
                <a:spcPts val="0"/>
              </a:spcBef>
              <a:spcAft>
                <a:spcPts val="0"/>
              </a:spcAft>
              <a:buNone/>
            </a:pPr>
            <a:r>
              <a:rPr sz="675" b="0" i="1" u="none" cap="none">
                <a:solidFill>
                  <a:srgbClr val="000000">
                    <a:alpha val="100000"/>
                  </a:srgbClr>
                </a:solidFill>
                <a:latin typeface="VIC"/>
                <a:cs typeface="VIC"/>
                <a:sym typeface="VIC"/>
              </a:rPr>
              <a:t>Please note that COVID-19 </a:t>
            </a:r>
            <a:r>
              <a:rPr lang="en-US" sz="675" b="0" i="1" u="none" cap="none" dirty="0" err="1">
                <a:solidFill>
                  <a:srgbClr val="000000">
                    <a:alpha val="100000"/>
                  </a:srgbClr>
                </a:solidFill>
                <a:latin typeface="VIC"/>
                <a:cs typeface="VIC"/>
                <a:sym typeface="VIC"/>
              </a:rPr>
              <a:t>hospitalisation</a:t>
            </a:r>
            <a:r>
              <a:rPr sz="675" b="0" i="1" u="none" cap="none">
                <a:solidFill>
                  <a:srgbClr val="000000">
                    <a:alpha val="100000"/>
                  </a:srgbClr>
                </a:solidFill>
                <a:latin typeface="VIC"/>
                <a:cs typeface="VIC"/>
                <a:sym typeface="VIC"/>
              </a:rPr>
              <a:t> data from CHRIS is unavailable for dates between 15 and 30 March 2024</a:t>
            </a:r>
          </a:p>
        </p:txBody>
      </p:sp>
    </p:spTree>
    <p:extLst>
      <p:ext uri="{BB962C8B-B14F-4D97-AF65-F5344CB8AC3E}">
        <p14:creationId xmlns:p14="http://schemas.microsoft.com/office/powerpoint/2010/main" val="119638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802" y="202406"/>
            <a:ext cx="7197438" cy="809625"/>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dirty="0">
                <a:solidFill>
                  <a:srgbClr val="FFFFFF">
                    <a:alpha val="100000"/>
                  </a:srgbClr>
                </a:solidFill>
                <a:latin typeface="Arial"/>
                <a:cs typeface="Arial"/>
                <a:sym typeface="VIC SemiBold"/>
              </a:rPr>
              <a:t>COVID-19 update – Quantitative </a:t>
            </a:r>
            <a:r>
              <a:rPr lang="en-US" sz="2400" b="0" i="0" u="none" cap="none" dirty="0">
                <a:solidFill>
                  <a:srgbClr val="FFFFFF">
                    <a:alpha val="100000"/>
                  </a:srgbClr>
                </a:solidFill>
                <a:latin typeface="Arial"/>
                <a:cs typeface="Arial"/>
                <a:sym typeface="VIC SemiBold"/>
              </a:rPr>
              <a:t>Wastewater</a:t>
            </a:r>
            <a:r>
              <a:rPr lang="en-US" sz="2400" dirty="0">
                <a:solidFill>
                  <a:srgbClr val="FFFFFF">
                    <a:alpha val="100000"/>
                  </a:srgbClr>
                </a:solidFill>
                <a:latin typeface="Arial"/>
                <a:cs typeface="Arial"/>
                <a:sym typeface="VIC SemiBold"/>
              </a:rPr>
              <a:t>: variant trends in Victoria </a:t>
            </a:r>
            <a:r>
              <a:rPr lang="en-US" sz="1400" dirty="0">
                <a:solidFill>
                  <a:srgbClr val="FFFFFF">
                    <a:alpha val="100000"/>
                  </a:srgbClr>
                </a:solidFill>
                <a:latin typeface="Arial"/>
                <a:cs typeface="Arial"/>
                <a:sym typeface="VIC SemiBold"/>
              </a:rPr>
              <a:t>(10 - 21 June 2024)</a:t>
            </a:r>
            <a:endParaRPr lang="en-US" sz="1400" dirty="0">
              <a:solidFill>
                <a:srgbClr val="000000"/>
              </a:solidFill>
              <a:latin typeface="Arial"/>
              <a:cs typeface="Arial"/>
              <a:sym typeface="VIC SemiBold"/>
            </a:endParaRPr>
          </a:p>
          <a:p>
            <a:pPr marL="0" marR="0" algn="l">
              <a:lnSpc>
                <a:spcPct val="100000"/>
              </a:lnSpc>
              <a:spcBef>
                <a:spcPts val="0"/>
              </a:spcBef>
              <a:spcAft>
                <a:spcPts val="0"/>
              </a:spcAft>
              <a:buNone/>
            </a:pPr>
            <a:endParaRPr sz="1650" b="0" i="0" u="none" cap="none" dirty="0">
              <a:solidFill>
                <a:srgbClr val="FFFFFF">
                  <a:alpha val="100000"/>
                </a:srgbClr>
              </a:solidFill>
              <a:latin typeface="VIC SemiBold"/>
              <a:cs typeface="VIC SemiBold"/>
            </a:endParaRPr>
          </a:p>
        </p:txBody>
      </p:sp>
      <p:pic>
        <p:nvPicPr>
          <p:cNvPr id="3" name="Figure Placeholder 7.1"/>
          <p:cNvPicPr>
            <a:picLocks noGrp="1"/>
          </p:cNvPicPr>
          <p:nvPr>
            <p:ph sz="quarter" idx="13"/>
          </p:nvPr>
        </p:nvPicPr>
        <p:blipFill>
          <a:blip r:embed="rId2" cstate="print"/>
          <a:stretch>
            <a:fillRect/>
          </a:stretch>
        </p:blipFill>
        <p:spPr>
          <a:xfrm>
            <a:off x="134540" y="1079000"/>
            <a:ext cx="6641016" cy="3781131"/>
          </a:xfrm>
          <a:prstGeom prst="rect">
            <a:avLst/>
          </a:prstGeom>
        </p:spPr>
      </p:pic>
      <p:sp>
        <p:nvSpPr>
          <p:cNvPr id="4" name="Text Placeholder 7.1"/>
          <p:cNvSpPr>
            <a:spLocks noGrp="1"/>
          </p:cNvSpPr>
          <p:nvPr>
            <p:ph type="body" sz="quarter" idx="14"/>
          </p:nvPr>
        </p:nvSpPr>
        <p:spPr>
          <a:xfrm>
            <a:off x="6875860" y="1145266"/>
            <a:ext cx="2133600" cy="3714866"/>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l">
              <a:lnSpc>
                <a:spcPct val="100000"/>
              </a:lnSpc>
              <a:spcBef>
                <a:spcPts val="0"/>
              </a:spcBef>
              <a:spcAft>
                <a:spcPts val="0"/>
              </a:spcAft>
              <a:buNone/>
            </a:pPr>
            <a:r>
              <a:rPr sz="1000" b="1" i="0" u="none" cap="none" dirty="0">
                <a:solidFill>
                  <a:srgbClr val="000000">
                    <a:alpha val="100000"/>
                  </a:srgbClr>
                </a:solidFill>
                <a:latin typeface="Arial"/>
                <a:cs typeface="VIC"/>
                <a:sym typeface="VIC"/>
              </a:rPr>
              <a:t>Analysis of wastewater samples can help us understand which SARS-CoV-2 variants are currently circulating in Victoria.
</a:t>
            </a:r>
            <a:r>
              <a:rPr sz="1000" b="0" i="0" u="none" cap="none" dirty="0">
                <a:solidFill>
                  <a:srgbClr val="000000">
                    <a:alpha val="100000"/>
                  </a:srgbClr>
                </a:solidFill>
                <a:latin typeface="Arial"/>
                <a:cs typeface="VIC"/>
                <a:sym typeface="VIC"/>
              </a:rPr>
              <a:t>In the past there have been waves of infections and hospitalisations when a new variant or subvariant has spread quickly relative to the others.
There are a number of closely related </a:t>
            </a:r>
            <a:r>
              <a:rPr sz="1000" b="0" i="0" u="none" cap="none" dirty="0" err="1">
                <a:solidFill>
                  <a:srgbClr val="000000">
                    <a:alpha val="100000"/>
                  </a:srgbClr>
                </a:solidFill>
                <a:latin typeface="Arial"/>
                <a:cs typeface="VIC"/>
                <a:sym typeface="VIC"/>
              </a:rPr>
              <a:t>sublineages</a:t>
            </a:r>
            <a:r>
              <a:rPr sz="1000" b="0" i="0" u="none" cap="none" dirty="0">
                <a:solidFill>
                  <a:srgbClr val="000000">
                    <a:alpha val="100000"/>
                  </a:srgbClr>
                </a:solidFill>
                <a:latin typeface="Arial"/>
                <a:cs typeface="VIC"/>
                <a:sym typeface="VIC"/>
              </a:rPr>
              <a:t> circulating in Victoria. Only the most detected variants have been displayed here.</a:t>
            </a:r>
          </a:p>
        </p:txBody>
      </p:sp>
    </p:spTree>
    <p:extLst>
      <p:ext uri="{BB962C8B-B14F-4D97-AF65-F5344CB8AC3E}">
        <p14:creationId xmlns:p14="http://schemas.microsoft.com/office/powerpoint/2010/main" val="1875187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802" y="202406"/>
            <a:ext cx="7197438" cy="809625"/>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0"/>
              </a:spcBef>
              <a:spcAft>
                <a:spcPts val="0"/>
              </a:spcAft>
            </a:pPr>
            <a:r>
              <a:rPr lang="en-US" sz="2400" dirty="0">
                <a:solidFill>
                  <a:srgbClr val="FFFFFF">
                    <a:alpha val="100000"/>
                  </a:srgbClr>
                </a:solidFill>
                <a:latin typeface="Arial"/>
                <a:cs typeface="Arial"/>
                <a:sym typeface="VIC SemiBold"/>
              </a:rPr>
              <a:t>COVID-19 update - Vaccination </a:t>
            </a:r>
            <a:r>
              <a:rPr lang="en-US" sz="1400" dirty="0">
                <a:solidFill>
                  <a:srgbClr val="FFFFFF">
                    <a:alpha val="100000"/>
                  </a:srgbClr>
                </a:solidFill>
                <a:latin typeface="Arial"/>
                <a:cs typeface="Arial"/>
                <a:sym typeface="VIC SemiBold"/>
              </a:rPr>
              <a:t>(10 - 21 June 2024)</a:t>
            </a:r>
            <a:endParaRPr lang="en-US" dirty="0"/>
          </a:p>
        </p:txBody>
      </p:sp>
      <p:graphicFrame>
        <p:nvGraphicFramePr>
          <p:cNvPr id="3" name="Table Placeholder 10.1"/>
          <p:cNvGraphicFramePr>
            <a:graphicFrameLocks noGrp="1"/>
          </p:cNvGraphicFramePr>
          <p:nvPr/>
        </p:nvGraphicFramePr>
        <p:xfrm>
          <a:off x="208360" y="1221581"/>
          <a:ext cx="5383530" cy="3238500"/>
        </p:xfrm>
        <a:graphic>
          <a:graphicData uri="http://schemas.openxmlformats.org/drawingml/2006/table">
            <a:tbl>
              <a:tblPr/>
              <a:tblGrid>
                <a:gridCol w="78867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508760">
                  <a:extLst>
                    <a:ext uri="{9D8B030D-6E8A-4147-A177-3AD203B41FA5}">
                      <a16:colId xmlns:a16="http://schemas.microsoft.com/office/drawing/2014/main" val="20004"/>
                    </a:ext>
                  </a:extLst>
                </a:gridCol>
              </a:tblGrid>
              <a:tr h="342900">
                <a:tc>
                  <a:txBody>
                    <a:bodyPr/>
                    <a:lstStyle/>
                    <a:p>
                      <a:pPr marL="38100" marR="38100" algn="l">
                        <a:lnSpc>
                          <a:spcPct val="100000"/>
                        </a:lnSpc>
                        <a:spcBef>
                          <a:spcPts val="300"/>
                        </a:spcBef>
                        <a:spcAft>
                          <a:spcPts val="300"/>
                        </a:spcAft>
                        <a:buNone/>
                      </a:pPr>
                      <a:r>
                        <a:rPr sz="700" b="1" i="0" u="none" cap="none">
                          <a:solidFill>
                            <a:srgbClr val="FFFFFF">
                              <a:alpha val="100000"/>
                            </a:srgbClr>
                          </a:solidFill>
                          <a:latin typeface="VIC"/>
                          <a:cs typeface="Arial"/>
                          <a:sym typeface="Arial"/>
                        </a:rPr>
                        <a:t>Age group</a:t>
                      </a:r>
                    </a:p>
                  </a:txBody>
                  <a:tcPr marL="0" marR="0" marT="28575" marB="28575" anchor="ctr">
                    <a:lnL w="50800" cap="flat" cmpd="sng" algn="ctr">
                      <a:solidFill>
                        <a:srgbClr val="FFFFFF">
                          <a:alpha val="100000"/>
                        </a:srgbClr>
                      </a:solidFill>
                      <a:prstDash val="solid"/>
                    </a:lnL>
                    <a:lnR w="12700" cap="flat" cmpd="sng" algn="ctr">
                      <a:solidFill>
                        <a:srgbClr val="FFFFFF">
                          <a:alpha val="100000"/>
                        </a:srgbClr>
                      </a:solidFill>
                      <a:prstDash val="solid"/>
                    </a:lnR>
                    <a:lnT w="50800" cap="flat" cmpd="sng" algn="ctr">
                      <a:solidFill>
                        <a:srgbClr val="FFFFFF">
                          <a:alpha val="100000"/>
                        </a:srgbClr>
                      </a:solidFill>
                      <a:prstDash val="solid"/>
                    </a:lnT>
                    <a:lnB w="50800" cap="flat" cmpd="sng" algn="ctr">
                      <a:solidFill>
                        <a:srgbClr val="FFFFFF">
                          <a:alpha val="100000"/>
                        </a:srgbClr>
                      </a:solidFill>
                      <a:prstDash val="solid"/>
                    </a:lnB>
                    <a:solidFill>
                      <a:srgbClr val="1E1447">
                        <a:alpha val="100000"/>
                      </a:srgbClr>
                    </a:solidFill>
                  </a:tcPr>
                </a:tc>
                <a:tc>
                  <a:txBody>
                    <a:bodyPr/>
                    <a:lstStyle/>
                    <a:p>
                      <a:pPr marL="38100" marR="38100" algn="ctr">
                        <a:lnSpc>
                          <a:spcPct val="100000"/>
                        </a:lnSpc>
                        <a:spcBef>
                          <a:spcPts val="300"/>
                        </a:spcBef>
                        <a:spcAft>
                          <a:spcPts val="300"/>
                        </a:spcAft>
                        <a:buNone/>
                      </a:pPr>
                      <a:r>
                        <a:rPr sz="700" b="1" i="0" u="none" cap="none">
                          <a:solidFill>
                            <a:srgbClr val="FFFFFF">
                              <a:alpha val="100000"/>
                            </a:srgbClr>
                          </a:solidFill>
                          <a:latin typeface="VIC"/>
                          <a:cs typeface="Arial"/>
                          <a:sym typeface="Arial"/>
                        </a:rPr>
                        <a:t>Vaccinated last 12 months</a:t>
                      </a:r>
                      <a:r>
                        <a:rPr sz="700" b="1" i="0" u="none" cap="none" baseline="40000">
                          <a:solidFill>
                            <a:srgbClr val="FFFFFF">
                              <a:alpha val="100000"/>
                            </a:srgbClr>
                          </a:solidFill>
                          <a:latin typeface="VIC"/>
                          <a:cs typeface="Arial"/>
                          <a:sym typeface="Arial"/>
                        </a:rPr>
                        <a:t>*</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50800" cap="flat" cmpd="sng" algn="ctr">
                      <a:solidFill>
                        <a:srgbClr val="FFFFFF">
                          <a:alpha val="100000"/>
                        </a:srgbClr>
                      </a:solidFill>
                      <a:prstDash val="solid"/>
                    </a:lnT>
                    <a:lnB w="50800" cap="flat" cmpd="sng" algn="ctr">
                      <a:solidFill>
                        <a:srgbClr val="FFFFFF">
                          <a:alpha val="100000"/>
                        </a:srgbClr>
                      </a:solidFill>
                      <a:prstDash val="solid"/>
                    </a:lnB>
                    <a:solidFill>
                      <a:srgbClr val="1E1447">
                        <a:alpha val="100000"/>
                      </a:srgbClr>
                    </a:solidFill>
                  </a:tcPr>
                </a:tc>
                <a:tc>
                  <a:txBody>
                    <a:bodyPr/>
                    <a:lstStyle/>
                    <a:p>
                      <a:pPr marL="38100" marR="38100" algn="ctr">
                        <a:lnSpc>
                          <a:spcPct val="100000"/>
                        </a:lnSpc>
                        <a:spcBef>
                          <a:spcPts val="300"/>
                        </a:spcBef>
                        <a:spcAft>
                          <a:spcPts val="300"/>
                        </a:spcAft>
                        <a:buNone/>
                      </a:pPr>
                      <a:r>
                        <a:rPr sz="700" b="1" i="0" u="none" cap="none">
                          <a:solidFill>
                            <a:srgbClr val="FFFFFF">
                              <a:alpha val="100000"/>
                            </a:srgbClr>
                          </a:solidFill>
                          <a:latin typeface="VIC"/>
                          <a:cs typeface="Arial"/>
                          <a:sym typeface="Arial"/>
                        </a:rPr>
                        <a:t>Vaccinated last 6 months</a:t>
                      </a:r>
                      <a:r>
                        <a:rPr sz="700" b="1" i="0" u="none" cap="none" baseline="40000">
                          <a:solidFill>
                            <a:srgbClr val="FFFFFF">
                              <a:alpha val="100000"/>
                            </a:srgbClr>
                          </a:solidFill>
                          <a:latin typeface="VIC"/>
                          <a:cs typeface="Arial"/>
                          <a:sym typeface="Arial"/>
                        </a:rPr>
                        <a:t>*</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50800" cap="flat" cmpd="sng" algn="ctr">
                      <a:solidFill>
                        <a:srgbClr val="FFFFFF">
                          <a:alpha val="100000"/>
                        </a:srgbClr>
                      </a:solidFill>
                      <a:prstDash val="solid"/>
                    </a:lnT>
                    <a:lnB w="50800" cap="flat" cmpd="sng" algn="ctr">
                      <a:solidFill>
                        <a:srgbClr val="FFFFFF">
                          <a:alpha val="100000"/>
                        </a:srgbClr>
                      </a:solidFill>
                      <a:prstDash val="solid"/>
                    </a:lnB>
                    <a:solidFill>
                      <a:srgbClr val="1E1447">
                        <a:alpha val="100000"/>
                      </a:srgbClr>
                    </a:solidFill>
                  </a:tcPr>
                </a:tc>
                <a:tc>
                  <a:txBody>
                    <a:bodyPr/>
                    <a:lstStyle/>
                    <a:p>
                      <a:pPr marL="38100" marR="38100" algn="ctr">
                        <a:lnSpc>
                          <a:spcPct val="100000"/>
                        </a:lnSpc>
                        <a:spcBef>
                          <a:spcPts val="300"/>
                        </a:spcBef>
                        <a:spcAft>
                          <a:spcPts val="300"/>
                        </a:spcAft>
                        <a:buNone/>
                      </a:pPr>
                      <a:r>
                        <a:rPr sz="700" b="1" i="0" u="none" cap="none">
                          <a:solidFill>
                            <a:srgbClr val="FFFFFF">
                              <a:alpha val="100000"/>
                            </a:srgbClr>
                          </a:solidFill>
                          <a:latin typeface="VIC"/>
                          <a:cs typeface="Arial"/>
                          <a:sym typeface="Arial"/>
                        </a:rPr>
                        <a:t>Doses last 7 days</a:t>
                      </a:r>
                      <a:r>
                        <a:rPr sz="700" b="1" i="0" u="none" cap="none" baseline="40000">
                          <a:solidFill>
                            <a:srgbClr val="FFFFFF">
                              <a:alpha val="100000"/>
                            </a:srgbClr>
                          </a:solidFill>
                          <a:latin typeface="VIC"/>
                          <a:cs typeface="Arial"/>
                          <a:sym typeface="Arial"/>
                        </a:rPr>
                        <a:t>#</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50800" cap="flat" cmpd="sng" algn="ctr">
                      <a:solidFill>
                        <a:srgbClr val="FFFFFF">
                          <a:alpha val="100000"/>
                        </a:srgbClr>
                      </a:solidFill>
                      <a:prstDash val="solid"/>
                    </a:lnT>
                    <a:lnB w="50800" cap="flat" cmpd="sng" algn="ctr">
                      <a:solidFill>
                        <a:srgbClr val="FFFFFF">
                          <a:alpha val="100000"/>
                        </a:srgbClr>
                      </a:solidFill>
                      <a:prstDash val="solid"/>
                    </a:lnB>
                    <a:solidFill>
                      <a:srgbClr val="1E1447">
                        <a:alpha val="100000"/>
                      </a:srgbClr>
                    </a:solidFill>
                  </a:tcPr>
                </a:tc>
                <a:tc>
                  <a:txBody>
                    <a:bodyPr/>
                    <a:lstStyle/>
                    <a:p>
                      <a:pPr marL="38100" marR="38100" algn="ctr">
                        <a:lnSpc>
                          <a:spcPct val="100000"/>
                        </a:lnSpc>
                        <a:spcBef>
                          <a:spcPts val="300"/>
                        </a:spcBef>
                        <a:spcAft>
                          <a:spcPts val="300"/>
                        </a:spcAft>
                        <a:buNone/>
                      </a:pPr>
                      <a:r>
                        <a:rPr sz="700" b="1" i="0" u="none" cap="none">
                          <a:solidFill>
                            <a:srgbClr val="FFFFFF">
                              <a:alpha val="100000"/>
                            </a:srgbClr>
                          </a:solidFill>
                          <a:latin typeface="VIC"/>
                          <a:cs typeface="Arial"/>
                          <a:sym typeface="Arial"/>
                        </a:rPr>
                        <a:t>Doses last 12 weeks</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50800" cap="flat" cmpd="sng" algn="ctr">
                      <a:solidFill>
                        <a:srgbClr val="FFFFFF">
                          <a:alpha val="100000"/>
                        </a:srgbClr>
                      </a:solidFill>
                      <a:prstDash val="solid"/>
                    </a:lnT>
                    <a:lnB w="50800" cap="flat" cmpd="sng" algn="ctr">
                      <a:solidFill>
                        <a:srgbClr val="FFFFFF">
                          <a:alpha val="100000"/>
                        </a:srgbClr>
                      </a:solidFill>
                      <a:prstDash val="solid"/>
                    </a:lnB>
                    <a:solidFill>
                      <a:srgbClr val="1E1447">
                        <a:alpha val="100000"/>
                      </a:srgbClr>
                    </a:solidFill>
                  </a:tcPr>
                </a:tc>
                <a:extLst>
                  <a:ext uri="{0D108BD9-81ED-4DB2-BD59-A6C34878D82A}">
                    <a16:rowId xmlns:a16="http://schemas.microsoft.com/office/drawing/2014/main" val="10000"/>
                  </a:ext>
                </a:extLst>
              </a:tr>
              <a:tr h="331470">
                <a:tc>
                  <a:txBody>
                    <a:bodyPr/>
                    <a:lstStyle/>
                    <a:p>
                      <a:pPr marL="38100" marR="38100" algn="l">
                        <a:lnSpc>
                          <a:spcPct val="100000"/>
                        </a:lnSpc>
                        <a:spcBef>
                          <a:spcPts val="300"/>
                        </a:spcBef>
                        <a:spcAft>
                          <a:spcPts val="300"/>
                        </a:spcAft>
                        <a:buNone/>
                      </a:pPr>
                      <a:r>
                        <a:rPr sz="700" b="1" i="0" u="none" cap="none">
                          <a:solidFill>
                            <a:srgbClr val="FFFFFF">
                              <a:alpha val="100000"/>
                            </a:srgbClr>
                          </a:solidFill>
                          <a:latin typeface="VIC"/>
                          <a:cs typeface="Arial"/>
                          <a:sym typeface="Arial"/>
                        </a:rPr>
                        <a:t>00-04</a:t>
                      </a:r>
                    </a:p>
                  </a:txBody>
                  <a:tcPr marL="0" marR="0" marT="28575" marB="28575" anchor="ctr">
                    <a:lnL w="50800" cap="flat" cmpd="sng" algn="ctr">
                      <a:solidFill>
                        <a:srgbClr val="FFFFFF">
                          <a:alpha val="100000"/>
                        </a:srgbClr>
                      </a:solidFill>
                      <a:prstDash val="solid"/>
                    </a:lnL>
                    <a:lnR w="12700" cap="flat" cmpd="sng" algn="ctr">
                      <a:solidFill>
                        <a:srgbClr val="FFFFFF">
                          <a:alpha val="100000"/>
                        </a:srgbClr>
                      </a:solidFill>
                      <a:prstDash val="solid"/>
                    </a:lnR>
                    <a:lnT w="50800" cap="flat" cmpd="sng" algn="ctr">
                      <a:solidFill>
                        <a:srgbClr val="FFFFFF"/>
                      </a:solidFill>
                      <a:prstDash val="solid"/>
                      <a:round/>
                      <a:headEnd type="none" w="med" len="med"/>
                      <a:tailEnd type="none" w="med" len="med"/>
                    </a:lnT>
                    <a:lnB w="12700" cap="flat" cmpd="sng" algn="ctr">
                      <a:solidFill>
                        <a:srgbClr val="FFFFFF">
                          <a:alpha val="100000"/>
                        </a:srgbClr>
                      </a:solidFill>
                      <a:prstDash val="solid"/>
                    </a:lnB>
                    <a:solidFill>
                      <a:srgbClr val="1E1447">
                        <a:alpha val="100000"/>
                      </a:srgbClr>
                    </a:solidFill>
                  </a:tcPr>
                </a:tc>
                <a:tc>
                  <a:txBody>
                    <a:bodyPr/>
                    <a:lstStyle/>
                    <a:p>
                      <a:pPr marL="38100" marR="38100" algn="ctr">
                        <a:lnSpc>
                          <a:spcPct val="100000"/>
                        </a:lnSpc>
                        <a:spcBef>
                          <a:spcPts val="300"/>
                        </a:spcBef>
                        <a:spcAft>
                          <a:spcPts val="300"/>
                        </a:spcAft>
                        <a:buNone/>
                      </a:pPr>
                      <a:r>
                        <a:rPr sz="700" b="0" i="0" u="none" cap="none">
                          <a:solidFill>
                            <a:srgbClr val="000000">
                              <a:alpha val="100000"/>
                            </a:srgbClr>
                          </a:solidFill>
                          <a:latin typeface="VIC"/>
                          <a:cs typeface="Arial"/>
                          <a:sym typeface="Arial"/>
                        </a:rPr>
                        <a:t>0%</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50800" cap="flat" cmpd="sng" algn="ctr">
                      <a:solidFill>
                        <a:srgbClr val="FFFFFF"/>
                      </a:solidFill>
                      <a:prstDash val="solid"/>
                      <a:round/>
                      <a:headEnd type="none" w="med" len="med"/>
                      <a:tailEnd type="none" w="med" len="med"/>
                    </a:lnT>
                    <a:lnB w="12700" cap="flat" cmpd="sng" algn="ctr">
                      <a:solidFill>
                        <a:srgbClr val="FFFFFF">
                          <a:alpha val="100000"/>
                        </a:srgbClr>
                      </a:solidFill>
                      <a:prstDash val="solid"/>
                    </a:lnB>
                    <a:solidFill>
                      <a:srgbClr val="EFEFEF">
                        <a:alpha val="100000"/>
                      </a:srgbClr>
                    </a:solidFill>
                  </a:tcPr>
                </a:tc>
                <a:tc>
                  <a:txBody>
                    <a:bodyPr/>
                    <a:lstStyle/>
                    <a:p>
                      <a:pPr marL="38100" marR="38100" algn="ctr">
                        <a:lnSpc>
                          <a:spcPct val="100000"/>
                        </a:lnSpc>
                        <a:spcBef>
                          <a:spcPts val="300"/>
                        </a:spcBef>
                        <a:spcAft>
                          <a:spcPts val="300"/>
                        </a:spcAft>
                        <a:buNone/>
                      </a:pPr>
                      <a:r>
                        <a:rPr sz="700" b="0" i="0" u="none" cap="none">
                          <a:solidFill>
                            <a:srgbClr val="000000">
                              <a:alpha val="100000"/>
                            </a:srgbClr>
                          </a:solidFill>
                          <a:latin typeface="VIC"/>
                          <a:cs typeface="Arial"/>
                          <a:sym typeface="Arial"/>
                        </a:rPr>
                        <a:t>0%</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50800" cap="flat" cmpd="sng" algn="ctr">
                      <a:solidFill>
                        <a:srgbClr val="FFFFFF"/>
                      </a:solidFill>
                      <a:prstDash val="solid"/>
                      <a:round/>
                      <a:headEnd type="none" w="med" len="med"/>
                      <a:tailEnd type="none" w="med" len="med"/>
                    </a:lnT>
                    <a:lnB w="12700" cap="flat" cmpd="sng" algn="ctr">
                      <a:solidFill>
                        <a:srgbClr val="FFFFFF">
                          <a:alpha val="100000"/>
                        </a:srgbClr>
                      </a:solidFill>
                      <a:prstDash val="solid"/>
                    </a:lnB>
                    <a:solidFill>
                      <a:srgbClr val="EFEFEF">
                        <a:alpha val="100000"/>
                      </a:srgbClr>
                    </a:solidFill>
                  </a:tcPr>
                </a:tc>
                <a:tc>
                  <a:txBody>
                    <a:bodyPr/>
                    <a:lstStyle/>
                    <a:p>
                      <a:pPr marL="38100" marR="38100" algn="ctr">
                        <a:lnSpc>
                          <a:spcPct val="100000"/>
                        </a:lnSpc>
                        <a:spcBef>
                          <a:spcPts val="300"/>
                        </a:spcBef>
                        <a:spcAft>
                          <a:spcPts val="300"/>
                        </a:spcAft>
                        <a:buNone/>
                      </a:pPr>
                      <a:r>
                        <a:rPr sz="700" b="0" i="0" u="none" cap="none">
                          <a:solidFill>
                            <a:srgbClr val="000000">
                              <a:alpha val="100000"/>
                            </a:srgbClr>
                          </a:solidFill>
                          <a:latin typeface="VIC"/>
                          <a:cs typeface="Arial"/>
                          <a:sym typeface="Arial"/>
                        </a:rPr>
                        <a:t>1</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50800" cap="flat" cmpd="sng" algn="ctr">
                      <a:solidFill>
                        <a:srgbClr val="FFFFFF"/>
                      </a:solidFill>
                      <a:prstDash val="solid"/>
                      <a:round/>
                      <a:headEnd type="none" w="med" len="med"/>
                      <a:tailEnd type="none" w="med" len="med"/>
                    </a:lnT>
                    <a:lnB w="12700" cap="flat" cmpd="sng" algn="ctr">
                      <a:solidFill>
                        <a:srgbClr val="FFFFFF">
                          <a:alpha val="100000"/>
                        </a:srgbClr>
                      </a:solidFill>
                      <a:prstDash val="solid"/>
                    </a:lnB>
                    <a:solidFill>
                      <a:srgbClr val="EFEFEF">
                        <a:alpha val="100000"/>
                      </a:srgbClr>
                    </a:solidFill>
                  </a:tcPr>
                </a:tc>
                <a:tc>
                  <a:txBody>
                    <a:bodyPr/>
                    <a:lstStyle/>
                    <a:p>
                      <a:pPr marL="38100" marR="38100" algn="ctr">
                        <a:lnSpc>
                          <a:spcPct val="100000"/>
                        </a:lnSpc>
                        <a:spcBef>
                          <a:spcPts val="300"/>
                        </a:spcBef>
                        <a:spcAft>
                          <a:spcPts val="300"/>
                        </a:spcAft>
                        <a:buNone/>
                      </a:pPr>
                      <a:endParaRPr sz="1800"/>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50800" cap="flat" cmpd="sng" algn="ctr">
                      <a:solidFill>
                        <a:srgbClr val="FFFFFF"/>
                      </a:solidFill>
                      <a:prstDash val="solid"/>
                      <a:round/>
                      <a:headEnd type="none" w="med" len="med"/>
                      <a:tailEnd type="none" w="med" len="med"/>
                    </a:lnT>
                    <a:lnB w="12700" cap="flat" cmpd="sng" algn="ctr">
                      <a:solidFill>
                        <a:srgbClr val="FFFFFF">
                          <a:alpha val="100000"/>
                        </a:srgbClr>
                      </a:solidFill>
                      <a:prstDash val="solid"/>
                    </a:lnB>
                    <a:solidFill>
                      <a:srgbClr val="EFEFEF">
                        <a:alpha val="100000"/>
                      </a:srgbClr>
                    </a:solidFill>
                  </a:tcPr>
                </a:tc>
                <a:extLst>
                  <a:ext uri="{0D108BD9-81ED-4DB2-BD59-A6C34878D82A}">
                    <a16:rowId xmlns:a16="http://schemas.microsoft.com/office/drawing/2014/main" val="10001"/>
                  </a:ext>
                </a:extLst>
              </a:tr>
              <a:tr h="331470">
                <a:tc>
                  <a:txBody>
                    <a:bodyPr/>
                    <a:lstStyle/>
                    <a:p>
                      <a:pPr marL="38100" marR="38100" algn="l">
                        <a:lnSpc>
                          <a:spcPct val="100000"/>
                        </a:lnSpc>
                        <a:spcBef>
                          <a:spcPts val="300"/>
                        </a:spcBef>
                        <a:spcAft>
                          <a:spcPts val="300"/>
                        </a:spcAft>
                        <a:buNone/>
                      </a:pPr>
                      <a:r>
                        <a:rPr sz="700" b="1" i="0" u="none" cap="none">
                          <a:solidFill>
                            <a:srgbClr val="FFFFFF">
                              <a:alpha val="100000"/>
                            </a:srgbClr>
                          </a:solidFill>
                          <a:latin typeface="VIC"/>
                          <a:cs typeface="Arial"/>
                          <a:sym typeface="Arial"/>
                        </a:rPr>
                        <a:t>05-17</a:t>
                      </a:r>
                    </a:p>
                  </a:txBody>
                  <a:tcPr marL="0" marR="0" marT="28575" marB="28575" anchor="ctr">
                    <a:lnL w="508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1E1447">
                        <a:alpha val="100000"/>
                      </a:srgbClr>
                    </a:solidFill>
                  </a:tcPr>
                </a:tc>
                <a:tc>
                  <a:txBody>
                    <a:bodyPr/>
                    <a:lstStyle/>
                    <a:p>
                      <a:pPr marL="38100" marR="38100" algn="ctr">
                        <a:lnSpc>
                          <a:spcPct val="100000"/>
                        </a:lnSpc>
                        <a:spcBef>
                          <a:spcPts val="300"/>
                        </a:spcBef>
                        <a:spcAft>
                          <a:spcPts val="300"/>
                        </a:spcAft>
                        <a:buNone/>
                      </a:pPr>
                      <a:r>
                        <a:rPr sz="700" b="0" i="0" u="none" cap="none">
                          <a:solidFill>
                            <a:srgbClr val="000000">
                              <a:alpha val="100000"/>
                            </a:srgbClr>
                          </a:solidFill>
                          <a:latin typeface="VIC"/>
                          <a:cs typeface="Arial"/>
                          <a:sym typeface="Arial"/>
                        </a:rPr>
                        <a:t>1%</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9F9F9">
                        <a:alpha val="100000"/>
                      </a:srgbClr>
                    </a:solidFill>
                  </a:tcPr>
                </a:tc>
                <a:tc>
                  <a:txBody>
                    <a:bodyPr/>
                    <a:lstStyle/>
                    <a:p>
                      <a:pPr marL="38100" marR="38100" algn="ctr">
                        <a:lnSpc>
                          <a:spcPct val="100000"/>
                        </a:lnSpc>
                        <a:spcBef>
                          <a:spcPts val="300"/>
                        </a:spcBef>
                        <a:spcAft>
                          <a:spcPts val="300"/>
                        </a:spcAft>
                        <a:buNone/>
                      </a:pPr>
                      <a:r>
                        <a:rPr sz="700" b="0" i="0" u="none" cap="none">
                          <a:solidFill>
                            <a:srgbClr val="000000">
                              <a:alpha val="100000"/>
                            </a:srgbClr>
                          </a:solidFill>
                          <a:latin typeface="VIC"/>
                          <a:cs typeface="Arial"/>
                          <a:sym typeface="Arial"/>
                        </a:rPr>
                        <a:t>0%</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9F9F9">
                        <a:alpha val="100000"/>
                      </a:srgbClr>
                    </a:solidFill>
                  </a:tcPr>
                </a:tc>
                <a:tc>
                  <a:txBody>
                    <a:bodyPr/>
                    <a:lstStyle/>
                    <a:p>
                      <a:pPr marL="38100" marR="38100" algn="ctr">
                        <a:lnSpc>
                          <a:spcPct val="100000"/>
                        </a:lnSpc>
                        <a:spcBef>
                          <a:spcPts val="300"/>
                        </a:spcBef>
                        <a:spcAft>
                          <a:spcPts val="300"/>
                        </a:spcAft>
                        <a:buNone/>
                      </a:pPr>
                      <a:r>
                        <a:rPr sz="700" b="0" i="0" u="none" cap="none">
                          <a:solidFill>
                            <a:srgbClr val="000000">
                              <a:alpha val="100000"/>
                            </a:srgbClr>
                          </a:solidFill>
                          <a:latin typeface="VIC"/>
                          <a:cs typeface="Arial"/>
                          <a:sym typeface="Arial"/>
                        </a:rPr>
                        <a:t>88</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9F9F9">
                        <a:alpha val="100000"/>
                      </a:srgbClr>
                    </a:solidFill>
                  </a:tcPr>
                </a:tc>
                <a:tc>
                  <a:txBody>
                    <a:bodyPr/>
                    <a:lstStyle/>
                    <a:p>
                      <a:pPr marL="38100" marR="38100" algn="ctr">
                        <a:lnSpc>
                          <a:spcPct val="100000"/>
                        </a:lnSpc>
                        <a:spcBef>
                          <a:spcPts val="300"/>
                        </a:spcBef>
                        <a:spcAft>
                          <a:spcPts val="300"/>
                        </a:spcAft>
                        <a:buNone/>
                      </a:pPr>
                      <a:endParaRPr sz="1800"/>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9F9F9">
                        <a:alpha val="100000"/>
                      </a:srgbClr>
                    </a:solidFill>
                  </a:tcPr>
                </a:tc>
                <a:extLst>
                  <a:ext uri="{0D108BD9-81ED-4DB2-BD59-A6C34878D82A}">
                    <a16:rowId xmlns:a16="http://schemas.microsoft.com/office/drawing/2014/main" val="10002"/>
                  </a:ext>
                </a:extLst>
              </a:tr>
              <a:tr h="331470">
                <a:tc>
                  <a:txBody>
                    <a:bodyPr/>
                    <a:lstStyle/>
                    <a:p>
                      <a:pPr marL="38100" marR="38100" algn="l">
                        <a:lnSpc>
                          <a:spcPct val="100000"/>
                        </a:lnSpc>
                        <a:spcBef>
                          <a:spcPts val="300"/>
                        </a:spcBef>
                        <a:spcAft>
                          <a:spcPts val="300"/>
                        </a:spcAft>
                        <a:buNone/>
                      </a:pPr>
                      <a:r>
                        <a:rPr sz="700" b="1" i="0" u="none" cap="none">
                          <a:solidFill>
                            <a:srgbClr val="FFFFFF">
                              <a:alpha val="100000"/>
                            </a:srgbClr>
                          </a:solidFill>
                          <a:latin typeface="VIC"/>
                          <a:cs typeface="Arial"/>
                          <a:sym typeface="Arial"/>
                        </a:rPr>
                        <a:t>18-29</a:t>
                      </a:r>
                    </a:p>
                  </a:txBody>
                  <a:tcPr marL="0" marR="0" marT="28575" marB="28575" anchor="ctr">
                    <a:lnL w="508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1E1447">
                        <a:alpha val="100000"/>
                      </a:srgbClr>
                    </a:solidFill>
                  </a:tcPr>
                </a:tc>
                <a:tc>
                  <a:txBody>
                    <a:bodyPr/>
                    <a:lstStyle/>
                    <a:p>
                      <a:pPr marL="38100" marR="38100" algn="ctr">
                        <a:lnSpc>
                          <a:spcPct val="100000"/>
                        </a:lnSpc>
                        <a:spcBef>
                          <a:spcPts val="300"/>
                        </a:spcBef>
                        <a:spcAft>
                          <a:spcPts val="300"/>
                        </a:spcAft>
                        <a:buNone/>
                      </a:pPr>
                      <a:r>
                        <a:rPr sz="700" b="0" i="0" u="none" cap="none">
                          <a:solidFill>
                            <a:srgbClr val="000000">
                              <a:alpha val="100000"/>
                            </a:srgbClr>
                          </a:solidFill>
                          <a:latin typeface="VIC"/>
                          <a:cs typeface="Arial"/>
                          <a:sym typeface="Arial"/>
                        </a:rPr>
                        <a:t>4%</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EFEFEF">
                        <a:alpha val="100000"/>
                      </a:srgbClr>
                    </a:solidFill>
                  </a:tcPr>
                </a:tc>
                <a:tc>
                  <a:txBody>
                    <a:bodyPr/>
                    <a:lstStyle/>
                    <a:p>
                      <a:pPr marL="38100" marR="38100" algn="ctr">
                        <a:lnSpc>
                          <a:spcPct val="100000"/>
                        </a:lnSpc>
                        <a:spcBef>
                          <a:spcPts val="300"/>
                        </a:spcBef>
                        <a:spcAft>
                          <a:spcPts val="300"/>
                        </a:spcAft>
                        <a:buNone/>
                      </a:pPr>
                      <a:r>
                        <a:rPr sz="700" b="0" i="0" u="none" cap="none">
                          <a:solidFill>
                            <a:srgbClr val="000000">
                              <a:alpha val="100000"/>
                            </a:srgbClr>
                          </a:solidFill>
                          <a:latin typeface="VIC"/>
                          <a:cs typeface="Arial"/>
                          <a:sym typeface="Arial"/>
                        </a:rPr>
                        <a:t>2%</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EFEFEF">
                        <a:alpha val="100000"/>
                      </a:srgbClr>
                    </a:solidFill>
                  </a:tcPr>
                </a:tc>
                <a:tc>
                  <a:txBody>
                    <a:bodyPr/>
                    <a:lstStyle/>
                    <a:p>
                      <a:pPr marL="38100" marR="38100" algn="ctr">
                        <a:lnSpc>
                          <a:spcPct val="100000"/>
                        </a:lnSpc>
                        <a:spcBef>
                          <a:spcPts val="300"/>
                        </a:spcBef>
                        <a:spcAft>
                          <a:spcPts val="300"/>
                        </a:spcAft>
                        <a:buNone/>
                      </a:pPr>
                      <a:r>
                        <a:rPr sz="700" b="0" i="0" u="none" cap="none">
                          <a:solidFill>
                            <a:srgbClr val="000000">
                              <a:alpha val="100000"/>
                            </a:srgbClr>
                          </a:solidFill>
                          <a:latin typeface="VIC"/>
                          <a:cs typeface="Arial"/>
                          <a:sym typeface="Arial"/>
                        </a:rPr>
                        <a:t>994</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EFEFEF">
                        <a:alpha val="100000"/>
                      </a:srgbClr>
                    </a:solidFill>
                  </a:tcPr>
                </a:tc>
                <a:tc>
                  <a:txBody>
                    <a:bodyPr/>
                    <a:lstStyle/>
                    <a:p>
                      <a:pPr marL="38100" marR="38100" algn="ctr">
                        <a:lnSpc>
                          <a:spcPct val="100000"/>
                        </a:lnSpc>
                        <a:spcBef>
                          <a:spcPts val="300"/>
                        </a:spcBef>
                        <a:spcAft>
                          <a:spcPts val="300"/>
                        </a:spcAft>
                        <a:buNone/>
                      </a:pPr>
                      <a:endParaRPr sz="1800"/>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EFEFEF">
                        <a:alpha val="100000"/>
                      </a:srgbClr>
                    </a:solidFill>
                  </a:tcPr>
                </a:tc>
                <a:extLst>
                  <a:ext uri="{0D108BD9-81ED-4DB2-BD59-A6C34878D82A}">
                    <a16:rowId xmlns:a16="http://schemas.microsoft.com/office/drawing/2014/main" val="10003"/>
                  </a:ext>
                </a:extLst>
              </a:tr>
              <a:tr h="331470">
                <a:tc>
                  <a:txBody>
                    <a:bodyPr/>
                    <a:lstStyle/>
                    <a:p>
                      <a:pPr marL="38100" marR="38100" algn="l">
                        <a:lnSpc>
                          <a:spcPct val="100000"/>
                        </a:lnSpc>
                        <a:spcBef>
                          <a:spcPts val="300"/>
                        </a:spcBef>
                        <a:spcAft>
                          <a:spcPts val="300"/>
                        </a:spcAft>
                        <a:buNone/>
                      </a:pPr>
                      <a:r>
                        <a:rPr sz="700" b="1" i="0" u="none" cap="none">
                          <a:solidFill>
                            <a:srgbClr val="FFFFFF">
                              <a:alpha val="100000"/>
                            </a:srgbClr>
                          </a:solidFill>
                          <a:latin typeface="VIC"/>
                          <a:cs typeface="Arial"/>
                          <a:sym typeface="Arial"/>
                        </a:rPr>
                        <a:t>30-49</a:t>
                      </a:r>
                    </a:p>
                  </a:txBody>
                  <a:tcPr marL="0" marR="0" marT="28575" marB="28575" anchor="ctr">
                    <a:lnL w="508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1E1447">
                        <a:alpha val="100000"/>
                      </a:srgbClr>
                    </a:solidFill>
                  </a:tcPr>
                </a:tc>
                <a:tc>
                  <a:txBody>
                    <a:bodyPr/>
                    <a:lstStyle/>
                    <a:p>
                      <a:pPr marL="38100" marR="38100" algn="ctr">
                        <a:lnSpc>
                          <a:spcPct val="100000"/>
                        </a:lnSpc>
                        <a:spcBef>
                          <a:spcPts val="300"/>
                        </a:spcBef>
                        <a:spcAft>
                          <a:spcPts val="300"/>
                        </a:spcAft>
                        <a:buNone/>
                      </a:pPr>
                      <a:r>
                        <a:rPr sz="700" b="0" i="0" u="none" cap="none">
                          <a:solidFill>
                            <a:srgbClr val="000000">
                              <a:alpha val="100000"/>
                            </a:srgbClr>
                          </a:solidFill>
                          <a:latin typeface="VIC"/>
                          <a:cs typeface="Arial"/>
                          <a:sym typeface="Arial"/>
                        </a:rPr>
                        <a:t>6%</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9F9F9">
                        <a:alpha val="100000"/>
                      </a:srgbClr>
                    </a:solidFill>
                  </a:tcPr>
                </a:tc>
                <a:tc>
                  <a:txBody>
                    <a:bodyPr/>
                    <a:lstStyle/>
                    <a:p>
                      <a:pPr marL="38100" marR="38100" algn="ctr">
                        <a:lnSpc>
                          <a:spcPct val="100000"/>
                        </a:lnSpc>
                        <a:spcBef>
                          <a:spcPts val="300"/>
                        </a:spcBef>
                        <a:spcAft>
                          <a:spcPts val="300"/>
                        </a:spcAft>
                        <a:buNone/>
                      </a:pPr>
                      <a:r>
                        <a:rPr sz="700" b="0" i="0" u="none" cap="none">
                          <a:solidFill>
                            <a:srgbClr val="000000">
                              <a:alpha val="100000"/>
                            </a:srgbClr>
                          </a:solidFill>
                          <a:latin typeface="VIC"/>
                          <a:cs typeface="Arial"/>
                          <a:sym typeface="Arial"/>
                        </a:rPr>
                        <a:t>3%</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9F9F9">
                        <a:alpha val="100000"/>
                      </a:srgbClr>
                    </a:solidFill>
                  </a:tcPr>
                </a:tc>
                <a:tc>
                  <a:txBody>
                    <a:bodyPr/>
                    <a:lstStyle/>
                    <a:p>
                      <a:pPr marL="38100" marR="38100" algn="ctr">
                        <a:lnSpc>
                          <a:spcPct val="100000"/>
                        </a:lnSpc>
                        <a:spcBef>
                          <a:spcPts val="300"/>
                        </a:spcBef>
                        <a:spcAft>
                          <a:spcPts val="300"/>
                        </a:spcAft>
                        <a:buNone/>
                      </a:pPr>
                      <a:r>
                        <a:rPr sz="700" b="0" i="0" u="none" cap="none">
                          <a:solidFill>
                            <a:srgbClr val="000000">
                              <a:alpha val="100000"/>
                            </a:srgbClr>
                          </a:solidFill>
                          <a:latin typeface="VIC"/>
                          <a:cs typeface="Arial"/>
                          <a:sym typeface="Arial"/>
                        </a:rPr>
                        <a:t>2,604</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9F9F9">
                        <a:alpha val="100000"/>
                      </a:srgbClr>
                    </a:solidFill>
                  </a:tcPr>
                </a:tc>
                <a:tc>
                  <a:txBody>
                    <a:bodyPr/>
                    <a:lstStyle/>
                    <a:p>
                      <a:pPr marL="38100" marR="38100" algn="ctr">
                        <a:lnSpc>
                          <a:spcPct val="100000"/>
                        </a:lnSpc>
                        <a:spcBef>
                          <a:spcPts val="300"/>
                        </a:spcBef>
                        <a:spcAft>
                          <a:spcPts val="300"/>
                        </a:spcAft>
                        <a:buNone/>
                      </a:pPr>
                      <a:endParaRPr sz="1800"/>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9F9F9">
                        <a:alpha val="100000"/>
                      </a:srgbClr>
                    </a:solidFill>
                  </a:tcPr>
                </a:tc>
                <a:extLst>
                  <a:ext uri="{0D108BD9-81ED-4DB2-BD59-A6C34878D82A}">
                    <a16:rowId xmlns:a16="http://schemas.microsoft.com/office/drawing/2014/main" val="10004"/>
                  </a:ext>
                </a:extLst>
              </a:tr>
              <a:tr h="331470">
                <a:tc>
                  <a:txBody>
                    <a:bodyPr/>
                    <a:lstStyle/>
                    <a:p>
                      <a:pPr marL="38100" marR="38100" algn="l">
                        <a:lnSpc>
                          <a:spcPct val="100000"/>
                        </a:lnSpc>
                        <a:spcBef>
                          <a:spcPts val="300"/>
                        </a:spcBef>
                        <a:spcAft>
                          <a:spcPts val="300"/>
                        </a:spcAft>
                        <a:buNone/>
                      </a:pPr>
                      <a:r>
                        <a:rPr sz="700" b="1" i="0" u="none" cap="none">
                          <a:solidFill>
                            <a:srgbClr val="FFFFFF">
                              <a:alpha val="100000"/>
                            </a:srgbClr>
                          </a:solidFill>
                          <a:latin typeface="VIC"/>
                          <a:cs typeface="Arial"/>
                          <a:sym typeface="Arial"/>
                        </a:rPr>
                        <a:t>50-64</a:t>
                      </a:r>
                    </a:p>
                  </a:txBody>
                  <a:tcPr marL="0" marR="0" marT="28575" marB="28575" anchor="ctr">
                    <a:lnL w="508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1E1447">
                        <a:alpha val="100000"/>
                      </a:srgbClr>
                    </a:solidFill>
                  </a:tcPr>
                </a:tc>
                <a:tc>
                  <a:txBody>
                    <a:bodyPr/>
                    <a:lstStyle/>
                    <a:p>
                      <a:pPr marL="38100" marR="38100" algn="ctr">
                        <a:lnSpc>
                          <a:spcPct val="100000"/>
                        </a:lnSpc>
                        <a:spcBef>
                          <a:spcPts val="300"/>
                        </a:spcBef>
                        <a:spcAft>
                          <a:spcPts val="300"/>
                        </a:spcAft>
                        <a:buNone/>
                      </a:pPr>
                      <a:r>
                        <a:rPr sz="700" b="0" i="0" u="none" cap="none">
                          <a:solidFill>
                            <a:srgbClr val="000000">
                              <a:alpha val="100000"/>
                            </a:srgbClr>
                          </a:solidFill>
                          <a:latin typeface="VIC"/>
                          <a:cs typeface="Arial"/>
                          <a:sym typeface="Arial"/>
                        </a:rPr>
                        <a:t>15%</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EFEFEF">
                        <a:alpha val="100000"/>
                      </a:srgbClr>
                    </a:solidFill>
                  </a:tcPr>
                </a:tc>
                <a:tc>
                  <a:txBody>
                    <a:bodyPr/>
                    <a:lstStyle/>
                    <a:p>
                      <a:pPr marL="38100" marR="38100" algn="ctr">
                        <a:lnSpc>
                          <a:spcPct val="100000"/>
                        </a:lnSpc>
                        <a:spcBef>
                          <a:spcPts val="300"/>
                        </a:spcBef>
                        <a:spcAft>
                          <a:spcPts val="300"/>
                        </a:spcAft>
                        <a:buNone/>
                      </a:pPr>
                      <a:r>
                        <a:rPr sz="700" b="0" i="0" u="none" cap="none">
                          <a:solidFill>
                            <a:srgbClr val="000000">
                              <a:alpha val="100000"/>
                            </a:srgbClr>
                          </a:solidFill>
                          <a:latin typeface="VIC"/>
                          <a:cs typeface="Arial"/>
                          <a:sym typeface="Arial"/>
                        </a:rPr>
                        <a:t>9%</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EFEFEF">
                        <a:alpha val="100000"/>
                      </a:srgbClr>
                    </a:solidFill>
                  </a:tcPr>
                </a:tc>
                <a:tc>
                  <a:txBody>
                    <a:bodyPr/>
                    <a:lstStyle/>
                    <a:p>
                      <a:pPr marL="38100" marR="38100" algn="ctr">
                        <a:lnSpc>
                          <a:spcPct val="100000"/>
                        </a:lnSpc>
                        <a:spcBef>
                          <a:spcPts val="300"/>
                        </a:spcBef>
                        <a:spcAft>
                          <a:spcPts val="300"/>
                        </a:spcAft>
                        <a:buNone/>
                      </a:pPr>
                      <a:r>
                        <a:rPr sz="700" b="0" i="0" u="none" cap="none">
                          <a:solidFill>
                            <a:srgbClr val="000000">
                              <a:alpha val="100000"/>
                            </a:srgbClr>
                          </a:solidFill>
                          <a:latin typeface="VIC"/>
                          <a:cs typeface="Arial"/>
                          <a:sym typeface="Arial"/>
                        </a:rPr>
                        <a:t>4,078</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EFEFEF">
                        <a:alpha val="100000"/>
                      </a:srgbClr>
                    </a:solidFill>
                  </a:tcPr>
                </a:tc>
                <a:tc>
                  <a:txBody>
                    <a:bodyPr/>
                    <a:lstStyle/>
                    <a:p>
                      <a:pPr marL="38100" marR="38100" algn="ctr">
                        <a:lnSpc>
                          <a:spcPct val="100000"/>
                        </a:lnSpc>
                        <a:spcBef>
                          <a:spcPts val="300"/>
                        </a:spcBef>
                        <a:spcAft>
                          <a:spcPts val="300"/>
                        </a:spcAft>
                        <a:buNone/>
                      </a:pPr>
                      <a:endParaRPr sz="1800"/>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EFEFEF">
                        <a:alpha val="100000"/>
                      </a:srgbClr>
                    </a:solidFill>
                  </a:tcPr>
                </a:tc>
                <a:extLst>
                  <a:ext uri="{0D108BD9-81ED-4DB2-BD59-A6C34878D82A}">
                    <a16:rowId xmlns:a16="http://schemas.microsoft.com/office/drawing/2014/main" val="10005"/>
                  </a:ext>
                </a:extLst>
              </a:tr>
              <a:tr h="331470">
                <a:tc>
                  <a:txBody>
                    <a:bodyPr/>
                    <a:lstStyle/>
                    <a:p>
                      <a:pPr marL="38100" marR="38100" algn="l">
                        <a:lnSpc>
                          <a:spcPct val="100000"/>
                        </a:lnSpc>
                        <a:spcBef>
                          <a:spcPts val="300"/>
                        </a:spcBef>
                        <a:spcAft>
                          <a:spcPts val="300"/>
                        </a:spcAft>
                        <a:buNone/>
                      </a:pPr>
                      <a:r>
                        <a:rPr sz="700" b="1" i="0" u="none" cap="none">
                          <a:solidFill>
                            <a:srgbClr val="FFFFFF">
                              <a:alpha val="100000"/>
                            </a:srgbClr>
                          </a:solidFill>
                          <a:latin typeface="VIC"/>
                          <a:cs typeface="Arial"/>
                          <a:sym typeface="Arial"/>
                        </a:rPr>
                        <a:t>65-74</a:t>
                      </a:r>
                    </a:p>
                  </a:txBody>
                  <a:tcPr marL="0" marR="0" marT="28575" marB="28575" anchor="ctr">
                    <a:lnL w="508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1E1447">
                        <a:alpha val="100000"/>
                      </a:srgbClr>
                    </a:solidFill>
                  </a:tcPr>
                </a:tc>
                <a:tc>
                  <a:txBody>
                    <a:bodyPr/>
                    <a:lstStyle/>
                    <a:p>
                      <a:pPr marL="38100" marR="38100" algn="ctr">
                        <a:lnSpc>
                          <a:spcPct val="100000"/>
                        </a:lnSpc>
                        <a:spcBef>
                          <a:spcPts val="300"/>
                        </a:spcBef>
                        <a:spcAft>
                          <a:spcPts val="300"/>
                        </a:spcAft>
                        <a:buNone/>
                      </a:pPr>
                      <a:r>
                        <a:rPr sz="700" b="0" i="0" u="none" cap="none">
                          <a:solidFill>
                            <a:srgbClr val="000000">
                              <a:alpha val="100000"/>
                            </a:srgbClr>
                          </a:solidFill>
                          <a:latin typeface="VIC"/>
                          <a:cs typeface="Arial"/>
                          <a:sym typeface="Arial"/>
                        </a:rPr>
                        <a:t>36%</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9F9F9">
                        <a:alpha val="100000"/>
                      </a:srgbClr>
                    </a:solidFill>
                  </a:tcPr>
                </a:tc>
                <a:tc>
                  <a:txBody>
                    <a:bodyPr/>
                    <a:lstStyle/>
                    <a:p>
                      <a:pPr marL="38100" marR="38100" algn="ctr">
                        <a:lnSpc>
                          <a:spcPct val="100000"/>
                        </a:lnSpc>
                        <a:spcBef>
                          <a:spcPts val="300"/>
                        </a:spcBef>
                        <a:spcAft>
                          <a:spcPts val="300"/>
                        </a:spcAft>
                        <a:buNone/>
                      </a:pPr>
                      <a:r>
                        <a:rPr sz="700" b="0" i="0" u="none" cap="none">
                          <a:solidFill>
                            <a:srgbClr val="000000">
                              <a:alpha val="100000"/>
                            </a:srgbClr>
                          </a:solidFill>
                          <a:latin typeface="VIC"/>
                          <a:cs typeface="Arial"/>
                          <a:sym typeface="Arial"/>
                        </a:rPr>
                        <a:t>24%</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9F9F9">
                        <a:alpha val="100000"/>
                      </a:srgbClr>
                    </a:solidFill>
                  </a:tcPr>
                </a:tc>
                <a:tc>
                  <a:txBody>
                    <a:bodyPr/>
                    <a:lstStyle/>
                    <a:p>
                      <a:pPr marL="38100" marR="38100" algn="ctr">
                        <a:lnSpc>
                          <a:spcPct val="100000"/>
                        </a:lnSpc>
                        <a:spcBef>
                          <a:spcPts val="300"/>
                        </a:spcBef>
                        <a:spcAft>
                          <a:spcPts val="300"/>
                        </a:spcAft>
                        <a:buNone/>
                      </a:pPr>
                      <a:r>
                        <a:rPr sz="700" b="0" i="0" u="none" cap="none">
                          <a:solidFill>
                            <a:srgbClr val="000000">
                              <a:alpha val="100000"/>
                            </a:srgbClr>
                          </a:solidFill>
                          <a:latin typeface="VIC"/>
                          <a:cs typeface="Arial"/>
                          <a:sym typeface="Arial"/>
                        </a:rPr>
                        <a:t>5,164</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9F9F9">
                        <a:alpha val="100000"/>
                      </a:srgbClr>
                    </a:solidFill>
                  </a:tcPr>
                </a:tc>
                <a:tc>
                  <a:txBody>
                    <a:bodyPr/>
                    <a:lstStyle/>
                    <a:p>
                      <a:pPr marL="38100" marR="38100" algn="ctr">
                        <a:lnSpc>
                          <a:spcPct val="100000"/>
                        </a:lnSpc>
                        <a:spcBef>
                          <a:spcPts val="300"/>
                        </a:spcBef>
                        <a:spcAft>
                          <a:spcPts val="300"/>
                        </a:spcAft>
                        <a:buNone/>
                      </a:pPr>
                      <a:endParaRPr sz="1800"/>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9F9F9">
                        <a:alpha val="100000"/>
                      </a:srgbClr>
                    </a:solidFill>
                  </a:tcPr>
                </a:tc>
                <a:extLst>
                  <a:ext uri="{0D108BD9-81ED-4DB2-BD59-A6C34878D82A}">
                    <a16:rowId xmlns:a16="http://schemas.microsoft.com/office/drawing/2014/main" val="10006"/>
                  </a:ext>
                </a:extLst>
              </a:tr>
              <a:tr h="331470">
                <a:tc>
                  <a:txBody>
                    <a:bodyPr/>
                    <a:lstStyle/>
                    <a:p>
                      <a:pPr marL="38100" marR="38100" algn="l">
                        <a:lnSpc>
                          <a:spcPct val="100000"/>
                        </a:lnSpc>
                        <a:spcBef>
                          <a:spcPts val="300"/>
                        </a:spcBef>
                        <a:spcAft>
                          <a:spcPts val="300"/>
                        </a:spcAft>
                        <a:buNone/>
                      </a:pPr>
                      <a:r>
                        <a:rPr sz="700" b="1" i="0" u="none" cap="none">
                          <a:solidFill>
                            <a:srgbClr val="FFFFFF">
                              <a:alpha val="100000"/>
                            </a:srgbClr>
                          </a:solidFill>
                          <a:latin typeface="VIC"/>
                          <a:cs typeface="Arial"/>
                          <a:sym typeface="Arial"/>
                        </a:rPr>
                        <a:t>75+</a:t>
                      </a:r>
                    </a:p>
                  </a:txBody>
                  <a:tcPr marL="0" marR="0" marT="28575" marB="28575" anchor="ctr">
                    <a:lnL w="508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1E1447">
                        <a:alpha val="100000"/>
                      </a:srgbClr>
                    </a:solidFill>
                  </a:tcPr>
                </a:tc>
                <a:tc>
                  <a:txBody>
                    <a:bodyPr/>
                    <a:lstStyle/>
                    <a:p>
                      <a:pPr marL="38100" marR="38100" algn="ctr">
                        <a:lnSpc>
                          <a:spcPct val="100000"/>
                        </a:lnSpc>
                        <a:spcBef>
                          <a:spcPts val="300"/>
                        </a:spcBef>
                        <a:spcAft>
                          <a:spcPts val="300"/>
                        </a:spcAft>
                        <a:buNone/>
                      </a:pPr>
                      <a:r>
                        <a:rPr sz="700" b="0" i="0" u="none" cap="none">
                          <a:solidFill>
                            <a:srgbClr val="000000">
                              <a:alpha val="100000"/>
                            </a:srgbClr>
                          </a:solidFill>
                          <a:latin typeface="VIC"/>
                          <a:cs typeface="Arial"/>
                          <a:sym typeface="Arial"/>
                        </a:rPr>
                        <a:t>47%</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EFEFEF">
                        <a:alpha val="100000"/>
                      </a:srgbClr>
                    </a:solidFill>
                  </a:tcPr>
                </a:tc>
                <a:tc>
                  <a:txBody>
                    <a:bodyPr/>
                    <a:lstStyle/>
                    <a:p>
                      <a:pPr marL="38100" marR="38100" algn="ctr">
                        <a:lnSpc>
                          <a:spcPct val="100000"/>
                        </a:lnSpc>
                        <a:spcBef>
                          <a:spcPts val="300"/>
                        </a:spcBef>
                        <a:spcAft>
                          <a:spcPts val="300"/>
                        </a:spcAft>
                        <a:buNone/>
                      </a:pPr>
                      <a:r>
                        <a:rPr sz="700" b="0" i="0" u="none" cap="none">
                          <a:solidFill>
                            <a:srgbClr val="000000">
                              <a:alpha val="100000"/>
                            </a:srgbClr>
                          </a:solidFill>
                          <a:latin typeface="VIC"/>
                          <a:cs typeface="Arial"/>
                          <a:sym typeface="Arial"/>
                        </a:rPr>
                        <a:t>32%</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EFEFEF">
                        <a:alpha val="100000"/>
                      </a:srgbClr>
                    </a:solidFill>
                  </a:tcPr>
                </a:tc>
                <a:tc>
                  <a:txBody>
                    <a:bodyPr/>
                    <a:lstStyle/>
                    <a:p>
                      <a:pPr marL="38100" marR="38100" algn="ctr">
                        <a:lnSpc>
                          <a:spcPct val="100000"/>
                        </a:lnSpc>
                        <a:spcBef>
                          <a:spcPts val="300"/>
                        </a:spcBef>
                        <a:spcAft>
                          <a:spcPts val="300"/>
                        </a:spcAft>
                        <a:buNone/>
                      </a:pPr>
                      <a:r>
                        <a:rPr sz="700" b="0" i="0" u="none" cap="none">
                          <a:solidFill>
                            <a:srgbClr val="000000">
                              <a:alpha val="100000"/>
                            </a:srgbClr>
                          </a:solidFill>
                          <a:latin typeface="VIC"/>
                          <a:cs typeface="Arial"/>
                          <a:sym typeface="Arial"/>
                        </a:rPr>
                        <a:t>6,068</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EFEFEF">
                        <a:alpha val="100000"/>
                      </a:srgbClr>
                    </a:solidFill>
                  </a:tcPr>
                </a:tc>
                <a:tc>
                  <a:txBody>
                    <a:bodyPr/>
                    <a:lstStyle/>
                    <a:p>
                      <a:pPr marL="38100" marR="38100" algn="ctr">
                        <a:lnSpc>
                          <a:spcPct val="100000"/>
                        </a:lnSpc>
                        <a:spcBef>
                          <a:spcPts val="300"/>
                        </a:spcBef>
                        <a:spcAft>
                          <a:spcPts val="300"/>
                        </a:spcAft>
                        <a:buNone/>
                      </a:pPr>
                      <a:endParaRPr sz="1800"/>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EFEFEF">
                        <a:alpha val="100000"/>
                      </a:srgbClr>
                    </a:solidFill>
                  </a:tcPr>
                </a:tc>
                <a:extLst>
                  <a:ext uri="{0D108BD9-81ED-4DB2-BD59-A6C34878D82A}">
                    <a16:rowId xmlns:a16="http://schemas.microsoft.com/office/drawing/2014/main" val="10007"/>
                  </a:ext>
                </a:extLst>
              </a:tr>
              <a:tr h="331470">
                <a:tc>
                  <a:txBody>
                    <a:bodyPr/>
                    <a:lstStyle/>
                    <a:p>
                      <a:pPr marL="38100" marR="38100" algn="l">
                        <a:lnSpc>
                          <a:spcPct val="100000"/>
                        </a:lnSpc>
                        <a:spcBef>
                          <a:spcPts val="300"/>
                        </a:spcBef>
                        <a:spcAft>
                          <a:spcPts val="300"/>
                        </a:spcAft>
                        <a:buNone/>
                      </a:pPr>
                      <a:r>
                        <a:rPr sz="700" b="1" i="0" u="none" cap="none">
                          <a:solidFill>
                            <a:srgbClr val="FFFFFF">
                              <a:alpha val="100000"/>
                            </a:srgbClr>
                          </a:solidFill>
                          <a:latin typeface="VIC"/>
                          <a:cs typeface="Arial"/>
                          <a:sym typeface="Arial"/>
                        </a:rPr>
                        <a:t>Total</a:t>
                      </a:r>
                    </a:p>
                  </a:txBody>
                  <a:tcPr marL="0" marR="0" marT="28575" marB="28575" anchor="ctr">
                    <a:lnL w="508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1E1447">
                        <a:alpha val="100000"/>
                      </a:srgbClr>
                    </a:solidFill>
                  </a:tcPr>
                </a:tc>
                <a:tc>
                  <a:txBody>
                    <a:bodyPr/>
                    <a:lstStyle/>
                    <a:p>
                      <a:pPr marL="38100" marR="38100" algn="ctr">
                        <a:lnSpc>
                          <a:spcPct val="100000"/>
                        </a:lnSpc>
                        <a:spcBef>
                          <a:spcPts val="300"/>
                        </a:spcBef>
                        <a:spcAft>
                          <a:spcPts val="300"/>
                        </a:spcAft>
                        <a:buNone/>
                      </a:pPr>
                      <a:r>
                        <a:rPr sz="700" b="1" i="0" u="none" cap="none">
                          <a:solidFill>
                            <a:srgbClr val="000000">
                              <a:alpha val="100000"/>
                            </a:srgbClr>
                          </a:solidFill>
                          <a:latin typeface="VIC"/>
                          <a:cs typeface="Arial"/>
                          <a:sym typeface="Arial"/>
                        </a:rPr>
                        <a:t>15% (18+ years)</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9F9F9">
                        <a:alpha val="100000"/>
                      </a:srgbClr>
                    </a:solidFill>
                  </a:tcPr>
                </a:tc>
                <a:tc>
                  <a:txBody>
                    <a:bodyPr/>
                    <a:lstStyle/>
                    <a:p>
                      <a:pPr marL="38100" marR="38100" algn="ctr">
                        <a:lnSpc>
                          <a:spcPct val="100000"/>
                        </a:lnSpc>
                        <a:spcBef>
                          <a:spcPts val="300"/>
                        </a:spcBef>
                        <a:spcAft>
                          <a:spcPts val="300"/>
                        </a:spcAft>
                        <a:buNone/>
                      </a:pPr>
                      <a:r>
                        <a:rPr sz="700" b="1" i="0" u="none" cap="none">
                          <a:solidFill>
                            <a:srgbClr val="000000">
                              <a:alpha val="100000"/>
                            </a:srgbClr>
                          </a:solidFill>
                          <a:latin typeface="VIC"/>
                          <a:cs typeface="Arial"/>
                          <a:sym typeface="Arial"/>
                        </a:rPr>
                        <a:t>9% (18+ years)</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9F9F9">
                        <a:alpha val="100000"/>
                      </a:srgbClr>
                    </a:solidFill>
                  </a:tcPr>
                </a:tc>
                <a:tc>
                  <a:txBody>
                    <a:bodyPr/>
                    <a:lstStyle/>
                    <a:p>
                      <a:pPr marL="38100" marR="38100" algn="ctr">
                        <a:lnSpc>
                          <a:spcPct val="100000"/>
                        </a:lnSpc>
                        <a:spcBef>
                          <a:spcPts val="300"/>
                        </a:spcBef>
                        <a:spcAft>
                          <a:spcPts val="300"/>
                        </a:spcAft>
                        <a:buNone/>
                      </a:pPr>
                      <a:r>
                        <a:rPr sz="700" b="1" i="0" u="none" cap="none">
                          <a:solidFill>
                            <a:srgbClr val="000000">
                              <a:alpha val="100000"/>
                            </a:srgbClr>
                          </a:solidFill>
                          <a:latin typeface="VIC"/>
                          <a:cs typeface="Arial"/>
                          <a:sym typeface="Arial"/>
                        </a:rPr>
                        <a:t>18,997</a:t>
                      </a:r>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9F9F9">
                        <a:alpha val="100000"/>
                      </a:srgbClr>
                    </a:solidFill>
                  </a:tcPr>
                </a:tc>
                <a:tc>
                  <a:txBody>
                    <a:bodyPr/>
                    <a:lstStyle/>
                    <a:p>
                      <a:pPr marL="38100" marR="38100" algn="ctr">
                        <a:lnSpc>
                          <a:spcPct val="100000"/>
                        </a:lnSpc>
                        <a:spcBef>
                          <a:spcPts val="300"/>
                        </a:spcBef>
                        <a:spcAft>
                          <a:spcPts val="300"/>
                        </a:spcAft>
                        <a:buNone/>
                      </a:pPr>
                      <a:endParaRPr sz="1800"/>
                    </a:p>
                  </a:txBody>
                  <a:tcPr marL="0" marR="0" marT="28575" marB="28575"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9F9F9">
                        <a:alpha val="100000"/>
                      </a:srgbClr>
                    </a:solidFill>
                  </a:tcPr>
                </a:tc>
                <a:extLst>
                  <a:ext uri="{0D108BD9-81ED-4DB2-BD59-A6C34878D82A}">
                    <a16:rowId xmlns:a16="http://schemas.microsoft.com/office/drawing/2014/main" val="10008"/>
                  </a:ext>
                </a:extLst>
              </a:tr>
              <a:tr h="114300">
                <a:tc gridSpan="5">
                  <a:txBody>
                    <a:bodyPr/>
                    <a:lstStyle/>
                    <a:p>
                      <a:pPr marL="0" marR="0" algn="l">
                        <a:lnSpc>
                          <a:spcPct val="100000"/>
                        </a:lnSpc>
                        <a:spcBef>
                          <a:spcPts val="0"/>
                        </a:spcBef>
                        <a:spcAft>
                          <a:spcPts val="0"/>
                        </a:spcAft>
                        <a:buNone/>
                      </a:pPr>
                      <a:r>
                        <a:rPr sz="800" b="0" i="0" u="none" cap="none" baseline="40000">
                          <a:solidFill>
                            <a:srgbClr val="000000">
                              <a:alpha val="100000"/>
                            </a:srgbClr>
                          </a:solidFill>
                          <a:latin typeface="VIC"/>
                          <a:cs typeface="Arial"/>
                          <a:sym typeface="Arial"/>
                        </a:rPr>
                        <a:t>*</a:t>
                      </a:r>
                      <a:r>
                        <a:rPr sz="800" b="0" i="0" u="none" cap="none">
                          <a:solidFill>
                            <a:srgbClr val="000000">
                              <a:alpha val="100000"/>
                            </a:srgbClr>
                          </a:solidFill>
                          <a:latin typeface="VIC"/>
                          <a:cs typeface="Arial"/>
                          <a:sym typeface="Arial"/>
                        </a:rPr>
                        <a:t>Proportion of people with any vaccination who have received a dose in the past 365/180 days.</a:t>
                      </a:r>
                    </a:p>
                  </a:txBody>
                  <a:tcPr marL="0" marR="0" marT="0" marB="0" anchor="ctr">
                    <a:lnL w="0" cap="flat" cmpd="sng" algn="ctr">
                      <a:noFill/>
                      <a:prstDash val="solid"/>
                    </a:lnL>
                    <a:lnR w="0" cap="flat" cmpd="sng" algn="ctr">
                      <a:noFill/>
                      <a:prstDash val="solid"/>
                    </a:lnR>
                    <a:lnT w="12700" cap="flat" cmpd="sng" algn="ctr">
                      <a:solidFill>
                        <a:srgbClr val="FFFFFF"/>
                      </a:solidFill>
                      <a:prstDash val="solid"/>
                      <a:round/>
                      <a:headEnd type="none" w="med" len="med"/>
                      <a:tailEnd type="none" w="med" len="med"/>
                    </a:lnT>
                    <a:lnB w="0" cap="flat" cmpd="sng" algn="ctr">
                      <a:noFill/>
                      <a:prstDash val="solid"/>
                    </a:lnB>
                    <a:solidFill>
                      <a:srgbClr val="FFFFFF">
                        <a:alpha val="0"/>
                      </a:srgbClr>
                    </a:solidFill>
                  </a:tcPr>
                </a:tc>
                <a:tc hMerge="1">
                  <a:txBody>
                    <a:bodyPr/>
                    <a:lstStyle/>
                    <a:p>
                      <a:pPr marL="0" marR="0" algn="l">
                        <a:lnSpc>
                          <a:spcPct val="100000"/>
                        </a:lnSpc>
                        <a:spcBef>
                          <a:spcPts val="0"/>
                        </a:spcBef>
                        <a:spcAft>
                          <a:spcPts val="0"/>
                        </a:spcAft>
                        <a:buNone/>
                      </a:pPr>
                      <a:r>
                        <a:rPr sz="1000" b="0" i="0" u="none" cap="none">
                          <a:solidFill>
                            <a:srgbClr val="000000">
                              <a:alpha val="100000"/>
                            </a:srgbClr>
                          </a:solidFill>
                          <a:latin typeface="VIC"/>
                          <a:cs typeface="Arial"/>
                          <a:sym typeface="Arial"/>
                        </a:rPr>
                        <a:t>*</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hMerge="1">
                  <a:txBody>
                    <a:bodyPr/>
                    <a:lstStyle/>
                    <a:p>
                      <a:pPr marL="0" marR="0" algn="l">
                        <a:lnSpc>
                          <a:spcPct val="100000"/>
                        </a:lnSpc>
                        <a:spcBef>
                          <a:spcPts val="0"/>
                        </a:spcBef>
                        <a:spcAft>
                          <a:spcPts val="0"/>
                        </a:spcAft>
                        <a:buNone/>
                      </a:pPr>
                      <a:r>
                        <a:rPr sz="1000" b="0" i="0" u="none" cap="none">
                          <a:solidFill>
                            <a:srgbClr val="000000">
                              <a:alpha val="100000"/>
                            </a:srgbClr>
                          </a:solidFill>
                          <a:latin typeface="VIC"/>
                          <a:cs typeface="Arial"/>
                          <a:sym typeface="Arial"/>
                        </a:rPr>
                        <a:t>*</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hMerge="1">
                  <a:txBody>
                    <a:bodyPr/>
                    <a:lstStyle/>
                    <a:p>
                      <a:pPr marL="0" marR="0" algn="l">
                        <a:lnSpc>
                          <a:spcPct val="100000"/>
                        </a:lnSpc>
                        <a:spcBef>
                          <a:spcPts val="0"/>
                        </a:spcBef>
                        <a:spcAft>
                          <a:spcPts val="0"/>
                        </a:spcAft>
                        <a:buNone/>
                      </a:pPr>
                      <a:r>
                        <a:rPr sz="1000" b="0" i="0" u="none" cap="none">
                          <a:solidFill>
                            <a:srgbClr val="000000">
                              <a:alpha val="100000"/>
                            </a:srgbClr>
                          </a:solidFill>
                          <a:latin typeface="VIC"/>
                          <a:cs typeface="Arial"/>
                          <a:sym typeface="Arial"/>
                        </a:rPr>
                        <a:t>*</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hMerge="1">
                  <a:txBody>
                    <a:bodyPr/>
                    <a:lstStyle/>
                    <a:p>
                      <a:pPr marL="0" marR="0" algn="l">
                        <a:lnSpc>
                          <a:spcPct val="100000"/>
                        </a:lnSpc>
                        <a:spcBef>
                          <a:spcPts val="0"/>
                        </a:spcBef>
                        <a:spcAft>
                          <a:spcPts val="0"/>
                        </a:spcAft>
                        <a:buNone/>
                      </a:pPr>
                      <a:r>
                        <a:rPr sz="1000" b="0" i="0" u="none" cap="none">
                          <a:solidFill>
                            <a:srgbClr val="000000">
                              <a:alpha val="100000"/>
                            </a:srgbClr>
                          </a:solidFill>
                          <a:latin typeface="VIC"/>
                          <a:cs typeface="Arial"/>
                          <a:sym typeface="Arial"/>
                        </a:rPr>
                        <a:t>*</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extLst>
                  <a:ext uri="{0D108BD9-81ED-4DB2-BD59-A6C34878D82A}">
                    <a16:rowId xmlns:a16="http://schemas.microsoft.com/office/drawing/2014/main" val="10009"/>
                  </a:ext>
                </a:extLst>
              </a:tr>
              <a:tr h="114300">
                <a:tc gridSpan="5">
                  <a:txBody>
                    <a:bodyPr/>
                    <a:lstStyle/>
                    <a:p>
                      <a:pPr marL="0" marR="0" algn="l">
                        <a:lnSpc>
                          <a:spcPct val="100000"/>
                        </a:lnSpc>
                        <a:spcBef>
                          <a:spcPts val="0"/>
                        </a:spcBef>
                        <a:spcAft>
                          <a:spcPts val="0"/>
                        </a:spcAft>
                        <a:buNone/>
                      </a:pPr>
                      <a:r>
                        <a:rPr sz="800" b="0" i="0" u="none" cap="none" baseline="40000" dirty="0">
                          <a:solidFill>
                            <a:srgbClr val="000000">
                              <a:alpha val="100000"/>
                            </a:srgbClr>
                          </a:solidFill>
                          <a:latin typeface="VIC"/>
                          <a:cs typeface="Arial"/>
                          <a:sym typeface="Arial"/>
                        </a:rPr>
                        <a:t>#</a:t>
                      </a:r>
                      <a:r>
                        <a:rPr sz="800" b="0" i="0" u="none" cap="none" dirty="0">
                          <a:solidFill>
                            <a:srgbClr val="000000">
                              <a:alpha val="100000"/>
                            </a:srgbClr>
                          </a:solidFill>
                          <a:latin typeface="VIC"/>
                          <a:cs typeface="Arial"/>
                          <a:sym typeface="Arial"/>
                        </a:rPr>
                        <a:t>Data to 18 June 2024</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hMerge="1">
                  <a:txBody>
                    <a:bodyPr/>
                    <a:lstStyle/>
                    <a:p>
                      <a:pPr marL="0" marR="0" algn="l">
                        <a:lnSpc>
                          <a:spcPct val="100000"/>
                        </a:lnSpc>
                        <a:spcBef>
                          <a:spcPts val="0"/>
                        </a:spcBef>
                        <a:spcAft>
                          <a:spcPts val="0"/>
                        </a:spcAft>
                        <a:buNone/>
                      </a:pPr>
                      <a:r>
                        <a:rPr sz="1000" b="0" i="0" u="none" cap="none">
                          <a:solidFill>
                            <a:srgbClr val="000000">
                              <a:alpha val="100000"/>
                            </a:srgbClr>
                          </a:solidFill>
                          <a:latin typeface="VIC"/>
                          <a:cs typeface="Arial"/>
                          <a:sym typeface="Arial"/>
                        </a:rPr>
                        <a:t>#</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hMerge="1">
                  <a:txBody>
                    <a:bodyPr/>
                    <a:lstStyle/>
                    <a:p>
                      <a:pPr marL="0" marR="0" algn="l">
                        <a:lnSpc>
                          <a:spcPct val="100000"/>
                        </a:lnSpc>
                        <a:spcBef>
                          <a:spcPts val="0"/>
                        </a:spcBef>
                        <a:spcAft>
                          <a:spcPts val="0"/>
                        </a:spcAft>
                        <a:buNone/>
                      </a:pPr>
                      <a:r>
                        <a:rPr sz="1000" b="0" i="0" u="none" cap="none">
                          <a:solidFill>
                            <a:srgbClr val="000000">
                              <a:alpha val="100000"/>
                            </a:srgbClr>
                          </a:solidFill>
                          <a:latin typeface="VIC"/>
                          <a:cs typeface="Arial"/>
                          <a:sym typeface="Arial"/>
                        </a:rPr>
                        <a:t>#</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hMerge="1">
                  <a:txBody>
                    <a:bodyPr/>
                    <a:lstStyle/>
                    <a:p>
                      <a:pPr marL="0" marR="0" algn="l">
                        <a:lnSpc>
                          <a:spcPct val="100000"/>
                        </a:lnSpc>
                        <a:spcBef>
                          <a:spcPts val="0"/>
                        </a:spcBef>
                        <a:spcAft>
                          <a:spcPts val="0"/>
                        </a:spcAft>
                        <a:buNone/>
                      </a:pPr>
                      <a:r>
                        <a:rPr sz="1000" b="0" i="0" u="none" cap="none">
                          <a:solidFill>
                            <a:srgbClr val="000000">
                              <a:alpha val="100000"/>
                            </a:srgbClr>
                          </a:solidFill>
                          <a:latin typeface="VIC"/>
                          <a:cs typeface="Arial"/>
                          <a:sym typeface="Arial"/>
                        </a:rPr>
                        <a:t>#</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tc hMerge="1">
                  <a:txBody>
                    <a:bodyPr/>
                    <a:lstStyle/>
                    <a:p>
                      <a:pPr marL="0" marR="0" algn="l">
                        <a:lnSpc>
                          <a:spcPct val="100000"/>
                        </a:lnSpc>
                        <a:spcBef>
                          <a:spcPts val="0"/>
                        </a:spcBef>
                        <a:spcAft>
                          <a:spcPts val="0"/>
                        </a:spcAft>
                        <a:buNone/>
                      </a:pPr>
                      <a:r>
                        <a:rPr sz="1000" b="0" i="0" u="none" cap="none">
                          <a:solidFill>
                            <a:srgbClr val="000000">
                              <a:alpha val="100000"/>
                            </a:srgbClr>
                          </a:solidFill>
                          <a:latin typeface="VIC"/>
                          <a:cs typeface="Arial"/>
                          <a:sym typeface="Arial"/>
                        </a:rPr>
                        <a:t>#</a:t>
                      </a:r>
                    </a:p>
                  </a:txBody>
                  <a:tcPr marL="0" marR="0" marT="0" marB="0" anchor="ctr">
                    <a:lnL w="0" cap="flat" cmpd="sng" algn="ctr">
                      <a:noFill/>
                      <a:prstDash val="solid"/>
                    </a:lnL>
                    <a:lnR w="0" cap="flat" cmpd="sng" algn="ctr">
                      <a:noFill/>
                      <a:prstDash val="solid"/>
                    </a:lnR>
                    <a:lnT w="0" cap="flat" cmpd="sng" algn="ctr">
                      <a:noFill/>
                      <a:prstDash val="solid"/>
                    </a:lnT>
                    <a:lnB w="0" cap="flat" cmpd="sng" algn="ctr">
                      <a:noFill/>
                      <a:prstDash val="solid"/>
                    </a:lnB>
                    <a:solidFill>
                      <a:srgbClr val="FFFFFF">
                        <a:alpha val="0"/>
                      </a:srgbClr>
                    </a:solidFill>
                  </a:tcPr>
                </a:tc>
                <a:extLst>
                  <a:ext uri="{0D108BD9-81ED-4DB2-BD59-A6C34878D82A}">
                    <a16:rowId xmlns:a16="http://schemas.microsoft.com/office/drawing/2014/main" val="10010"/>
                  </a:ext>
                </a:extLst>
              </a:tr>
            </a:tbl>
          </a:graphicData>
        </a:graphic>
      </p:graphicFrame>
      <p:pic>
        <p:nvPicPr>
          <p:cNvPr id="4" name="Figure Placeholder 10.1"/>
          <p:cNvPicPr>
            <a:picLocks noGrp="1"/>
          </p:cNvPicPr>
          <p:nvPr>
            <p:ph sz="quarter" idx="14"/>
          </p:nvPr>
        </p:nvPicPr>
        <p:blipFill>
          <a:blip r:embed="rId2" cstate="print"/>
          <a:stretch>
            <a:fillRect/>
          </a:stretch>
        </p:blipFill>
        <p:spPr>
          <a:xfrm>
            <a:off x="4047824" y="1509353"/>
            <a:ext cx="1556766" cy="2269998"/>
          </a:xfrm>
          <a:prstGeom prst="rect">
            <a:avLst/>
          </a:prstGeom>
        </p:spPr>
      </p:pic>
      <p:pic>
        <p:nvPicPr>
          <p:cNvPr id="5" name="Figure Placeholder 10.2"/>
          <p:cNvPicPr>
            <a:picLocks noGrp="1"/>
          </p:cNvPicPr>
          <p:nvPr>
            <p:ph type="pic" sz="quarter" idx="15"/>
          </p:nvPr>
        </p:nvPicPr>
        <p:blipFill>
          <a:blip r:embed="rId3" cstate="print"/>
          <a:stretch>
            <a:fillRect/>
          </a:stretch>
        </p:blipFill>
        <p:spPr>
          <a:xfrm>
            <a:off x="5730131" y="1130970"/>
            <a:ext cx="3205511" cy="381012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802" y="202406"/>
            <a:ext cx="7197438" cy="809625"/>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0"/>
              </a:spcBef>
              <a:spcAft>
                <a:spcPts val="0"/>
              </a:spcAft>
            </a:pPr>
            <a:r>
              <a:rPr lang="en-US" sz="2400" dirty="0">
                <a:solidFill>
                  <a:srgbClr val="FFFFFF">
                    <a:alpha val="100000"/>
                  </a:srgbClr>
                </a:solidFill>
                <a:latin typeface="Arial"/>
                <a:cs typeface="Arial"/>
                <a:sym typeface="VIC SemiBold"/>
              </a:rPr>
              <a:t>COVID-19 update - Treatments </a:t>
            </a:r>
            <a:r>
              <a:rPr lang="en-US" sz="1400" dirty="0">
                <a:solidFill>
                  <a:srgbClr val="FFFFFF">
                    <a:alpha val="100000"/>
                  </a:srgbClr>
                </a:solidFill>
                <a:latin typeface="Arial"/>
                <a:cs typeface="Arial"/>
                <a:sym typeface="VIC SemiBold"/>
              </a:rPr>
              <a:t>(10 - 21 June 2024)</a:t>
            </a:r>
            <a:endParaRPr lang="en-US" dirty="0"/>
          </a:p>
        </p:txBody>
      </p:sp>
      <p:pic>
        <p:nvPicPr>
          <p:cNvPr id="3" name="Figure Placeholder 5.1"/>
          <p:cNvPicPr>
            <a:picLocks noGrp="1"/>
          </p:cNvPicPr>
          <p:nvPr>
            <p:ph sz="quarter" idx="13"/>
          </p:nvPr>
        </p:nvPicPr>
        <p:blipFill>
          <a:blip r:embed="rId2" cstate="print"/>
          <a:stretch>
            <a:fillRect/>
          </a:stretch>
        </p:blipFill>
        <p:spPr>
          <a:xfrm>
            <a:off x="130467" y="1133474"/>
            <a:ext cx="4397119" cy="2951958"/>
          </a:xfrm>
          <a:prstGeom prst="rect">
            <a:avLst/>
          </a:prstGeom>
        </p:spPr>
      </p:pic>
      <p:pic>
        <p:nvPicPr>
          <p:cNvPr id="4" name="Figure Placeholder 5.2"/>
          <p:cNvPicPr>
            <a:picLocks noGrp="1"/>
          </p:cNvPicPr>
          <p:nvPr>
            <p:ph sz="quarter" idx="17"/>
          </p:nvPr>
        </p:nvPicPr>
        <p:blipFill>
          <a:blip r:embed="rId3" cstate="print"/>
          <a:stretch>
            <a:fillRect/>
          </a:stretch>
        </p:blipFill>
        <p:spPr>
          <a:xfrm>
            <a:off x="4616418" y="1128711"/>
            <a:ext cx="4397119" cy="2951958"/>
          </a:xfrm>
          <a:prstGeom prst="rect">
            <a:avLst/>
          </a:prstGeom>
        </p:spPr>
      </p:pic>
      <p:sp>
        <p:nvSpPr>
          <p:cNvPr id="5" name="Text Placeholder 5.1"/>
          <p:cNvSpPr>
            <a:spLocks noGrp="1"/>
          </p:cNvSpPr>
          <p:nvPr>
            <p:ph type="body" sz="quarter" idx="15"/>
          </p:nvPr>
        </p:nvSpPr>
        <p:spPr>
          <a:xfrm>
            <a:off x="130467" y="4206875"/>
            <a:ext cx="4397119" cy="531813"/>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l">
              <a:lnSpc>
                <a:spcPct val="100000"/>
              </a:lnSpc>
              <a:spcBef>
                <a:spcPts val="0"/>
              </a:spcBef>
              <a:spcAft>
                <a:spcPts val="0"/>
              </a:spcAft>
              <a:buNone/>
            </a:pPr>
            <a:r>
              <a:rPr sz="1000" b="0" i="0" u="none" cap="none" dirty="0">
                <a:solidFill>
                  <a:srgbClr val="000000">
                    <a:alpha val="100000"/>
                  </a:srgbClr>
                </a:solidFill>
                <a:latin typeface="Arial"/>
                <a:cs typeface="VIC"/>
                <a:sym typeface="VIC"/>
              </a:rPr>
              <a:t>PBS prescriptions dispensed within Victoria for PBS eligible oral COVID-19 treatments.
Reporting week is Monday to Sunday. Note that totals may change week to week as more data is submitted, and totals may differ from other sources due to exclusions and/or differing dates from which the data is taken.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0E4D-EABD-4EEB-81F1-DE230B40E47A}"/>
              </a:ext>
            </a:extLst>
          </p:cNvPr>
          <p:cNvSpPr>
            <a:spLocks noGrp="1"/>
          </p:cNvSpPr>
          <p:nvPr>
            <p:ph type="title"/>
          </p:nvPr>
        </p:nvSpPr>
        <p:spPr>
          <a:xfrm>
            <a:off x="109382" y="90306"/>
            <a:ext cx="7199313" cy="744682"/>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dirty="0">
                <a:solidFill>
                  <a:schemeClr val="bg1"/>
                </a:solidFill>
                <a:latin typeface="Arial"/>
                <a:ea typeface="ＭＳ Ｐゴシック"/>
                <a:cs typeface="Arial"/>
              </a:rPr>
              <a:t>COVID-19 - Current Public Health Advice</a:t>
            </a:r>
            <a:endParaRPr lang="en-US" sz="1400" dirty="0">
              <a:solidFill>
                <a:schemeClr val="bg1"/>
              </a:solidFill>
              <a:ea typeface="ＭＳ Ｐゴシック"/>
              <a:cs typeface="Arial"/>
            </a:endParaRPr>
          </a:p>
        </p:txBody>
      </p:sp>
      <p:sp>
        <p:nvSpPr>
          <p:cNvPr id="6" name="Rectangle 5">
            <a:extLst>
              <a:ext uri="{FF2B5EF4-FFF2-40B4-BE49-F238E27FC236}">
                <a16:creationId xmlns:a16="http://schemas.microsoft.com/office/drawing/2014/main" id="{79E80ECC-28A6-4F4A-9F65-5D9E7FF7C403}"/>
              </a:ext>
            </a:extLst>
          </p:cNvPr>
          <p:cNvSpPr/>
          <p:nvPr/>
        </p:nvSpPr>
        <p:spPr>
          <a:xfrm>
            <a:off x="0" y="858983"/>
            <a:ext cx="9144000" cy="2770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AU" sz="1013"/>
          </a:p>
        </p:txBody>
      </p:sp>
      <p:graphicFrame>
        <p:nvGraphicFramePr>
          <p:cNvPr id="8" name="Content Placeholder 7">
            <a:extLst>
              <a:ext uri="{FF2B5EF4-FFF2-40B4-BE49-F238E27FC236}">
                <a16:creationId xmlns:a16="http://schemas.microsoft.com/office/drawing/2014/main" id="{26BB091B-6334-D6D2-98F0-21F29D388EDC}"/>
              </a:ext>
            </a:extLst>
          </p:cNvPr>
          <p:cNvGraphicFramePr>
            <a:graphicFrameLocks noGrp="1"/>
          </p:cNvGraphicFramePr>
          <p:nvPr>
            <p:ph idx="1"/>
            <p:extLst>
              <p:ext uri="{D42A27DB-BD31-4B8C-83A1-F6EECF244321}">
                <p14:modId xmlns:p14="http://schemas.microsoft.com/office/powerpoint/2010/main" val="3362630075"/>
              </p:ext>
            </p:extLst>
          </p:nvPr>
        </p:nvGraphicFramePr>
        <p:xfrm>
          <a:off x="164306" y="971550"/>
          <a:ext cx="8797551" cy="3873181"/>
        </p:xfrm>
        <a:graphic>
          <a:graphicData uri="http://schemas.openxmlformats.org/drawingml/2006/table">
            <a:tbl>
              <a:tblPr firstRow="1" bandRow="1">
                <a:tableStyleId>{5C22544A-7EE6-4342-B048-85BDC9FD1C3A}</a:tableStyleId>
              </a:tblPr>
              <a:tblGrid>
                <a:gridCol w="1782557">
                  <a:extLst>
                    <a:ext uri="{9D8B030D-6E8A-4147-A177-3AD203B41FA5}">
                      <a16:colId xmlns:a16="http://schemas.microsoft.com/office/drawing/2014/main" val="2797766745"/>
                    </a:ext>
                  </a:extLst>
                </a:gridCol>
                <a:gridCol w="7014994">
                  <a:extLst>
                    <a:ext uri="{9D8B030D-6E8A-4147-A177-3AD203B41FA5}">
                      <a16:colId xmlns:a16="http://schemas.microsoft.com/office/drawing/2014/main" val="1867395114"/>
                    </a:ext>
                  </a:extLst>
                </a:gridCol>
              </a:tblGrid>
              <a:tr h="835109">
                <a:tc>
                  <a:txBody>
                    <a:bodyPr/>
                    <a:lstStyle/>
                    <a:p>
                      <a:r>
                        <a:rPr lang="en-AU" sz="800" b="1" dirty="0">
                          <a:solidFill>
                            <a:schemeClr val="tx1"/>
                          </a:solidFill>
                          <a:latin typeface="VIC"/>
                        </a:rPr>
                        <a:t>Testing (symptomatic, contacts)</a:t>
                      </a:r>
                    </a:p>
                  </a:txBody>
                  <a:tcPr marL="68580" marR="68580" marT="34290" marB="34290">
                    <a:lnL w="6350" cap="flat" cmpd="sng" algn="ctr">
                      <a:solidFill>
                        <a:schemeClr val="accent1">
                          <a:lumMod val="40000"/>
                          <a:lumOff val="60000"/>
                        </a:schemeClr>
                      </a:solidFill>
                      <a:prstDash val="solid"/>
                      <a:round/>
                      <a:headEnd type="none" w="med" len="med"/>
                      <a:tailEnd type="none" w="med" len="med"/>
                    </a:lnL>
                    <a:lnR w="6350" cap="flat" cmpd="sng" algn="ctr">
                      <a:solidFill>
                        <a:schemeClr val="accent1">
                          <a:lumMod val="40000"/>
                          <a:lumOff val="60000"/>
                        </a:schemeClr>
                      </a:solidFill>
                      <a:prstDash val="solid"/>
                      <a:round/>
                      <a:headEnd type="none" w="med" len="med"/>
                      <a:tailEnd type="none" w="med" len="med"/>
                    </a:lnR>
                    <a:lnT w="6350" cap="flat" cmpd="sng" algn="ctr">
                      <a:solidFill>
                        <a:schemeClr val="accent1">
                          <a:lumMod val="40000"/>
                          <a:lumOff val="60000"/>
                        </a:schemeClr>
                      </a:solidFill>
                      <a:prstDash val="solid"/>
                      <a:round/>
                      <a:headEnd type="none" w="med" len="med"/>
                      <a:tailEnd type="none" w="med" len="med"/>
                    </a:lnT>
                    <a:lnB w="6350" cap="flat" cmpd="sng" algn="ctr">
                      <a:solidFill>
                        <a:schemeClr val="accent1">
                          <a:lumMod val="40000"/>
                          <a:lumOff val="60000"/>
                        </a:schemeClr>
                      </a:solidFill>
                      <a:prstDash val="solid"/>
                      <a:round/>
                      <a:headEnd type="none" w="med" len="med"/>
                      <a:tailEnd type="none" w="med" len="med"/>
                    </a:lnB>
                    <a:solidFill>
                      <a:schemeClr val="bg1">
                        <a:lumMod val="95000"/>
                      </a:schemeClr>
                    </a:solidFill>
                  </a:tcPr>
                </a:tc>
                <a:tc>
                  <a:txBody>
                    <a:bodyPr/>
                    <a:lstStyle/>
                    <a:p>
                      <a:pPr marL="0" marR="0" lvl="0" indent="0" algn="l" eaLnBrk="1" fontAlgn="auto" latinLnBrk="0" hangingPunct="1">
                        <a:lnSpc>
                          <a:spcPct val="100000"/>
                        </a:lnSpc>
                        <a:spcBef>
                          <a:spcPts val="0"/>
                        </a:spcBef>
                        <a:spcAft>
                          <a:spcPts val="0"/>
                        </a:spcAft>
                        <a:buClrTx/>
                        <a:buSzTx/>
                        <a:buFont typeface="Arial" panose="020B0604020202020204" pitchFamily="34" charset="0"/>
                        <a:buNone/>
                      </a:pPr>
                      <a:r>
                        <a:rPr lang="en-AU" sz="800" b="0" i="0" u="none" strike="noStrike" noProof="0" dirty="0">
                          <a:solidFill>
                            <a:schemeClr val="tx1"/>
                          </a:solidFill>
                          <a:latin typeface="VIC"/>
                        </a:rPr>
                        <a:t>Rapid antigen tests (RATs) are the easiest way to test for COVID-19.</a:t>
                      </a:r>
                      <a:endParaRPr lang="en-AU" sz="800" b="0" dirty="0">
                        <a:solidFill>
                          <a:schemeClr val="tx1"/>
                        </a:solidFill>
                        <a:latin typeface="VIC"/>
                      </a:endParaRPr>
                    </a:p>
                    <a:p>
                      <a:pPr marL="0" lvl="0" indent="0" algn="l">
                        <a:lnSpc>
                          <a:spcPct val="100000"/>
                        </a:lnSpc>
                        <a:spcBef>
                          <a:spcPts val="0"/>
                        </a:spcBef>
                        <a:spcAft>
                          <a:spcPts val="0"/>
                        </a:spcAft>
                        <a:buClrTx/>
                        <a:buSzTx/>
                        <a:buFont typeface="Arial" panose="020B0604020202020204" pitchFamily="34" charset="0"/>
                        <a:buNone/>
                      </a:pPr>
                      <a:r>
                        <a:rPr lang="en-AU" sz="800" b="0" i="0" u="none" strike="noStrike" noProof="0" dirty="0">
                          <a:solidFill>
                            <a:schemeClr val="tx1"/>
                          </a:solidFill>
                          <a:latin typeface="VIC"/>
                        </a:rPr>
                        <a:t>You should take a test:</a:t>
                      </a:r>
                      <a:endParaRPr lang="en-AU" sz="1800" dirty="0">
                        <a:latin typeface="VIC"/>
                      </a:endParaRPr>
                    </a:p>
                    <a:p>
                      <a:pPr marL="0" lvl="0" indent="0" algn="l">
                        <a:lnSpc>
                          <a:spcPct val="100000"/>
                        </a:lnSpc>
                        <a:spcBef>
                          <a:spcPts val="0"/>
                        </a:spcBef>
                        <a:spcAft>
                          <a:spcPts val="0"/>
                        </a:spcAft>
                        <a:buClrTx/>
                        <a:buSzTx/>
                        <a:buFont typeface="Arial" panose="020B0604020202020204" pitchFamily="34" charset="0"/>
                        <a:buChar char="•"/>
                      </a:pPr>
                      <a:r>
                        <a:rPr lang="en-AU" sz="800" b="0" i="0" u="none" strike="noStrike" noProof="0" dirty="0">
                          <a:solidFill>
                            <a:schemeClr val="tx1"/>
                          </a:solidFill>
                          <a:latin typeface="VIC"/>
                        </a:rPr>
                        <a:t>if you have COVID-19 symptoms, even if they’re very mild</a:t>
                      </a:r>
                      <a:endParaRPr lang="en-AU" sz="1800" dirty="0">
                        <a:latin typeface="VIC"/>
                      </a:endParaRPr>
                    </a:p>
                    <a:p>
                      <a:pPr marL="0" lvl="0" indent="0" algn="l">
                        <a:lnSpc>
                          <a:spcPct val="100000"/>
                        </a:lnSpc>
                        <a:spcBef>
                          <a:spcPts val="0"/>
                        </a:spcBef>
                        <a:spcAft>
                          <a:spcPts val="0"/>
                        </a:spcAft>
                        <a:buClrTx/>
                        <a:buSzTx/>
                        <a:buFont typeface="Arial" panose="020B0604020202020204" pitchFamily="34" charset="0"/>
                        <a:buChar char="•"/>
                      </a:pPr>
                      <a:r>
                        <a:rPr lang="en-AU" sz="800" b="0" i="0" u="none" strike="noStrike" noProof="0" dirty="0">
                          <a:solidFill>
                            <a:schemeClr val="tx1"/>
                          </a:solidFill>
                          <a:latin typeface="VIC"/>
                        </a:rPr>
                        <a:t>if you have been in contact with someone who has COVID-19</a:t>
                      </a:r>
                      <a:endParaRPr lang="en-AU" sz="1800" dirty="0">
                        <a:latin typeface="VIC"/>
                      </a:endParaRPr>
                    </a:p>
                    <a:p>
                      <a:pPr marL="0" lvl="0" indent="0" algn="l">
                        <a:lnSpc>
                          <a:spcPct val="100000"/>
                        </a:lnSpc>
                        <a:spcBef>
                          <a:spcPts val="0"/>
                        </a:spcBef>
                        <a:spcAft>
                          <a:spcPts val="0"/>
                        </a:spcAft>
                        <a:buClrTx/>
                        <a:buSzTx/>
                        <a:buFont typeface="Arial" panose="020B0604020202020204" pitchFamily="34" charset="0"/>
                        <a:buChar char="•"/>
                      </a:pPr>
                      <a:r>
                        <a:rPr lang="en-AU" sz="800" b="0" i="0" u="none" strike="noStrike" noProof="0" dirty="0">
                          <a:solidFill>
                            <a:schemeClr val="tx1"/>
                          </a:solidFill>
                          <a:latin typeface="VIC"/>
                        </a:rPr>
                        <a:t>before visiting a hospital, aged care facility, or disability care facility</a:t>
                      </a:r>
                      <a:endParaRPr lang="en-AU" sz="1800" dirty="0">
                        <a:latin typeface="VIC"/>
                      </a:endParaRPr>
                    </a:p>
                    <a:p>
                      <a:pPr marL="0" lvl="0" indent="0" algn="l">
                        <a:lnSpc>
                          <a:spcPct val="100000"/>
                        </a:lnSpc>
                        <a:spcBef>
                          <a:spcPts val="0"/>
                        </a:spcBef>
                        <a:spcAft>
                          <a:spcPts val="0"/>
                        </a:spcAft>
                        <a:buClrTx/>
                        <a:buSzTx/>
                        <a:buFont typeface="Arial" panose="020B0604020202020204" pitchFamily="34" charset="0"/>
                        <a:buChar char="•"/>
                      </a:pPr>
                      <a:r>
                        <a:rPr lang="en-AU" sz="800" b="0" i="0" u="none" strike="noStrike" noProof="0" dirty="0">
                          <a:solidFill>
                            <a:schemeClr val="tx1"/>
                          </a:solidFill>
                          <a:latin typeface="VIC"/>
                        </a:rPr>
                        <a:t>before visiting elderly people, people with disability or people at higher risk of severe COVID-19 illness.</a:t>
                      </a:r>
                      <a:endParaRPr lang="en-AU" sz="1800" dirty="0">
                        <a:latin typeface="VIC"/>
                      </a:endParaRPr>
                    </a:p>
                    <a:p>
                      <a:pPr marL="0" lvl="0" indent="0" algn="l">
                        <a:lnSpc>
                          <a:spcPct val="100000"/>
                        </a:lnSpc>
                        <a:spcBef>
                          <a:spcPts val="0"/>
                        </a:spcBef>
                        <a:spcAft>
                          <a:spcPts val="0"/>
                        </a:spcAft>
                        <a:buClrTx/>
                        <a:buSzTx/>
                        <a:buFont typeface="Arial" panose="020B0604020202020204" pitchFamily="34" charset="0"/>
                        <a:buChar char="•"/>
                      </a:pPr>
                      <a:r>
                        <a:rPr lang="en-AU" sz="800" b="0" i="0" u="none" strike="noStrike" noProof="0" dirty="0">
                          <a:solidFill>
                            <a:schemeClr val="tx1"/>
                          </a:solidFill>
                          <a:latin typeface="VIC"/>
                        </a:rPr>
                        <a:t>COVID-19 can spread before you have symptoms. You can protect others by checking that you are negative before you leave home.</a:t>
                      </a:r>
                      <a:endParaRPr lang="en-AU" sz="1800" dirty="0">
                        <a:latin typeface="VIC"/>
                      </a:endParaRPr>
                    </a:p>
                  </a:txBody>
                  <a:tcPr marL="68580" marR="68580" marT="34290" marB="34290">
                    <a:lnL w="6350" cap="flat" cmpd="sng" algn="ctr">
                      <a:solidFill>
                        <a:schemeClr val="accent1">
                          <a:lumMod val="40000"/>
                          <a:lumOff val="60000"/>
                        </a:schemeClr>
                      </a:solidFill>
                      <a:prstDash val="solid"/>
                      <a:round/>
                      <a:headEnd type="none" w="med" len="med"/>
                      <a:tailEnd type="none" w="med" len="med"/>
                    </a:lnL>
                    <a:lnR w="6350" cap="flat" cmpd="sng" algn="ctr">
                      <a:solidFill>
                        <a:schemeClr val="accent1">
                          <a:lumMod val="40000"/>
                          <a:lumOff val="60000"/>
                        </a:schemeClr>
                      </a:solidFill>
                      <a:prstDash val="solid"/>
                      <a:round/>
                      <a:headEnd type="none" w="med" len="med"/>
                      <a:tailEnd type="none" w="med" len="med"/>
                    </a:lnR>
                    <a:lnT w="6350" cap="flat" cmpd="sng" algn="ctr">
                      <a:solidFill>
                        <a:schemeClr val="accent1">
                          <a:lumMod val="40000"/>
                          <a:lumOff val="60000"/>
                        </a:schemeClr>
                      </a:solidFill>
                      <a:prstDash val="solid"/>
                      <a:round/>
                      <a:headEnd type="none" w="med" len="med"/>
                      <a:tailEnd type="none" w="med" len="med"/>
                    </a:lnT>
                    <a:lnB w="6350" cap="flat" cmpd="sng" algn="ctr">
                      <a:solidFill>
                        <a:schemeClr val="accent1">
                          <a:lumMod val="40000"/>
                          <a:lumOff val="6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488032586"/>
                  </a:ext>
                </a:extLst>
              </a:tr>
              <a:tr h="393399">
                <a:tc>
                  <a:txBody>
                    <a:bodyPr/>
                    <a:lstStyle/>
                    <a:p>
                      <a:r>
                        <a:rPr lang="en-AU" sz="800" b="1" dirty="0">
                          <a:solidFill>
                            <a:schemeClr val="tx1"/>
                          </a:solidFill>
                          <a:latin typeface="VIC"/>
                        </a:rPr>
                        <a:t>Isolation of positive cases</a:t>
                      </a:r>
                    </a:p>
                  </a:txBody>
                  <a:tcPr marL="68580" marR="68580" marT="34290" marB="34290">
                    <a:lnL w="6350" cap="flat" cmpd="sng" algn="ctr">
                      <a:solidFill>
                        <a:schemeClr val="accent1">
                          <a:lumMod val="40000"/>
                          <a:lumOff val="60000"/>
                        </a:schemeClr>
                      </a:solidFill>
                      <a:prstDash val="solid"/>
                      <a:round/>
                      <a:headEnd type="none" w="med" len="med"/>
                      <a:tailEnd type="none" w="med" len="med"/>
                    </a:lnL>
                    <a:lnR w="6350" cap="flat" cmpd="sng" algn="ctr">
                      <a:solidFill>
                        <a:schemeClr val="accent1">
                          <a:lumMod val="40000"/>
                          <a:lumOff val="60000"/>
                        </a:schemeClr>
                      </a:solidFill>
                      <a:prstDash val="solid"/>
                      <a:round/>
                      <a:headEnd type="none" w="med" len="med"/>
                      <a:tailEnd type="none" w="med" len="med"/>
                    </a:lnR>
                    <a:lnT w="6350" cap="flat" cmpd="sng" algn="ctr">
                      <a:solidFill>
                        <a:schemeClr val="accent1">
                          <a:lumMod val="40000"/>
                          <a:lumOff val="60000"/>
                        </a:schemeClr>
                      </a:solidFill>
                      <a:prstDash val="solid"/>
                      <a:round/>
                      <a:headEnd type="none" w="med" len="med"/>
                      <a:tailEnd type="none" w="med" len="med"/>
                    </a:lnT>
                    <a:lnB w="6350" cap="flat" cmpd="sng" algn="ctr">
                      <a:solidFill>
                        <a:schemeClr val="accent1">
                          <a:lumMod val="40000"/>
                          <a:lumOff val="60000"/>
                        </a:schemeClr>
                      </a:solidFill>
                      <a:prstDash val="solid"/>
                      <a:round/>
                      <a:headEnd type="none" w="med" len="med"/>
                      <a:tailEnd type="none" w="med" len="med"/>
                    </a:lnB>
                    <a:solidFill>
                      <a:schemeClr val="bg1">
                        <a:lumMod val="95000"/>
                      </a:schemeClr>
                    </a:solidFill>
                  </a:tcPr>
                </a:tc>
                <a:tc>
                  <a:txBody>
                    <a:bodyPr/>
                    <a:lstStyle/>
                    <a:p>
                      <a:pPr lvl="0" algn="l">
                        <a:lnSpc>
                          <a:spcPct val="100000"/>
                        </a:lnSpc>
                        <a:spcBef>
                          <a:spcPts val="0"/>
                        </a:spcBef>
                        <a:spcAft>
                          <a:spcPts val="0"/>
                        </a:spcAft>
                        <a:buNone/>
                      </a:pPr>
                      <a:r>
                        <a:rPr lang="en-AU" sz="800" b="0" i="0" u="none" strike="noStrike" noProof="0" dirty="0">
                          <a:solidFill>
                            <a:schemeClr val="tx1"/>
                          </a:solidFill>
                          <a:latin typeface="VIC"/>
                        </a:rPr>
                        <a:t>It is recommended that you should isolate for at least 5 days and until you don’t have symptoms anymore.</a:t>
                      </a:r>
                      <a:endParaRPr lang="en-US" sz="1800" dirty="0">
                        <a:latin typeface="VIC"/>
                      </a:endParaRPr>
                    </a:p>
                    <a:p>
                      <a:pPr lvl="0" algn="l">
                        <a:lnSpc>
                          <a:spcPct val="100000"/>
                        </a:lnSpc>
                        <a:spcBef>
                          <a:spcPts val="0"/>
                        </a:spcBef>
                        <a:spcAft>
                          <a:spcPts val="0"/>
                        </a:spcAft>
                        <a:buNone/>
                      </a:pPr>
                      <a:r>
                        <a:rPr lang="en-AU" sz="800" b="0" i="0" u="none" strike="noStrike" noProof="0" dirty="0">
                          <a:solidFill>
                            <a:schemeClr val="tx1"/>
                          </a:solidFill>
                          <a:latin typeface="VIC"/>
                        </a:rPr>
                        <a:t>This means you should not go to work, school or grocery shopping. Especially if you work with people at a higher risk of becoming very sick with COVID-19.</a:t>
                      </a:r>
                      <a:endParaRPr lang="en-AU" sz="1800" dirty="0">
                        <a:latin typeface="VIC"/>
                      </a:endParaRPr>
                    </a:p>
                  </a:txBody>
                  <a:tcPr marL="68580" marR="68580" marT="34290" marB="34290">
                    <a:lnL w="6350" cap="flat" cmpd="sng" algn="ctr">
                      <a:solidFill>
                        <a:schemeClr val="accent1">
                          <a:lumMod val="40000"/>
                          <a:lumOff val="60000"/>
                        </a:schemeClr>
                      </a:solidFill>
                      <a:prstDash val="solid"/>
                      <a:round/>
                      <a:headEnd type="none" w="med" len="med"/>
                      <a:tailEnd type="none" w="med" len="med"/>
                    </a:lnL>
                    <a:lnR w="6350" cap="flat" cmpd="sng" algn="ctr">
                      <a:solidFill>
                        <a:schemeClr val="accent1">
                          <a:lumMod val="40000"/>
                          <a:lumOff val="60000"/>
                        </a:schemeClr>
                      </a:solidFill>
                      <a:prstDash val="solid"/>
                      <a:round/>
                      <a:headEnd type="none" w="med" len="med"/>
                      <a:tailEnd type="none" w="med" len="med"/>
                    </a:lnR>
                    <a:lnT w="6350" cap="flat" cmpd="sng" algn="ctr">
                      <a:solidFill>
                        <a:schemeClr val="accent1">
                          <a:lumMod val="40000"/>
                          <a:lumOff val="60000"/>
                        </a:schemeClr>
                      </a:solidFill>
                      <a:prstDash val="solid"/>
                      <a:round/>
                      <a:headEnd type="none" w="med" len="med"/>
                      <a:tailEnd type="none" w="med" len="med"/>
                    </a:lnT>
                    <a:lnB w="6350" cap="flat" cmpd="sng" algn="ctr">
                      <a:solidFill>
                        <a:schemeClr val="accent1">
                          <a:lumMod val="40000"/>
                          <a:lumOff val="6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497137728"/>
                  </a:ext>
                </a:extLst>
              </a:tr>
              <a:tr h="503826">
                <a:tc>
                  <a:txBody>
                    <a:bodyPr/>
                    <a:lstStyle/>
                    <a:p>
                      <a:r>
                        <a:rPr lang="en-AU" sz="800" b="1" dirty="0">
                          <a:latin typeface="VIC"/>
                        </a:rPr>
                        <a:t>Antiviral therapy (AVT)</a:t>
                      </a:r>
                    </a:p>
                  </a:txBody>
                  <a:tcPr marL="54000" marR="27000" marT="27000" marB="27000">
                    <a:lnL w="6350" cap="flat" cmpd="sng" algn="ctr">
                      <a:solidFill>
                        <a:schemeClr val="accent1">
                          <a:lumMod val="40000"/>
                          <a:lumOff val="60000"/>
                        </a:schemeClr>
                      </a:solidFill>
                      <a:prstDash val="solid"/>
                      <a:round/>
                      <a:headEnd type="none" w="med" len="med"/>
                      <a:tailEnd type="none" w="med" len="med"/>
                    </a:lnL>
                    <a:lnR w="6350" cap="flat" cmpd="sng" algn="ctr">
                      <a:solidFill>
                        <a:schemeClr val="accent1">
                          <a:lumMod val="40000"/>
                          <a:lumOff val="60000"/>
                        </a:schemeClr>
                      </a:solidFill>
                      <a:prstDash val="solid"/>
                      <a:round/>
                      <a:headEnd type="none" w="med" len="med"/>
                      <a:tailEnd type="none" w="med" len="med"/>
                    </a:lnR>
                    <a:lnT w="6350" cap="flat" cmpd="sng" algn="ctr">
                      <a:solidFill>
                        <a:schemeClr val="accent1">
                          <a:lumMod val="40000"/>
                          <a:lumOff val="60000"/>
                        </a:schemeClr>
                      </a:solidFill>
                      <a:prstDash val="solid"/>
                      <a:round/>
                      <a:headEnd type="none" w="med" len="med"/>
                      <a:tailEnd type="none" w="med" len="med"/>
                    </a:lnT>
                    <a:lnB w="6350" cap="flat" cmpd="sng" algn="ctr">
                      <a:solidFill>
                        <a:schemeClr val="accent1">
                          <a:lumMod val="40000"/>
                          <a:lumOff val="60000"/>
                        </a:schemeClr>
                      </a:solidFill>
                      <a:prstDash val="solid"/>
                      <a:round/>
                      <a:headEnd type="none" w="med" len="med"/>
                      <a:tailEnd type="none" w="med" len="med"/>
                    </a:lnB>
                    <a:solidFill>
                      <a:schemeClr val="bg1">
                        <a:lumMod val="95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AU" sz="800" b="0" i="0" u="none" strike="noStrike" noProof="0" dirty="0">
                          <a:solidFill>
                            <a:schemeClr val="tx1"/>
                          </a:solidFill>
                          <a:latin typeface="VIC"/>
                        </a:rPr>
                        <a:t>If you are at risk of falling very sick you may be eligible for COVID-19 antiviral medicines. </a:t>
                      </a:r>
                      <a:endParaRPr lang="en-AU" sz="800" dirty="0">
                        <a:solidFill>
                          <a:schemeClr val="tx1"/>
                        </a:solidFill>
                        <a:latin typeface="VIC"/>
                      </a:endParaRPr>
                    </a:p>
                    <a:p>
                      <a:pPr marL="0" lvl="0" indent="0" algn="l">
                        <a:lnSpc>
                          <a:spcPct val="100000"/>
                        </a:lnSpc>
                        <a:spcBef>
                          <a:spcPts val="0"/>
                        </a:spcBef>
                        <a:spcAft>
                          <a:spcPts val="0"/>
                        </a:spcAft>
                        <a:buFont typeface="Arial" panose="020B0604020202020204" pitchFamily="34" charset="0"/>
                        <a:buNone/>
                      </a:pPr>
                      <a:r>
                        <a:rPr lang="en-AU" sz="800" b="0" i="0" u="none" strike="noStrike" noProof="0" dirty="0">
                          <a:solidFill>
                            <a:schemeClr val="tx1"/>
                          </a:solidFill>
                          <a:latin typeface="VIC"/>
                        </a:rPr>
                        <a:t>Plan ahead by checking your eligibility with your GP, so that you are prepared if you get COVID-19.</a:t>
                      </a:r>
                      <a:endParaRPr lang="en-AU" sz="1800" dirty="0">
                        <a:latin typeface="VIC"/>
                      </a:endParaRPr>
                    </a:p>
                    <a:p>
                      <a:pPr marL="0" lvl="0" indent="0" algn="l">
                        <a:lnSpc>
                          <a:spcPct val="100000"/>
                        </a:lnSpc>
                        <a:spcBef>
                          <a:spcPts val="0"/>
                        </a:spcBef>
                        <a:spcAft>
                          <a:spcPts val="0"/>
                        </a:spcAft>
                        <a:buFont typeface="Arial" panose="020B0604020202020204" pitchFamily="34" charset="0"/>
                        <a:buNone/>
                      </a:pPr>
                      <a:r>
                        <a:rPr lang="en-AU" sz="800" b="0" i="0" u="none" strike="noStrike" noProof="0" dirty="0">
                          <a:solidFill>
                            <a:schemeClr val="tx1"/>
                          </a:solidFill>
                          <a:latin typeface="VIC"/>
                        </a:rPr>
                        <a:t>COVID-19 antiviral medicines work best if you take them as soon as you get symptoms or within 5 days of getting sick. This is why it is important to test for COVID-19 as soon as you notice any symptoms. You should take the medicine even if your symptoms are mild.</a:t>
                      </a:r>
                      <a:endParaRPr lang="en-AU" sz="1800" dirty="0">
                        <a:latin typeface="VIC"/>
                      </a:endParaRPr>
                    </a:p>
                  </a:txBody>
                  <a:tcPr marL="68580" marR="68580" marT="34290" marB="34290">
                    <a:lnL w="6350" cap="flat" cmpd="sng" algn="ctr">
                      <a:solidFill>
                        <a:schemeClr val="accent1">
                          <a:lumMod val="40000"/>
                          <a:lumOff val="60000"/>
                        </a:schemeClr>
                      </a:solidFill>
                      <a:prstDash val="solid"/>
                      <a:round/>
                      <a:headEnd type="none" w="med" len="med"/>
                      <a:tailEnd type="none" w="med" len="med"/>
                    </a:lnL>
                    <a:lnR w="6350" cap="flat" cmpd="sng" algn="ctr">
                      <a:solidFill>
                        <a:schemeClr val="accent1">
                          <a:lumMod val="40000"/>
                          <a:lumOff val="60000"/>
                        </a:schemeClr>
                      </a:solidFill>
                      <a:prstDash val="solid"/>
                      <a:round/>
                      <a:headEnd type="none" w="med" len="med"/>
                      <a:tailEnd type="none" w="med" len="med"/>
                    </a:lnR>
                    <a:lnT w="6350" cap="flat" cmpd="sng" algn="ctr">
                      <a:solidFill>
                        <a:schemeClr val="accent1">
                          <a:lumMod val="40000"/>
                          <a:lumOff val="60000"/>
                        </a:schemeClr>
                      </a:solidFill>
                      <a:prstDash val="solid"/>
                      <a:round/>
                      <a:headEnd type="none" w="med" len="med"/>
                      <a:tailEnd type="none" w="med" len="med"/>
                    </a:lnT>
                    <a:lnB w="6350" cap="flat" cmpd="sng" algn="ctr">
                      <a:solidFill>
                        <a:schemeClr val="accent1">
                          <a:lumMod val="40000"/>
                          <a:lumOff val="6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485613261"/>
                  </a:ext>
                </a:extLst>
              </a:tr>
              <a:tr h="759189">
                <a:tc>
                  <a:txBody>
                    <a:bodyPr/>
                    <a:lstStyle/>
                    <a:p>
                      <a:r>
                        <a:rPr lang="en-AU" sz="800" b="1" dirty="0">
                          <a:latin typeface="VIC"/>
                        </a:rPr>
                        <a:t>Masks</a:t>
                      </a:r>
                    </a:p>
                  </a:txBody>
                  <a:tcPr marL="68580" marR="68580" marT="34290" marB="34290">
                    <a:lnL w="6350" cap="flat" cmpd="sng" algn="ctr">
                      <a:solidFill>
                        <a:schemeClr val="accent1">
                          <a:lumMod val="40000"/>
                          <a:lumOff val="60000"/>
                        </a:schemeClr>
                      </a:solidFill>
                      <a:prstDash val="solid"/>
                      <a:round/>
                      <a:headEnd type="none" w="med" len="med"/>
                      <a:tailEnd type="none" w="med" len="med"/>
                    </a:lnL>
                    <a:lnR w="6350" cap="flat" cmpd="sng" algn="ctr">
                      <a:solidFill>
                        <a:schemeClr val="accent1">
                          <a:lumMod val="40000"/>
                          <a:lumOff val="60000"/>
                        </a:schemeClr>
                      </a:solidFill>
                      <a:prstDash val="solid"/>
                      <a:round/>
                      <a:headEnd type="none" w="med" len="med"/>
                      <a:tailEnd type="none" w="med" len="med"/>
                    </a:lnR>
                    <a:lnT w="6350" cap="flat" cmpd="sng" algn="ctr">
                      <a:solidFill>
                        <a:schemeClr val="accent1">
                          <a:lumMod val="40000"/>
                          <a:lumOff val="60000"/>
                        </a:schemeClr>
                      </a:solidFill>
                      <a:prstDash val="solid"/>
                      <a:round/>
                      <a:headEnd type="none" w="med" len="med"/>
                      <a:tailEnd type="none" w="med" len="med"/>
                    </a:lnT>
                    <a:lnB w="6350" cap="flat" cmpd="sng" algn="ctr">
                      <a:solidFill>
                        <a:schemeClr val="accent1">
                          <a:lumMod val="40000"/>
                          <a:lumOff val="60000"/>
                        </a:schemeClr>
                      </a:solidFill>
                      <a:prstDash val="solid"/>
                      <a:round/>
                      <a:headEnd type="none" w="med" len="med"/>
                      <a:tailEnd type="none" w="med" len="med"/>
                    </a:lnB>
                    <a:solidFill>
                      <a:schemeClr val="bg1">
                        <a:lumMod val="95000"/>
                      </a:schemeClr>
                    </a:solidFill>
                  </a:tcPr>
                </a:tc>
                <a:tc>
                  <a:txBody>
                    <a:bodyPr/>
                    <a:lstStyle/>
                    <a:p>
                      <a:pPr marL="0" lvl="0" indent="0">
                        <a:lnSpc>
                          <a:spcPct val="100000"/>
                        </a:lnSpc>
                        <a:spcBef>
                          <a:spcPts val="300"/>
                        </a:spcBef>
                        <a:spcAft>
                          <a:spcPts val="0"/>
                        </a:spcAft>
                        <a:buNone/>
                      </a:pPr>
                      <a:r>
                        <a:rPr lang="en-AU" sz="800" b="0" i="0" u="none" strike="noStrike" noProof="0" dirty="0">
                          <a:solidFill>
                            <a:schemeClr val="tx1"/>
                          </a:solidFill>
                          <a:latin typeface="VIC"/>
                        </a:rPr>
                        <a:t>Face masks can stop or slow viruses from spreading. Face masks lower your chance of catching and spreading an airborne virus. That’s why wearing a high-quality and well-fitted face mask can help protect you and those around you from COVID-19.</a:t>
                      </a:r>
                      <a:endParaRPr lang="en-US" sz="1800" dirty="0">
                        <a:latin typeface="VIC"/>
                      </a:endParaRPr>
                    </a:p>
                    <a:p>
                      <a:pPr marL="0" lvl="0" indent="0">
                        <a:lnSpc>
                          <a:spcPct val="100000"/>
                        </a:lnSpc>
                        <a:spcBef>
                          <a:spcPts val="300"/>
                        </a:spcBef>
                        <a:spcAft>
                          <a:spcPts val="0"/>
                        </a:spcAft>
                        <a:buNone/>
                      </a:pPr>
                      <a:r>
                        <a:rPr lang="en-AU" sz="800" dirty="0">
                          <a:solidFill>
                            <a:schemeClr val="tx1"/>
                          </a:solidFill>
                          <a:latin typeface="VIC"/>
                        </a:rPr>
                        <a:t>Masks are recommended  to be worn by: </a:t>
                      </a:r>
                      <a:endParaRPr lang="en-US" sz="1800" dirty="0">
                        <a:latin typeface="VIC"/>
                      </a:endParaRPr>
                    </a:p>
                    <a:p>
                      <a:pPr marL="628650" lvl="1" indent="-171450">
                        <a:lnSpc>
                          <a:spcPct val="100000"/>
                        </a:lnSpc>
                        <a:spcBef>
                          <a:spcPts val="0"/>
                        </a:spcBef>
                        <a:spcAft>
                          <a:spcPts val="0"/>
                        </a:spcAft>
                        <a:buFont typeface="Arial" panose="020B0604020202020204" pitchFamily="34" charset="0"/>
                        <a:buChar char="•"/>
                      </a:pPr>
                      <a:r>
                        <a:rPr lang="en-AU" sz="800" dirty="0">
                          <a:solidFill>
                            <a:schemeClr val="tx1"/>
                          </a:solidFill>
                          <a:latin typeface="VIC"/>
                        </a:rPr>
                        <a:t>staff and visitors to high-risk settings</a:t>
                      </a:r>
                    </a:p>
                    <a:p>
                      <a:pPr marL="628650" lvl="1" indent="-171450">
                        <a:lnSpc>
                          <a:spcPct val="100000"/>
                        </a:lnSpc>
                        <a:spcBef>
                          <a:spcPts val="0"/>
                        </a:spcBef>
                        <a:spcAft>
                          <a:spcPts val="0"/>
                        </a:spcAft>
                        <a:buFont typeface="Arial" panose="020B0604020202020204" pitchFamily="34" charset="0"/>
                        <a:buChar char="•"/>
                      </a:pPr>
                      <a:r>
                        <a:rPr lang="en-AU" sz="800" dirty="0">
                          <a:solidFill>
                            <a:schemeClr val="tx1"/>
                          </a:solidFill>
                          <a:latin typeface="VIC"/>
                        </a:rPr>
                        <a:t>a person who has COVID-19 for 10 days after a positive test, when they are leaving the house, indoors or unable to physically distance.</a:t>
                      </a:r>
                    </a:p>
                  </a:txBody>
                  <a:tcPr marL="68580" marR="68580" marT="34290" marB="34290">
                    <a:lnL w="6350" cap="flat" cmpd="sng" algn="ctr">
                      <a:solidFill>
                        <a:schemeClr val="accent1">
                          <a:lumMod val="40000"/>
                          <a:lumOff val="60000"/>
                        </a:schemeClr>
                      </a:solidFill>
                      <a:prstDash val="solid"/>
                      <a:round/>
                      <a:headEnd type="none" w="med" len="med"/>
                      <a:tailEnd type="none" w="med" len="med"/>
                    </a:lnL>
                    <a:lnR w="6350" cap="flat" cmpd="sng" algn="ctr">
                      <a:solidFill>
                        <a:schemeClr val="accent1">
                          <a:lumMod val="40000"/>
                          <a:lumOff val="60000"/>
                        </a:schemeClr>
                      </a:solidFill>
                      <a:prstDash val="solid"/>
                      <a:round/>
                      <a:headEnd type="none" w="med" len="med"/>
                      <a:tailEnd type="none" w="med" len="med"/>
                    </a:lnR>
                    <a:lnT w="6350" cap="flat" cmpd="sng" algn="ctr">
                      <a:solidFill>
                        <a:schemeClr val="accent1">
                          <a:lumMod val="40000"/>
                          <a:lumOff val="60000"/>
                        </a:schemeClr>
                      </a:solidFill>
                      <a:prstDash val="solid"/>
                      <a:round/>
                      <a:headEnd type="none" w="med" len="med"/>
                      <a:tailEnd type="none" w="med" len="med"/>
                    </a:lnT>
                    <a:lnB w="6350" cap="flat" cmpd="sng" algn="ctr">
                      <a:solidFill>
                        <a:schemeClr val="accent1">
                          <a:lumMod val="40000"/>
                          <a:lumOff val="6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882455222"/>
                  </a:ext>
                </a:extLst>
              </a:tr>
              <a:tr h="917932">
                <a:tc>
                  <a:txBody>
                    <a:bodyPr/>
                    <a:lstStyle/>
                    <a:p>
                      <a:r>
                        <a:rPr lang="en-AU" sz="800" b="1" dirty="0">
                          <a:latin typeface="VIC"/>
                        </a:rPr>
                        <a:t>Vaccination</a:t>
                      </a:r>
                    </a:p>
                  </a:txBody>
                  <a:tcPr marL="68580" marR="68580" marT="34290" marB="34290">
                    <a:lnL w="6350" cap="flat" cmpd="sng" algn="ctr">
                      <a:solidFill>
                        <a:schemeClr val="accent1">
                          <a:lumMod val="40000"/>
                          <a:lumOff val="60000"/>
                        </a:schemeClr>
                      </a:solidFill>
                      <a:prstDash val="solid"/>
                      <a:round/>
                      <a:headEnd type="none" w="med" len="med"/>
                      <a:tailEnd type="none" w="med" len="med"/>
                    </a:lnL>
                    <a:lnR w="6350" cap="flat" cmpd="sng" algn="ctr">
                      <a:solidFill>
                        <a:schemeClr val="accent1">
                          <a:lumMod val="40000"/>
                          <a:lumOff val="60000"/>
                        </a:schemeClr>
                      </a:solidFill>
                      <a:prstDash val="solid"/>
                      <a:round/>
                      <a:headEnd type="none" w="med" len="med"/>
                      <a:tailEnd type="none" w="med" len="med"/>
                    </a:lnR>
                    <a:lnT w="6350" cap="flat" cmpd="sng" algn="ctr">
                      <a:solidFill>
                        <a:schemeClr val="accent1">
                          <a:lumMod val="40000"/>
                          <a:lumOff val="60000"/>
                        </a:schemeClr>
                      </a:solidFill>
                      <a:prstDash val="solid"/>
                      <a:round/>
                      <a:headEnd type="none" w="med" len="med"/>
                      <a:tailEnd type="none" w="med" len="med"/>
                    </a:lnT>
                    <a:lnB w="6350" cap="flat" cmpd="sng" algn="ctr">
                      <a:solidFill>
                        <a:schemeClr val="accent1">
                          <a:lumMod val="40000"/>
                          <a:lumOff val="60000"/>
                        </a:schemeClr>
                      </a:solidFill>
                      <a:prstDash val="solid"/>
                      <a:round/>
                      <a:headEnd type="none" w="med" len="med"/>
                      <a:tailEnd type="none" w="med" len="med"/>
                    </a:lnB>
                    <a:solidFill>
                      <a:schemeClr val="bg1">
                        <a:lumMod val="95000"/>
                      </a:schemeClr>
                    </a:solidFill>
                  </a:tcPr>
                </a:tc>
                <a:tc>
                  <a:txBody>
                    <a:bodyPr/>
                    <a:lstStyle/>
                    <a:p>
                      <a:pPr marL="0" lvl="0" indent="0" algn="l">
                        <a:lnSpc>
                          <a:spcPct val="100000"/>
                        </a:lnSpc>
                        <a:spcBef>
                          <a:spcPts val="300"/>
                        </a:spcBef>
                        <a:buNone/>
                      </a:pPr>
                      <a:r>
                        <a:rPr lang="en-AU" sz="800" b="0" i="0" u="none" strike="noStrike" baseline="0" noProof="0" dirty="0">
                          <a:solidFill>
                            <a:srgbClr val="000000"/>
                          </a:solidFill>
                          <a:latin typeface="VIC"/>
                        </a:rPr>
                        <a:t>Ensure your ongoing protection against COVID-19 by understanding the latest Australian Government vaccination guidelines.</a:t>
                      </a:r>
                      <a:endParaRPr lang="en-US" sz="1400" dirty="0"/>
                    </a:p>
                    <a:p>
                      <a:pPr marL="0" lvl="0" indent="0" algn="l">
                        <a:lnSpc>
                          <a:spcPct val="100000"/>
                        </a:lnSpc>
                        <a:spcBef>
                          <a:spcPts val="300"/>
                        </a:spcBef>
                        <a:buNone/>
                      </a:pPr>
                      <a:r>
                        <a:rPr lang="en-AU" sz="800" b="0" i="0" u="none" strike="noStrike" baseline="0" noProof="0" dirty="0">
                          <a:solidFill>
                            <a:srgbClr val="000000"/>
                          </a:solidFill>
                          <a:latin typeface="VIC"/>
                        </a:rPr>
                        <a:t>Booster doses are recommended or can be considered based on your age and the presence of risk factors for severe illness.</a:t>
                      </a:r>
                      <a:endParaRPr lang="en-AU" sz="1400" dirty="0"/>
                    </a:p>
                    <a:p>
                      <a:pPr marL="171450" lvl="0" indent="-171450" algn="l">
                        <a:lnSpc>
                          <a:spcPct val="100000"/>
                        </a:lnSpc>
                        <a:buFont typeface="Arial"/>
                        <a:buChar char="•"/>
                      </a:pPr>
                      <a:r>
                        <a:rPr lang="en-AU" sz="800" b="0" i="0" u="none" strike="noStrike" baseline="0" noProof="0" dirty="0">
                          <a:solidFill>
                            <a:srgbClr val="000000"/>
                          </a:solidFill>
                          <a:latin typeface="VIC"/>
                        </a:rPr>
                        <a:t>All adults are eligible for a booster dose every 12 months.</a:t>
                      </a:r>
                      <a:endParaRPr lang="en-AU" sz="1400" dirty="0"/>
                    </a:p>
                    <a:p>
                      <a:pPr marL="171450" lvl="0" indent="-171450" algn="l">
                        <a:lnSpc>
                          <a:spcPct val="100000"/>
                        </a:lnSpc>
                        <a:buFont typeface="Arial"/>
                        <a:buChar char="•"/>
                      </a:pPr>
                      <a:r>
                        <a:rPr lang="en-AU" sz="800" b="0" i="0" u="none" strike="noStrike" baseline="0" noProof="0" dirty="0">
                          <a:solidFill>
                            <a:srgbClr val="000000"/>
                          </a:solidFill>
                          <a:latin typeface="VIC"/>
                        </a:rPr>
                        <a:t>Adults 65 years and over, or aged 18-64 who are severely immunocompromised, are eligible to receive a booster dose every 6 months.</a:t>
                      </a:r>
                      <a:endParaRPr lang="en-AU" sz="1400" dirty="0"/>
                    </a:p>
                    <a:p>
                      <a:pPr marL="171450" lvl="0" indent="-171450" algn="l">
                        <a:lnSpc>
                          <a:spcPct val="100000"/>
                        </a:lnSpc>
                        <a:buFont typeface="Arial"/>
                        <a:buChar char="•"/>
                      </a:pPr>
                      <a:r>
                        <a:rPr lang="en-AU" sz="800" b="0" i="0" u="none" strike="noStrike" baseline="0" noProof="0" dirty="0">
                          <a:solidFill>
                            <a:srgbClr val="000000"/>
                          </a:solidFill>
                          <a:latin typeface="VIC"/>
                        </a:rPr>
                        <a:t>Children aged 5 to 17 who are severely immunocompromised can receive a single dose this year.</a:t>
                      </a:r>
                      <a:endParaRPr lang="en-AU" sz="1400" dirty="0"/>
                    </a:p>
                    <a:p>
                      <a:pPr marL="0" marR="0" lvl="0" indent="0">
                        <a:lnSpc>
                          <a:spcPct val="100000"/>
                        </a:lnSpc>
                        <a:spcBef>
                          <a:spcPts val="300"/>
                        </a:spcBef>
                        <a:spcAft>
                          <a:spcPts val="0"/>
                        </a:spcAft>
                        <a:buNone/>
                      </a:pPr>
                      <a:endParaRPr lang="en-AU" sz="800" b="0" i="0" u="none" strike="noStrike" noProof="0">
                        <a:solidFill>
                          <a:schemeClr val="tx1"/>
                        </a:solidFill>
                        <a:latin typeface="VIC"/>
                      </a:endParaRPr>
                    </a:p>
                  </a:txBody>
                  <a:tcPr marL="68580" marR="68580" marT="34290" marB="34290">
                    <a:lnL w="6350" cap="flat" cmpd="sng" algn="ctr">
                      <a:solidFill>
                        <a:schemeClr val="accent1">
                          <a:lumMod val="40000"/>
                          <a:lumOff val="60000"/>
                        </a:schemeClr>
                      </a:solidFill>
                      <a:prstDash val="solid"/>
                      <a:round/>
                      <a:headEnd type="none" w="med" len="med"/>
                      <a:tailEnd type="none" w="med" len="med"/>
                    </a:lnL>
                    <a:lnR w="6350" cap="flat" cmpd="sng" algn="ctr">
                      <a:solidFill>
                        <a:schemeClr val="accent1">
                          <a:lumMod val="40000"/>
                          <a:lumOff val="60000"/>
                        </a:schemeClr>
                      </a:solidFill>
                      <a:prstDash val="solid"/>
                      <a:round/>
                      <a:headEnd type="none" w="med" len="med"/>
                      <a:tailEnd type="none" w="med" len="med"/>
                    </a:lnR>
                    <a:lnT w="6350" cap="flat" cmpd="sng" algn="ctr">
                      <a:solidFill>
                        <a:schemeClr val="accent1">
                          <a:lumMod val="40000"/>
                          <a:lumOff val="60000"/>
                        </a:schemeClr>
                      </a:solidFill>
                      <a:prstDash val="solid"/>
                      <a:round/>
                      <a:headEnd type="none" w="med" len="med"/>
                      <a:tailEnd type="none" w="med" len="med"/>
                    </a:lnT>
                    <a:lnB w="6350" cap="flat" cmpd="sng" algn="ctr">
                      <a:solidFill>
                        <a:schemeClr val="accent1">
                          <a:lumMod val="40000"/>
                          <a:lumOff val="6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204074167"/>
                  </a:ext>
                </a:extLst>
              </a:tr>
              <a:tr h="3243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800" b="1" i="0" dirty="0">
                          <a:solidFill>
                            <a:schemeClr val="tx1"/>
                          </a:solidFill>
                          <a:latin typeface="VIC"/>
                          <a:ea typeface="+mn-ea"/>
                          <a:cs typeface="+mn-cs"/>
                        </a:rPr>
                        <a:t>Ventilation</a:t>
                      </a:r>
                      <a:endParaRPr lang="en-AU" sz="800" i="0" dirty="0">
                        <a:solidFill>
                          <a:schemeClr val="tx1"/>
                        </a:solidFill>
                        <a:latin typeface="VIC"/>
                        <a:ea typeface="+mn-ea"/>
                        <a:cs typeface="+mn-cs"/>
                      </a:endParaRPr>
                    </a:p>
                  </a:txBody>
                  <a:tcPr marL="68580" marR="68580" marT="34290" marB="34290">
                    <a:lnL w="6350" cap="flat" cmpd="sng" algn="ctr">
                      <a:solidFill>
                        <a:schemeClr val="accent1">
                          <a:lumMod val="40000"/>
                          <a:lumOff val="60000"/>
                        </a:schemeClr>
                      </a:solidFill>
                      <a:prstDash val="solid"/>
                      <a:round/>
                      <a:headEnd type="none" w="med" len="med"/>
                      <a:tailEnd type="none" w="med" len="med"/>
                    </a:lnL>
                    <a:lnR w="6350" cap="flat" cmpd="sng" algn="ctr">
                      <a:solidFill>
                        <a:schemeClr val="accent1">
                          <a:lumMod val="40000"/>
                          <a:lumOff val="60000"/>
                        </a:schemeClr>
                      </a:solidFill>
                      <a:prstDash val="solid"/>
                      <a:round/>
                      <a:headEnd type="none" w="med" len="med"/>
                      <a:tailEnd type="none" w="med" len="med"/>
                    </a:lnR>
                    <a:lnT w="6350" cap="flat" cmpd="sng" algn="ctr">
                      <a:solidFill>
                        <a:schemeClr val="accent1">
                          <a:lumMod val="40000"/>
                          <a:lumOff val="60000"/>
                        </a:schemeClr>
                      </a:solidFill>
                      <a:prstDash val="solid"/>
                      <a:round/>
                      <a:headEnd type="none" w="med" len="med"/>
                      <a:tailEnd type="none" w="med" len="med"/>
                    </a:lnT>
                    <a:lnB w="6350" cap="flat" cmpd="sng" algn="ctr">
                      <a:solidFill>
                        <a:schemeClr val="accent1">
                          <a:lumMod val="40000"/>
                          <a:lumOff val="60000"/>
                        </a:schemeClr>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300"/>
                        </a:spcBef>
                        <a:spcAft>
                          <a:spcPts val="0"/>
                        </a:spcAft>
                        <a:buClrTx/>
                        <a:buSzTx/>
                        <a:buFontTx/>
                        <a:buNone/>
                        <a:tabLst/>
                        <a:defRPr/>
                      </a:pPr>
                      <a:r>
                        <a:rPr lang="en-AU" sz="800" b="0" i="0" u="none" strike="noStrike" noProof="0" dirty="0">
                          <a:solidFill>
                            <a:schemeClr val="tx1"/>
                          </a:solidFill>
                          <a:latin typeface="VIC"/>
                        </a:rPr>
                        <a:t>Ventilation means bringing fresh outdoor air into an indoor space. Ventilation is important because COVID-19 is airborne. Choose to meet or sit outdoors whenever you can. In most cases, outdoor settings have better natural airflow than indoor areas.</a:t>
                      </a:r>
                      <a:endParaRPr lang="en-AU" sz="800" b="0" i="0" u="none" strike="noStrike" noProof="0" dirty="0">
                        <a:solidFill>
                          <a:srgbClr val="000000"/>
                        </a:solidFill>
                        <a:latin typeface="VIC"/>
                      </a:endParaRPr>
                    </a:p>
                  </a:txBody>
                  <a:tcPr marL="68580" marR="68580" marT="34290" marB="34290">
                    <a:lnL w="6350" cap="flat" cmpd="sng" algn="ctr">
                      <a:solidFill>
                        <a:schemeClr val="accent1">
                          <a:lumMod val="40000"/>
                          <a:lumOff val="60000"/>
                        </a:schemeClr>
                      </a:solidFill>
                      <a:prstDash val="solid"/>
                      <a:round/>
                      <a:headEnd type="none" w="med" len="med"/>
                      <a:tailEnd type="none" w="med" len="med"/>
                    </a:lnL>
                    <a:lnR w="6350" cap="flat" cmpd="sng" algn="ctr">
                      <a:solidFill>
                        <a:schemeClr val="accent1">
                          <a:lumMod val="40000"/>
                          <a:lumOff val="60000"/>
                        </a:schemeClr>
                      </a:solidFill>
                      <a:prstDash val="solid"/>
                      <a:round/>
                      <a:headEnd type="none" w="med" len="med"/>
                      <a:tailEnd type="none" w="med" len="med"/>
                    </a:lnR>
                    <a:lnT w="6350" cap="flat" cmpd="sng" algn="ctr">
                      <a:solidFill>
                        <a:schemeClr val="accent1">
                          <a:lumMod val="40000"/>
                          <a:lumOff val="60000"/>
                        </a:schemeClr>
                      </a:solidFill>
                      <a:prstDash val="solid"/>
                      <a:round/>
                      <a:headEnd type="none" w="med" len="med"/>
                      <a:tailEnd type="none" w="med" len="med"/>
                    </a:lnT>
                    <a:lnB w="6350" cap="flat" cmpd="sng" algn="ctr">
                      <a:solidFill>
                        <a:schemeClr val="accent1">
                          <a:lumMod val="40000"/>
                          <a:lumOff val="6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678254306"/>
                  </a:ext>
                </a:extLst>
              </a:tr>
            </a:tbl>
          </a:graphicData>
        </a:graphic>
      </p:graphicFrame>
    </p:spTree>
    <p:extLst>
      <p:ext uri="{BB962C8B-B14F-4D97-AF65-F5344CB8AC3E}">
        <p14:creationId xmlns:p14="http://schemas.microsoft.com/office/powerpoint/2010/main" val="2949140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3B095-BB7C-B44E-9071-D3C657AB2B4A}"/>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dirty="0">
                <a:solidFill>
                  <a:schemeClr val="bg1"/>
                </a:solidFill>
                <a:ea typeface="ＭＳ Ｐゴシック"/>
                <a:cs typeface="Arial"/>
              </a:rPr>
              <a:t>Influenza and RSV </a:t>
            </a:r>
            <a:r>
              <a:rPr lang="en-US" sz="1400" dirty="0">
                <a:solidFill>
                  <a:schemeClr val="bg1"/>
                </a:solidFill>
                <a:ea typeface="ＭＳ Ｐゴシック"/>
                <a:cs typeface="Arial"/>
              </a:rPr>
              <a:t>(10 - 21 June 2024)</a:t>
            </a:r>
            <a:endParaRPr lang="en-US" dirty="0"/>
          </a:p>
        </p:txBody>
      </p:sp>
      <p:grpSp>
        <p:nvGrpSpPr>
          <p:cNvPr id="10" name="Group 9">
            <a:extLst>
              <a:ext uri="{FF2B5EF4-FFF2-40B4-BE49-F238E27FC236}">
                <a16:creationId xmlns:a16="http://schemas.microsoft.com/office/drawing/2014/main" id="{1D57F1AC-1146-82E6-0EDF-E0C69765DDD1}"/>
              </a:ext>
            </a:extLst>
          </p:cNvPr>
          <p:cNvGrpSpPr/>
          <p:nvPr/>
        </p:nvGrpSpPr>
        <p:grpSpPr>
          <a:xfrm>
            <a:off x="585317" y="1097962"/>
            <a:ext cx="6787761" cy="1854395"/>
            <a:chOff x="921099" y="1458609"/>
            <a:chExt cx="9050348" cy="2472529"/>
          </a:xfrm>
        </p:grpSpPr>
        <p:pic>
          <p:nvPicPr>
            <p:cNvPr id="3" name="Picture 2" descr="A screenshot of a computer&#10;&#10;Description automatically generated">
              <a:extLst>
                <a:ext uri="{FF2B5EF4-FFF2-40B4-BE49-F238E27FC236}">
                  <a16:creationId xmlns:a16="http://schemas.microsoft.com/office/drawing/2014/main" id="{19545D21-0FEF-04BB-C72A-DD734B410DA1}"/>
                </a:ext>
              </a:extLst>
            </p:cNvPr>
            <p:cNvPicPr>
              <a:picLocks noChangeAspect="1"/>
            </p:cNvPicPr>
            <p:nvPr/>
          </p:nvPicPr>
          <p:blipFill rotWithShape="1">
            <a:blip r:embed="rId2"/>
            <a:srcRect r="17714" b="83505"/>
            <a:stretch/>
          </p:blipFill>
          <p:spPr>
            <a:xfrm>
              <a:off x="921099" y="3546727"/>
              <a:ext cx="9050348" cy="384411"/>
            </a:xfrm>
            <a:prstGeom prst="rect">
              <a:avLst/>
            </a:prstGeom>
          </p:spPr>
        </p:pic>
        <p:pic>
          <p:nvPicPr>
            <p:cNvPr id="4" name="Content Placeholder 7">
              <a:extLst>
                <a:ext uri="{FF2B5EF4-FFF2-40B4-BE49-F238E27FC236}">
                  <a16:creationId xmlns:a16="http://schemas.microsoft.com/office/drawing/2014/main" id="{8E16B2DA-75D4-D7BA-62F2-108012E988A9}"/>
                </a:ext>
              </a:extLst>
            </p:cNvPr>
            <p:cNvPicPr>
              <a:picLocks noChangeAspect="1"/>
            </p:cNvPicPr>
            <p:nvPr/>
          </p:nvPicPr>
          <p:blipFill rotWithShape="1">
            <a:blip r:embed="rId3"/>
            <a:srcRect r="17776"/>
            <a:stretch/>
          </p:blipFill>
          <p:spPr bwMode="auto">
            <a:xfrm>
              <a:off x="921099" y="1458609"/>
              <a:ext cx="9043518" cy="208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Content Placeholder 6">
            <a:extLst>
              <a:ext uri="{FF2B5EF4-FFF2-40B4-BE49-F238E27FC236}">
                <a16:creationId xmlns:a16="http://schemas.microsoft.com/office/drawing/2014/main" id="{7258C273-6349-6107-A961-702B5E7B5562}"/>
              </a:ext>
            </a:extLst>
          </p:cNvPr>
          <p:cNvSpPr>
            <a:spLocks noGrp="1"/>
          </p:cNvSpPr>
          <p:nvPr>
            <p:ph idx="1"/>
          </p:nvPr>
        </p:nvSpPr>
        <p:spPr>
          <a:xfrm>
            <a:off x="275494" y="3259016"/>
            <a:ext cx="8455392" cy="173719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13995" indent="-213995">
              <a:buFont typeface="Arial" panose="020B0604020202020204" pitchFamily="34" charset="0"/>
              <a:buChar char="•"/>
            </a:pPr>
            <a:r>
              <a:rPr lang="en-AU" sz="1200" b="0" dirty="0">
                <a:latin typeface="Arial"/>
                <a:cs typeface="Arial"/>
              </a:rPr>
              <a:t>Influenza cases have increased around 28% over the past fortnight </a:t>
            </a:r>
          </a:p>
          <a:p>
            <a:pPr marL="213995" indent="-213995">
              <a:buFont typeface="Arial" panose="020B0604020202020204" pitchFamily="34" charset="0"/>
              <a:buChar char="•"/>
            </a:pPr>
            <a:r>
              <a:rPr lang="en-AU" sz="1200" b="0" dirty="0">
                <a:latin typeface="Arial"/>
                <a:cs typeface="Arial"/>
              </a:rPr>
              <a:t>98% influenza notifications in the most recent week have been for Influenza A</a:t>
            </a:r>
          </a:p>
          <a:p>
            <a:pPr marL="213995" indent="-213995">
              <a:buFont typeface="Arial" panose="020B0604020202020204" pitchFamily="34" charset="0"/>
              <a:buChar char="•"/>
            </a:pPr>
            <a:r>
              <a:rPr lang="en-AU" sz="1200" b="0" dirty="0">
                <a:latin typeface="Arial"/>
                <a:cs typeface="Arial"/>
              </a:rPr>
              <a:t>Around 35% influenza notifications in the most recent week were in children aged under 10 years</a:t>
            </a:r>
          </a:p>
          <a:p>
            <a:pPr marL="213995" indent="-213995">
              <a:buFont typeface="Arial" panose="020B0604020202020204" pitchFamily="34" charset="0"/>
              <a:buChar char="•"/>
            </a:pPr>
            <a:r>
              <a:rPr lang="en-AU" sz="1200" b="0" dirty="0">
                <a:latin typeface="Arial"/>
                <a:cs typeface="Arial"/>
              </a:rPr>
              <a:t>RSV notifications decreased by 19% as compared to the previous fortnight</a:t>
            </a:r>
          </a:p>
          <a:p>
            <a:pPr marL="213995" indent="-213995">
              <a:buFont typeface="Arial" panose="020B0604020202020204" pitchFamily="34" charset="0"/>
              <a:buChar char="•"/>
            </a:pPr>
            <a:endParaRPr lang="en-AU" sz="1200" b="0" dirty="0">
              <a:latin typeface="Arial"/>
              <a:cs typeface="Arial"/>
            </a:endParaRPr>
          </a:p>
          <a:p>
            <a:pPr marL="213995" indent="-213995">
              <a:buFont typeface="Arial" panose="020B0604020202020204" pitchFamily="34" charset="0"/>
              <a:buChar char="•"/>
            </a:pPr>
            <a:endParaRPr lang="en-AU" sz="1050" dirty="0">
              <a:latin typeface="VIC (body)"/>
            </a:endParaRPr>
          </a:p>
        </p:txBody>
      </p:sp>
    </p:spTree>
    <p:extLst>
      <p:ext uri="{BB962C8B-B14F-4D97-AF65-F5344CB8AC3E}">
        <p14:creationId xmlns:p14="http://schemas.microsoft.com/office/powerpoint/2010/main" val="316046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5D93-ECB8-3D4A-F035-B310E5E27A3F}"/>
              </a:ext>
            </a:extLst>
          </p:cNvPr>
          <p:cNvSpPr>
            <a:spLocks noGrp="1"/>
          </p:cNvSpPr>
          <p:nvPr>
            <p:ph type="title"/>
          </p:nvPr>
        </p:nvSpPr>
        <p:spPr/>
        <p:txBody>
          <a:bodyPr/>
          <a:lstStyle/>
          <a:p>
            <a:r>
              <a:rPr lang="en-US" dirty="0">
                <a:ea typeface="ＭＳ Ｐゴシック"/>
              </a:rPr>
              <a:t>What is mpox?</a:t>
            </a:r>
            <a:endParaRPr lang="en-US" dirty="0"/>
          </a:p>
        </p:txBody>
      </p:sp>
      <p:sp>
        <p:nvSpPr>
          <p:cNvPr id="3" name="Content Placeholder 2">
            <a:extLst>
              <a:ext uri="{FF2B5EF4-FFF2-40B4-BE49-F238E27FC236}">
                <a16:creationId xmlns:a16="http://schemas.microsoft.com/office/drawing/2014/main" id="{FF1C3947-2E5A-D10E-7841-51F0353B548A}"/>
              </a:ext>
            </a:extLst>
          </p:cNvPr>
          <p:cNvSpPr>
            <a:spLocks noGrp="1"/>
          </p:cNvSpPr>
          <p:nvPr>
            <p:ph idx="1"/>
          </p:nvPr>
        </p:nvSpPr>
        <p:spPr/>
        <p:txBody>
          <a:bodyPr/>
          <a:lstStyle/>
          <a:p>
            <a:pPr marL="514350" indent="-171450">
              <a:spcBef>
                <a:spcPts val="400"/>
              </a:spcBef>
              <a:spcAft>
                <a:spcPts val="400"/>
              </a:spcAft>
              <a:buFont typeface="Arial,Sans-Serif"/>
              <a:buChar char="•"/>
            </a:pPr>
            <a:r>
              <a:rPr lang="en-US" b="0" dirty="0">
                <a:cs typeface="Arial"/>
              </a:rPr>
              <a:t>The virus was first detected in Denmark in 1958 in monkeys and kept for research</a:t>
            </a:r>
          </a:p>
          <a:p>
            <a:pPr marL="514350" indent="-171450">
              <a:spcBef>
                <a:spcPts val="400"/>
              </a:spcBef>
              <a:spcAft>
                <a:spcPts val="400"/>
              </a:spcAft>
              <a:buFont typeface="Arial,Sans-Serif"/>
              <a:buChar char="•"/>
            </a:pPr>
            <a:r>
              <a:rPr lang="en-US" b="0" dirty="0">
                <a:cs typeface="Arial"/>
              </a:rPr>
              <a:t>The first </a:t>
            </a:r>
            <a:r>
              <a:rPr lang="en-US" dirty="0">
                <a:cs typeface="Arial"/>
              </a:rPr>
              <a:t>human case</a:t>
            </a:r>
            <a:r>
              <a:rPr lang="en-US" b="0" dirty="0">
                <a:cs typeface="Arial"/>
              </a:rPr>
              <a:t> of mpox was detected in the Democratic Republic of Congo in 1970</a:t>
            </a:r>
            <a:endParaRPr lang="en-US">
              <a:cs typeface="Arial"/>
            </a:endParaRPr>
          </a:p>
          <a:p>
            <a:pPr marL="514350" indent="-171450">
              <a:spcBef>
                <a:spcPts val="400"/>
              </a:spcBef>
              <a:spcAft>
                <a:spcPts val="400"/>
              </a:spcAft>
              <a:buFont typeface="Arial,Sans-Serif"/>
              <a:buChar char="•"/>
            </a:pPr>
            <a:r>
              <a:rPr lang="en-US" b="0" dirty="0">
                <a:cs typeface="Arial"/>
              </a:rPr>
              <a:t>Following eradication of smallpox in 1980 and the end of smallpox vaccination worldwide, mpox emerged steadily in </a:t>
            </a:r>
            <a:r>
              <a:rPr lang="en-US" dirty="0">
                <a:cs typeface="Arial"/>
              </a:rPr>
              <a:t>East, Central and West Africa</a:t>
            </a:r>
            <a:endParaRPr lang="en-US">
              <a:solidFill>
                <a:srgbClr val="000000"/>
              </a:solidFill>
              <a:cs typeface="Arial"/>
            </a:endParaRPr>
          </a:p>
          <a:p>
            <a:pPr marL="514350" indent="-171450">
              <a:spcBef>
                <a:spcPts val="400"/>
              </a:spcBef>
              <a:spcAft>
                <a:spcPts val="400"/>
              </a:spcAft>
              <a:buFont typeface="Arial,Sans-Serif"/>
              <a:buChar char="•"/>
            </a:pPr>
            <a:r>
              <a:rPr lang="en-US" b="0" dirty="0">
                <a:ea typeface="ＭＳ Ｐゴシック"/>
                <a:cs typeface="Arial"/>
              </a:rPr>
              <a:t>A global outbreak occurred in 2022-2023 </a:t>
            </a:r>
            <a:r>
              <a:rPr lang="en-US" dirty="0">
                <a:ea typeface="ＭＳ Ｐゴシック"/>
                <a:cs typeface="Arial"/>
              </a:rPr>
              <a:t>(Clade IIb)</a:t>
            </a:r>
            <a:endParaRPr lang="en-US" sz="1800">
              <a:ea typeface="ＭＳ Ｐゴシック"/>
              <a:cs typeface="Arial"/>
            </a:endParaRPr>
          </a:p>
        </p:txBody>
      </p:sp>
    </p:spTree>
    <p:extLst>
      <p:ext uri="{BB962C8B-B14F-4D97-AF65-F5344CB8AC3E}">
        <p14:creationId xmlns:p14="http://schemas.microsoft.com/office/powerpoint/2010/main" val="13253506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BDC9-A729-5653-3229-3026D22C355A}"/>
              </a:ext>
            </a:extLst>
          </p:cNvPr>
          <p:cNvSpPr>
            <a:spLocks noGrp="1"/>
          </p:cNvSpPr>
          <p:nvPr>
            <p:ph type="title"/>
          </p:nvPr>
        </p:nvSpPr>
        <p:spPr>
          <a:xfrm>
            <a:off x="539751" y="202406"/>
            <a:ext cx="8320046" cy="809625"/>
          </a:xfrm>
        </p:spPr>
        <p:txBody>
          <a:bodyPr/>
          <a:lstStyle/>
          <a:p>
            <a:r>
              <a:rPr lang="en-US" dirty="0">
                <a:ea typeface="ＭＳ Ｐゴシック"/>
              </a:rPr>
              <a:t>CHO Advisory 26 June 24 – Flu vaccination for all Victorians</a:t>
            </a:r>
            <a:endParaRPr lang="en-US" dirty="0"/>
          </a:p>
        </p:txBody>
      </p:sp>
      <p:sp>
        <p:nvSpPr>
          <p:cNvPr id="3" name="Content Placeholder 2">
            <a:extLst>
              <a:ext uri="{FF2B5EF4-FFF2-40B4-BE49-F238E27FC236}">
                <a16:creationId xmlns:a16="http://schemas.microsoft.com/office/drawing/2014/main" id="{C8F4D4C2-1E43-A580-F328-A6776B0DD7F8}"/>
              </a:ext>
            </a:extLst>
          </p:cNvPr>
          <p:cNvSpPr>
            <a:spLocks noGrp="1"/>
          </p:cNvSpPr>
          <p:nvPr>
            <p:ph idx="1"/>
          </p:nvPr>
        </p:nvSpPr>
        <p:spPr/>
        <p:txBody>
          <a:bodyPr/>
          <a:lstStyle/>
          <a:p>
            <a:pPr marL="342900" indent="-342900">
              <a:buFont typeface="Arial"/>
              <a:buChar char="•"/>
            </a:pPr>
            <a:r>
              <a:rPr lang="en-US" dirty="0">
                <a:ea typeface="ＭＳ Ｐゴシック"/>
              </a:rPr>
              <a:t>From April – June 2024 in Victoria</a:t>
            </a:r>
            <a:endParaRPr lang="en-US" dirty="0"/>
          </a:p>
          <a:p>
            <a:pPr marL="594360" lvl="2" indent="-342900">
              <a:buFont typeface="Wingdings"/>
              <a:buChar char="§"/>
            </a:pPr>
            <a:r>
              <a:rPr lang="en-US" dirty="0">
                <a:solidFill>
                  <a:srgbClr val="201547"/>
                </a:solidFill>
                <a:ea typeface="ＭＳ Ｐゴシック"/>
              </a:rPr>
              <a:t>4x increase in notified influenza cases</a:t>
            </a:r>
            <a:endParaRPr lang="en-US" dirty="0">
              <a:solidFill>
                <a:srgbClr val="201547"/>
              </a:solidFill>
              <a:ea typeface="ＭＳ Ｐゴシック"/>
              <a:cs typeface="Arial"/>
            </a:endParaRPr>
          </a:p>
          <a:p>
            <a:pPr marL="594360" lvl="2" indent="-342900">
              <a:buFont typeface="Wingdings"/>
              <a:buChar char="§"/>
            </a:pPr>
            <a:r>
              <a:rPr lang="en-US" dirty="0">
                <a:solidFill>
                  <a:srgbClr val="201547"/>
                </a:solidFill>
                <a:ea typeface="ＭＳ Ｐゴシック"/>
                <a:cs typeface="Arial"/>
              </a:rPr>
              <a:t>6x increase in ED presentations</a:t>
            </a:r>
            <a:endParaRPr lang="en-US"/>
          </a:p>
          <a:p>
            <a:pPr marL="342900" indent="-342900">
              <a:buFont typeface="Arial"/>
              <a:buChar char="•"/>
            </a:pPr>
            <a:r>
              <a:rPr lang="en-US" dirty="0">
                <a:ea typeface="ＭＳ Ｐゴシック"/>
                <a:cs typeface="Arial"/>
              </a:rPr>
              <a:t>Vaccination coverage remains low across all age groups, including 6 months to 5 years</a:t>
            </a:r>
            <a:endParaRPr lang="en-US"/>
          </a:p>
          <a:p>
            <a:pPr marL="342900" indent="-342900">
              <a:buFont typeface="Arial"/>
              <a:buChar char="•"/>
            </a:pPr>
            <a:r>
              <a:rPr lang="en-US" b="0" dirty="0">
                <a:ea typeface="+mn-lt"/>
                <a:cs typeface="+mn-lt"/>
                <a:hlinkClick r:id="rId2"/>
              </a:rPr>
              <a:t>Flu vaccination for all Victorians | health.vic.gov.au</a:t>
            </a:r>
            <a:endParaRPr lang="en-US"/>
          </a:p>
          <a:p>
            <a:pPr marL="342900" indent="-342900">
              <a:buFont typeface="Arial"/>
              <a:buChar char="•"/>
            </a:pPr>
            <a:r>
              <a:rPr lang="en-US" b="0" dirty="0">
                <a:ea typeface="ＭＳ Ｐゴシック"/>
                <a:cs typeface="Arial"/>
              </a:rPr>
              <a:t>Alert includes information on eligibility and access to influenza vaccines</a:t>
            </a:r>
            <a:endParaRPr lang="en-US" b="0" dirty="0">
              <a:cs typeface="Arial"/>
            </a:endParaRPr>
          </a:p>
        </p:txBody>
      </p:sp>
    </p:spTree>
    <p:extLst>
      <p:ext uri="{BB962C8B-B14F-4D97-AF65-F5344CB8AC3E}">
        <p14:creationId xmlns:p14="http://schemas.microsoft.com/office/powerpoint/2010/main" val="2660832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A24B4-A179-0FA6-C8C7-AB77F00C3167}"/>
              </a:ext>
            </a:extLst>
          </p:cNvPr>
          <p:cNvSpPr>
            <a:spLocks noGrp="1"/>
          </p:cNvSpPr>
          <p:nvPr>
            <p:ph type="title"/>
          </p:nvPr>
        </p:nvSpPr>
        <p:spPr/>
        <p:txBody>
          <a:bodyPr/>
          <a:lstStyle/>
          <a:p>
            <a:r>
              <a:rPr lang="en-US">
                <a:ea typeface="ＭＳ Ｐゴシック"/>
              </a:rPr>
              <a:t>Prevention of RSV</a:t>
            </a:r>
            <a:endParaRPr lang="en-US"/>
          </a:p>
        </p:txBody>
      </p:sp>
      <p:pic>
        <p:nvPicPr>
          <p:cNvPr id="8" name="Picture 7" descr="A box with text on it&#10;&#10;Description automatically generated">
            <a:extLst>
              <a:ext uri="{FF2B5EF4-FFF2-40B4-BE49-F238E27FC236}">
                <a16:creationId xmlns:a16="http://schemas.microsoft.com/office/drawing/2014/main" id="{D11CBB69-B574-DFD4-6709-AF51ADE483D3}"/>
              </a:ext>
            </a:extLst>
          </p:cNvPr>
          <p:cNvPicPr>
            <a:picLocks noChangeAspect="1"/>
          </p:cNvPicPr>
          <p:nvPr/>
        </p:nvPicPr>
        <p:blipFill>
          <a:blip r:embed="rId2"/>
          <a:stretch>
            <a:fillRect/>
          </a:stretch>
        </p:blipFill>
        <p:spPr>
          <a:xfrm>
            <a:off x="167469" y="3261171"/>
            <a:ext cx="1845129" cy="1607266"/>
          </a:xfrm>
          <a:prstGeom prst="rect">
            <a:avLst/>
          </a:prstGeom>
        </p:spPr>
      </p:pic>
      <p:pic>
        <p:nvPicPr>
          <p:cNvPr id="12" name="Picture 11" descr="A baby being held by a doctor&#10;&#10;Description automatically generated">
            <a:extLst>
              <a:ext uri="{FF2B5EF4-FFF2-40B4-BE49-F238E27FC236}">
                <a16:creationId xmlns:a16="http://schemas.microsoft.com/office/drawing/2014/main" id="{0E4EED16-2401-1955-45F0-26C9D91D7E55}"/>
              </a:ext>
            </a:extLst>
          </p:cNvPr>
          <p:cNvPicPr>
            <a:picLocks noChangeAspect="1"/>
          </p:cNvPicPr>
          <p:nvPr/>
        </p:nvPicPr>
        <p:blipFill>
          <a:blip r:embed="rId3"/>
          <a:stretch>
            <a:fillRect/>
          </a:stretch>
        </p:blipFill>
        <p:spPr>
          <a:xfrm>
            <a:off x="6847414" y="2233787"/>
            <a:ext cx="2104902" cy="1389069"/>
          </a:xfrm>
          <a:prstGeom prst="rect">
            <a:avLst/>
          </a:prstGeom>
        </p:spPr>
      </p:pic>
      <p:pic>
        <p:nvPicPr>
          <p:cNvPr id="13" name="Picture 12" descr="A box of medicine with blue text&#10;&#10;Description automatically generated">
            <a:extLst>
              <a:ext uri="{FF2B5EF4-FFF2-40B4-BE49-F238E27FC236}">
                <a16:creationId xmlns:a16="http://schemas.microsoft.com/office/drawing/2014/main" id="{DF0142EE-09AF-FD2A-4782-8B134FEE2F33}"/>
              </a:ext>
            </a:extLst>
          </p:cNvPr>
          <p:cNvPicPr>
            <a:picLocks noChangeAspect="1"/>
          </p:cNvPicPr>
          <p:nvPr/>
        </p:nvPicPr>
        <p:blipFill>
          <a:blip r:embed="rId4"/>
          <a:stretch>
            <a:fillRect/>
          </a:stretch>
        </p:blipFill>
        <p:spPr>
          <a:xfrm>
            <a:off x="6902406" y="3614809"/>
            <a:ext cx="2238499" cy="1253315"/>
          </a:xfrm>
          <a:prstGeom prst="rect">
            <a:avLst/>
          </a:prstGeom>
        </p:spPr>
      </p:pic>
      <p:sp>
        <p:nvSpPr>
          <p:cNvPr id="15" name="TextBox 14">
            <a:extLst>
              <a:ext uri="{FF2B5EF4-FFF2-40B4-BE49-F238E27FC236}">
                <a16:creationId xmlns:a16="http://schemas.microsoft.com/office/drawing/2014/main" id="{18C770DF-93BC-C941-FF37-24338788CC08}"/>
              </a:ext>
            </a:extLst>
          </p:cNvPr>
          <p:cNvSpPr txBox="1"/>
          <p:nvPr/>
        </p:nvSpPr>
        <p:spPr>
          <a:xfrm>
            <a:off x="92224" y="1368714"/>
            <a:ext cx="1506255"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ea typeface="ＭＳ Ｐゴシック"/>
                <a:cs typeface="Arial"/>
              </a:rPr>
              <a:t>AREXVY </a:t>
            </a:r>
            <a:endParaRPr lang="en-US">
              <a:latin typeface="Arial"/>
              <a:ea typeface="ＭＳ Ｐゴシック"/>
              <a:cs typeface="Arial"/>
            </a:endParaRPr>
          </a:p>
        </p:txBody>
      </p:sp>
      <p:sp>
        <p:nvSpPr>
          <p:cNvPr id="16" name="TextBox 15">
            <a:extLst>
              <a:ext uri="{FF2B5EF4-FFF2-40B4-BE49-F238E27FC236}">
                <a16:creationId xmlns:a16="http://schemas.microsoft.com/office/drawing/2014/main" id="{6FFC8BA3-785D-3DE8-7B6D-DD64C27FB039}"/>
              </a:ext>
            </a:extLst>
          </p:cNvPr>
          <p:cNvSpPr txBox="1"/>
          <p:nvPr/>
        </p:nvSpPr>
        <p:spPr>
          <a:xfrm>
            <a:off x="6904525" y="1180426"/>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ea typeface="ＭＳ Ｐゴシック"/>
                <a:cs typeface="Arial"/>
              </a:rPr>
              <a:t>Beyfortus (nirsevimab)</a:t>
            </a:r>
            <a:endParaRPr lang="en-US">
              <a:latin typeface="Arial"/>
              <a:ea typeface="ＭＳ Ｐゴシック"/>
              <a:cs typeface="Arial"/>
            </a:endParaRPr>
          </a:p>
        </p:txBody>
      </p:sp>
      <p:pic>
        <p:nvPicPr>
          <p:cNvPr id="17" name="Picture 16" descr="A group of older people smiling&#10;&#10;Description automatically generated">
            <a:extLst>
              <a:ext uri="{FF2B5EF4-FFF2-40B4-BE49-F238E27FC236}">
                <a16:creationId xmlns:a16="http://schemas.microsoft.com/office/drawing/2014/main" id="{68D8FD29-0B39-C058-B030-61DC02152930}"/>
              </a:ext>
            </a:extLst>
          </p:cNvPr>
          <p:cNvPicPr>
            <a:picLocks noChangeAspect="1"/>
          </p:cNvPicPr>
          <p:nvPr/>
        </p:nvPicPr>
        <p:blipFill>
          <a:blip r:embed="rId5"/>
          <a:stretch>
            <a:fillRect/>
          </a:stretch>
        </p:blipFill>
        <p:spPr>
          <a:xfrm>
            <a:off x="2223206" y="2323350"/>
            <a:ext cx="1844983" cy="1207851"/>
          </a:xfrm>
          <a:prstGeom prst="rect">
            <a:avLst/>
          </a:prstGeom>
        </p:spPr>
      </p:pic>
      <p:sp>
        <p:nvSpPr>
          <p:cNvPr id="6" name="TextBox 5">
            <a:extLst>
              <a:ext uri="{FF2B5EF4-FFF2-40B4-BE49-F238E27FC236}">
                <a16:creationId xmlns:a16="http://schemas.microsoft.com/office/drawing/2014/main" id="{BC51DE80-DAF4-9009-F1EE-D99A0D1667C3}"/>
              </a:ext>
            </a:extLst>
          </p:cNvPr>
          <p:cNvSpPr txBox="1"/>
          <p:nvPr/>
        </p:nvSpPr>
        <p:spPr>
          <a:xfrm>
            <a:off x="4136732" y="1283412"/>
            <a:ext cx="207775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ea typeface="ＭＳ Ｐゴシック"/>
                <a:cs typeface="Arial"/>
              </a:rPr>
              <a:t>ABRYSVO</a:t>
            </a:r>
            <a:endParaRPr lang="en-US" sz="1000" baseline="30000" dirty="0">
              <a:latin typeface="Arial"/>
              <a:ea typeface="ＭＳ Ｐゴシック"/>
              <a:cs typeface="Arial"/>
            </a:endParaRPr>
          </a:p>
        </p:txBody>
      </p:sp>
      <p:pic>
        <p:nvPicPr>
          <p:cNvPr id="7" name="Picture 6" descr="A pregnant person holding her belly&#10;&#10;Description automatically generated">
            <a:extLst>
              <a:ext uri="{FF2B5EF4-FFF2-40B4-BE49-F238E27FC236}">
                <a16:creationId xmlns:a16="http://schemas.microsoft.com/office/drawing/2014/main" id="{8F726A76-3598-DF05-0856-6AE1DC3B4726}"/>
              </a:ext>
            </a:extLst>
          </p:cNvPr>
          <p:cNvPicPr>
            <a:picLocks noChangeAspect="1"/>
          </p:cNvPicPr>
          <p:nvPr/>
        </p:nvPicPr>
        <p:blipFill>
          <a:blip r:embed="rId6"/>
          <a:stretch>
            <a:fillRect/>
          </a:stretch>
        </p:blipFill>
        <p:spPr>
          <a:xfrm>
            <a:off x="4802854" y="1827351"/>
            <a:ext cx="1003265" cy="1529044"/>
          </a:xfrm>
          <a:prstGeom prst="rect">
            <a:avLst/>
          </a:prstGeom>
        </p:spPr>
      </p:pic>
      <p:pic>
        <p:nvPicPr>
          <p:cNvPr id="3" name="Picture 2" descr="A white box with red blue and yellow text&#10;&#10;Description automatically generated">
            <a:extLst>
              <a:ext uri="{FF2B5EF4-FFF2-40B4-BE49-F238E27FC236}">
                <a16:creationId xmlns:a16="http://schemas.microsoft.com/office/drawing/2014/main" id="{774196B1-EE80-E850-FDAC-8333097CABB4}"/>
              </a:ext>
            </a:extLst>
          </p:cNvPr>
          <p:cNvPicPr>
            <a:picLocks noChangeAspect="1"/>
          </p:cNvPicPr>
          <p:nvPr/>
        </p:nvPicPr>
        <p:blipFill>
          <a:blip r:embed="rId7"/>
          <a:stretch>
            <a:fillRect/>
          </a:stretch>
        </p:blipFill>
        <p:spPr>
          <a:xfrm>
            <a:off x="4282560" y="3343143"/>
            <a:ext cx="1785439" cy="1522845"/>
          </a:xfrm>
          <a:prstGeom prst="rect">
            <a:avLst/>
          </a:prstGeom>
        </p:spPr>
      </p:pic>
    </p:spTree>
    <p:extLst>
      <p:ext uri="{BB962C8B-B14F-4D97-AF65-F5344CB8AC3E}">
        <p14:creationId xmlns:p14="http://schemas.microsoft.com/office/powerpoint/2010/main" val="3024040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FC315-52E7-7774-23E3-AECC85191EB3}"/>
              </a:ext>
            </a:extLst>
          </p:cNvPr>
          <p:cNvSpPr>
            <a:spLocks noGrp="1"/>
          </p:cNvSpPr>
          <p:nvPr>
            <p:ph type="title"/>
          </p:nvPr>
        </p:nvSpPr>
        <p:spPr/>
        <p:txBody>
          <a:bodyPr/>
          <a:lstStyle/>
          <a:p>
            <a:r>
              <a:rPr lang="en-US">
                <a:ea typeface="ＭＳ Ｐゴシック"/>
              </a:rPr>
              <a:t>AREXVY </a:t>
            </a:r>
            <a:endParaRPr lang="en-US" dirty="0"/>
          </a:p>
        </p:txBody>
      </p:sp>
      <p:sp>
        <p:nvSpPr>
          <p:cNvPr id="3" name="Content Placeholder 2">
            <a:extLst>
              <a:ext uri="{FF2B5EF4-FFF2-40B4-BE49-F238E27FC236}">
                <a16:creationId xmlns:a16="http://schemas.microsoft.com/office/drawing/2014/main" id="{12A12705-BF09-EFD8-551C-462681F0FBEF}"/>
              </a:ext>
            </a:extLst>
          </p:cNvPr>
          <p:cNvSpPr>
            <a:spLocks noGrp="1"/>
          </p:cNvSpPr>
          <p:nvPr>
            <p:ph idx="1"/>
          </p:nvPr>
        </p:nvSpPr>
        <p:spPr>
          <a:xfrm>
            <a:off x="539750" y="1157288"/>
            <a:ext cx="8243888" cy="3641098"/>
          </a:xfrm>
        </p:spPr>
        <p:txBody>
          <a:bodyPr/>
          <a:lstStyle/>
          <a:p>
            <a:pPr marL="342900" indent="-342900">
              <a:buFont typeface="Arial"/>
              <a:buChar char="•"/>
            </a:pPr>
            <a:r>
              <a:rPr lang="en-US" dirty="0">
                <a:ea typeface="ＭＳ Ｐゴシック"/>
              </a:rPr>
              <a:t>RSV vaccine available on the private market in Australia </a:t>
            </a:r>
            <a:endParaRPr lang="en-US">
              <a:cs typeface="Arial"/>
            </a:endParaRPr>
          </a:p>
          <a:p>
            <a:pPr marL="342900" indent="-342900">
              <a:buFont typeface="Arial"/>
              <a:buChar char="•"/>
            </a:pPr>
            <a:r>
              <a:rPr lang="en-US">
                <a:ea typeface="ＭＳ Ｐゴシック"/>
              </a:rPr>
              <a:t>A non-live vaccine registrered for use in adults aged ≥ 60 years to prevent illness and severe complications associated with RSV infection</a:t>
            </a:r>
            <a:endParaRPr lang="en-US">
              <a:cs typeface="Arial"/>
            </a:endParaRPr>
          </a:p>
          <a:p>
            <a:pPr marL="342900" indent="-342900">
              <a:buFont typeface="Arial"/>
              <a:buChar char="•"/>
            </a:pPr>
            <a:r>
              <a:rPr lang="en-US">
                <a:ea typeface="ＭＳ Ｐゴシック"/>
                <a:cs typeface="Arial"/>
              </a:rPr>
              <a:t>Not</a:t>
            </a:r>
            <a:r>
              <a:rPr lang="en-US" b="1">
                <a:solidFill>
                  <a:srgbClr val="201547"/>
                </a:solidFill>
                <a:ea typeface="ＭＳ Ｐゴシック"/>
                <a:cs typeface="Arial"/>
              </a:rPr>
              <a:t> currently funded under the National Immunisation Program</a:t>
            </a:r>
            <a:endParaRPr lang="en-US">
              <a:cs typeface="Arial"/>
            </a:endParaRPr>
          </a:p>
          <a:p>
            <a:pPr marL="342900" indent="-342900">
              <a:buFont typeface="Arial"/>
              <a:buChar char="•"/>
            </a:pPr>
            <a:endParaRPr lang="en-US" dirty="0"/>
          </a:p>
        </p:txBody>
      </p:sp>
    </p:spTree>
    <p:extLst>
      <p:ext uri="{BB962C8B-B14F-4D97-AF65-F5344CB8AC3E}">
        <p14:creationId xmlns:p14="http://schemas.microsoft.com/office/powerpoint/2010/main" val="453891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1D9F-0586-2965-237D-30F65176B30C}"/>
              </a:ext>
            </a:extLst>
          </p:cNvPr>
          <p:cNvSpPr>
            <a:spLocks noGrp="1"/>
          </p:cNvSpPr>
          <p:nvPr>
            <p:ph type="title"/>
          </p:nvPr>
        </p:nvSpPr>
        <p:spPr/>
        <p:txBody>
          <a:bodyPr/>
          <a:lstStyle/>
          <a:p>
            <a:r>
              <a:rPr lang="en-US" dirty="0">
                <a:ea typeface="ＭＳ Ｐゴシック"/>
              </a:rPr>
              <a:t>ABRYSVO </a:t>
            </a:r>
            <a:endParaRPr lang="en-US" dirty="0"/>
          </a:p>
        </p:txBody>
      </p:sp>
      <p:sp>
        <p:nvSpPr>
          <p:cNvPr id="3" name="Content Placeholder 2">
            <a:extLst>
              <a:ext uri="{FF2B5EF4-FFF2-40B4-BE49-F238E27FC236}">
                <a16:creationId xmlns:a16="http://schemas.microsoft.com/office/drawing/2014/main" id="{162D4F6A-7988-482B-1C18-0C23555FCF3E}"/>
              </a:ext>
            </a:extLst>
          </p:cNvPr>
          <p:cNvSpPr>
            <a:spLocks noGrp="1"/>
          </p:cNvSpPr>
          <p:nvPr>
            <p:ph idx="1"/>
          </p:nvPr>
        </p:nvSpPr>
        <p:spPr/>
        <p:txBody>
          <a:bodyPr/>
          <a:lstStyle/>
          <a:p>
            <a:pPr marL="342900" indent="-342900">
              <a:buFont typeface="Arial"/>
              <a:buChar char="•"/>
            </a:pPr>
            <a:r>
              <a:rPr lang="en-US" dirty="0">
                <a:ea typeface="ＭＳ Ｐゴシック"/>
              </a:rPr>
              <a:t>Pfizer RSV vaccine registered for use in Australia in</a:t>
            </a:r>
            <a:endParaRPr lang="en-US"/>
          </a:p>
          <a:p>
            <a:pPr marL="594360" lvl="2" indent="-342900">
              <a:buFont typeface="Wingdings"/>
              <a:buChar char="§"/>
            </a:pPr>
            <a:r>
              <a:rPr lang="en-US" b="1" dirty="0">
                <a:solidFill>
                  <a:srgbClr val="201547"/>
                </a:solidFill>
                <a:ea typeface="ＭＳ Ｐゴシック"/>
              </a:rPr>
              <a:t>Individuals </a:t>
            </a:r>
            <a:r>
              <a:rPr lang="en-US" b="1" dirty="0">
                <a:solidFill>
                  <a:srgbClr val="201547"/>
                </a:solidFill>
                <a:ea typeface="ＭＳ Ｐゴシック"/>
                <a:cs typeface="Arial"/>
              </a:rPr>
              <a:t>≥ 60 years for prevention of lower respiratory tract disease caused by RSV</a:t>
            </a:r>
            <a:endParaRPr lang="en-US" b="1" dirty="0">
              <a:solidFill>
                <a:srgbClr val="201547"/>
              </a:solidFill>
              <a:cs typeface="Arial"/>
            </a:endParaRPr>
          </a:p>
          <a:p>
            <a:pPr marL="594360" lvl="2" indent="-342900">
              <a:buFont typeface="Wingdings"/>
              <a:buChar char="§"/>
            </a:pPr>
            <a:r>
              <a:rPr lang="en-US" b="1" dirty="0">
                <a:solidFill>
                  <a:srgbClr val="201547"/>
                </a:solidFill>
                <a:ea typeface="ＭＳ Ｐゴシック"/>
                <a:cs typeface="Arial"/>
              </a:rPr>
              <a:t>Pregnant women between 24-36 weeks gestation for prevention of lower respiratory tract disease caused by RSV in infants from birth through to 6 months of age</a:t>
            </a:r>
          </a:p>
          <a:p>
            <a:pPr marL="342900" indent="-342900">
              <a:buFont typeface="Arial"/>
              <a:buChar char="•"/>
            </a:pPr>
            <a:r>
              <a:rPr lang="en-US" dirty="0">
                <a:ea typeface="ＭＳ Ｐゴシック"/>
                <a:cs typeface="Arial"/>
              </a:rPr>
              <a:t>Potentially a more cost-effective measure of RSV prevention than </a:t>
            </a:r>
            <a:r>
              <a:rPr lang="en-US" dirty="0" err="1">
                <a:ea typeface="ＭＳ Ｐゴシック"/>
                <a:cs typeface="Arial"/>
              </a:rPr>
              <a:t>nirsevimab</a:t>
            </a:r>
            <a:r>
              <a:rPr lang="en-US" dirty="0">
                <a:ea typeface="ＭＳ Ｐゴシック"/>
                <a:cs typeface="Arial"/>
              </a:rPr>
              <a:t> given maternal indication</a:t>
            </a:r>
            <a:endParaRPr lang="en-US" b="1" dirty="0">
              <a:solidFill>
                <a:srgbClr val="201547"/>
              </a:solidFill>
              <a:ea typeface="ＭＳ Ｐゴシック"/>
              <a:cs typeface="Arial"/>
            </a:endParaRPr>
          </a:p>
        </p:txBody>
      </p:sp>
    </p:spTree>
    <p:extLst>
      <p:ext uri="{BB962C8B-B14F-4D97-AF65-F5344CB8AC3E}">
        <p14:creationId xmlns:p14="http://schemas.microsoft.com/office/powerpoint/2010/main" val="30037634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0E97C-D187-6F98-0592-CFD499615CF3}"/>
              </a:ext>
            </a:extLst>
          </p:cNvPr>
          <p:cNvSpPr>
            <a:spLocks noGrp="1"/>
          </p:cNvSpPr>
          <p:nvPr>
            <p:ph type="title"/>
          </p:nvPr>
        </p:nvSpPr>
        <p:spPr/>
        <p:txBody>
          <a:bodyPr/>
          <a:lstStyle/>
          <a:p>
            <a:r>
              <a:rPr lang="en-US" err="1">
                <a:ea typeface="ＭＳ Ｐゴシック"/>
              </a:rPr>
              <a:t>Beyfortus</a:t>
            </a:r>
            <a:r>
              <a:rPr lang="en-US">
                <a:ea typeface="ＭＳ Ｐゴシック"/>
              </a:rPr>
              <a:t> (nirsevimab)</a:t>
            </a:r>
            <a:endParaRPr lang="en-US" dirty="0"/>
          </a:p>
        </p:txBody>
      </p:sp>
      <p:sp>
        <p:nvSpPr>
          <p:cNvPr id="3" name="Content Placeholder 2">
            <a:extLst>
              <a:ext uri="{FF2B5EF4-FFF2-40B4-BE49-F238E27FC236}">
                <a16:creationId xmlns:a16="http://schemas.microsoft.com/office/drawing/2014/main" id="{BCDA6422-29FC-D0B5-0645-7C410C244F04}"/>
              </a:ext>
            </a:extLst>
          </p:cNvPr>
          <p:cNvSpPr>
            <a:spLocks noGrp="1"/>
          </p:cNvSpPr>
          <p:nvPr>
            <p:ph idx="1"/>
          </p:nvPr>
        </p:nvSpPr>
        <p:spPr/>
        <p:txBody>
          <a:bodyPr/>
          <a:lstStyle/>
          <a:p>
            <a:pPr marL="342900" indent="-342900">
              <a:buFont typeface="Arial"/>
              <a:buChar char="•"/>
            </a:pPr>
            <a:r>
              <a:rPr lang="en-US" dirty="0">
                <a:ea typeface="ＭＳ Ｐゴシック"/>
              </a:rPr>
              <a:t>Recombinant monoclonal antibody for the prevention of RSV lower respiratory tract disease in neonates, infants and children</a:t>
            </a:r>
          </a:p>
          <a:p>
            <a:pPr marL="342900" indent="-342900">
              <a:buFont typeface="Arial"/>
              <a:buChar char="•"/>
            </a:pPr>
            <a:r>
              <a:rPr lang="en-US" dirty="0">
                <a:ea typeface="ＭＳ Ｐゴシック"/>
              </a:rPr>
              <a:t>TGA has approved </a:t>
            </a:r>
            <a:r>
              <a:rPr lang="en-US" dirty="0" err="1">
                <a:ea typeface="ＭＳ Ｐゴシック"/>
              </a:rPr>
              <a:t>nirsevimab</a:t>
            </a:r>
            <a:r>
              <a:rPr lang="en-US" dirty="0">
                <a:ea typeface="ＭＳ Ｐゴシック"/>
              </a:rPr>
              <a:t> for use in:</a:t>
            </a:r>
          </a:p>
          <a:p>
            <a:pPr marL="594360" lvl="2" indent="-342900">
              <a:buFont typeface="Wingdings"/>
              <a:buChar char="§"/>
            </a:pPr>
            <a:r>
              <a:rPr lang="en-US" sz="1600" b="1" dirty="0">
                <a:solidFill>
                  <a:srgbClr val="201547"/>
                </a:solidFill>
                <a:ea typeface="ＭＳ Ｐゴシック"/>
                <a:cs typeface="Arial"/>
              </a:rPr>
              <a:t>Newborns and infants born just before or during their first RSV season</a:t>
            </a:r>
          </a:p>
          <a:p>
            <a:pPr marL="594360" lvl="2" indent="-342900">
              <a:buFont typeface="Wingdings"/>
              <a:buChar char="§"/>
            </a:pPr>
            <a:r>
              <a:rPr lang="en-US" sz="1600" b="1" dirty="0">
                <a:solidFill>
                  <a:srgbClr val="201547"/>
                </a:solidFill>
                <a:ea typeface="ＭＳ Ｐゴシック"/>
                <a:cs typeface="Arial"/>
              </a:rPr>
              <a:t>Children up to 24 months who are at risk of severe RSV disease through their second RSV season</a:t>
            </a:r>
          </a:p>
          <a:p>
            <a:pPr marL="594360" lvl="2" indent="-342900">
              <a:buFont typeface="Wingdings"/>
              <a:buChar char="§"/>
            </a:pPr>
            <a:r>
              <a:rPr lang="en-US" sz="1600" b="1" dirty="0">
                <a:solidFill>
                  <a:srgbClr val="201547"/>
                </a:solidFill>
                <a:ea typeface="ＭＳ Ｐゴシック"/>
                <a:cs typeface="Arial"/>
              </a:rPr>
              <a:t>Not available privately, only available via some jurisdictions pilot schemes </a:t>
            </a:r>
          </a:p>
          <a:p>
            <a:pPr marL="594360" lvl="2" indent="-342900">
              <a:buFont typeface="Wingdings"/>
              <a:buChar char="§"/>
            </a:pPr>
            <a:r>
              <a:rPr lang="en-US" sz="1600" b="1" dirty="0">
                <a:solidFill>
                  <a:srgbClr val="201547"/>
                </a:solidFill>
                <a:ea typeface="ＭＳ Ｐゴシック"/>
                <a:cs typeface="Arial"/>
              </a:rPr>
              <a:t>In Victoria, high risk infants via health services in addition to Palivizumab</a:t>
            </a:r>
          </a:p>
        </p:txBody>
      </p:sp>
    </p:spTree>
    <p:extLst>
      <p:ext uri="{BB962C8B-B14F-4D97-AF65-F5344CB8AC3E}">
        <p14:creationId xmlns:p14="http://schemas.microsoft.com/office/powerpoint/2010/main" val="19097105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EA46-7380-0BA8-8919-3327B67484DF}"/>
              </a:ext>
            </a:extLst>
          </p:cNvPr>
          <p:cNvSpPr>
            <a:spLocks noGrp="1"/>
          </p:cNvSpPr>
          <p:nvPr>
            <p:ph type="title"/>
          </p:nvPr>
        </p:nvSpPr>
        <p:spPr/>
        <p:txBody>
          <a:bodyPr/>
          <a:lstStyle/>
          <a:p>
            <a:r>
              <a:rPr lang="en-US" dirty="0">
                <a:ea typeface="ＭＳ Ｐゴシック"/>
              </a:rPr>
              <a:t>Questions?</a:t>
            </a:r>
            <a:endParaRPr lang="en-US" dirty="0"/>
          </a:p>
        </p:txBody>
      </p:sp>
    </p:spTree>
    <p:extLst>
      <p:ext uri="{BB962C8B-B14F-4D97-AF65-F5344CB8AC3E}">
        <p14:creationId xmlns:p14="http://schemas.microsoft.com/office/powerpoint/2010/main" val="28916604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29D5-900D-4E44-3E31-826C0CE64034}"/>
              </a:ext>
            </a:extLst>
          </p:cNvPr>
          <p:cNvSpPr>
            <a:spLocks noGrp="1"/>
          </p:cNvSpPr>
          <p:nvPr>
            <p:ph type="title"/>
          </p:nvPr>
        </p:nvSpPr>
        <p:spPr/>
        <p:txBody>
          <a:bodyPr/>
          <a:lstStyle/>
          <a:p>
            <a:r>
              <a:rPr lang="en-US" dirty="0">
                <a:ea typeface="ＭＳ Ｐゴシック"/>
              </a:rPr>
              <a:t>References</a:t>
            </a:r>
            <a:endParaRPr lang="en-US" dirty="0"/>
          </a:p>
        </p:txBody>
      </p:sp>
      <p:sp>
        <p:nvSpPr>
          <p:cNvPr id="3" name="Content Placeholder 2">
            <a:extLst>
              <a:ext uri="{FF2B5EF4-FFF2-40B4-BE49-F238E27FC236}">
                <a16:creationId xmlns:a16="http://schemas.microsoft.com/office/drawing/2014/main" id="{1A4D3FCC-9237-73FA-AD96-BB67D60977A4}"/>
              </a:ext>
            </a:extLst>
          </p:cNvPr>
          <p:cNvSpPr>
            <a:spLocks noGrp="1"/>
          </p:cNvSpPr>
          <p:nvPr>
            <p:ph idx="1"/>
          </p:nvPr>
        </p:nvSpPr>
        <p:spPr>
          <a:xfrm>
            <a:off x="451208" y="1125896"/>
            <a:ext cx="8243888" cy="3641098"/>
          </a:xfrm>
        </p:spPr>
        <p:txBody>
          <a:bodyPr/>
          <a:lstStyle/>
          <a:p>
            <a:pPr marL="171450" indent="-171450">
              <a:buFont typeface="Arial"/>
              <a:buChar char="•"/>
            </a:pPr>
            <a:r>
              <a:rPr lang="en-US" sz="600" b="0" dirty="0">
                <a:solidFill>
                  <a:schemeClr val="tx1"/>
                </a:solidFill>
                <a:ea typeface="+mn-lt"/>
                <a:cs typeface="+mn-lt"/>
                <a:hlinkClick r:id="rId2">
                  <a:extLst>
                    <a:ext uri="{A12FA001-AC4F-418D-AE19-62706E023703}">
                      <ahyp:hlinkClr xmlns:ahyp="http://schemas.microsoft.com/office/drawing/2018/hyperlinkcolor" val="tx"/>
                    </a:ext>
                  </a:extLst>
                </a:hlinkClick>
              </a:rPr>
              <a:t>https://www.smh.com.au/national/virus-soup-making-victorians-sick-could-get-worse-before-it-gets-better-20240503-p5foo4.html</a:t>
            </a:r>
            <a:r>
              <a:rPr lang="en-US" sz="600" b="0" dirty="0">
                <a:solidFill>
                  <a:schemeClr val="tx1"/>
                </a:solidFill>
                <a:ea typeface="+mn-lt"/>
                <a:cs typeface="+mn-lt"/>
              </a:rPr>
              <a:t> Accessed 1 July 2024</a:t>
            </a:r>
            <a:endParaRPr lang="en-US" sz="600" b="0">
              <a:solidFill>
                <a:schemeClr val="tx1"/>
              </a:solidFill>
              <a:cs typeface="+mn-lt"/>
            </a:endParaRPr>
          </a:p>
          <a:p>
            <a:pPr marL="171450" indent="-171450">
              <a:buFont typeface="Arial"/>
              <a:buChar char="•"/>
            </a:pPr>
            <a:r>
              <a:rPr lang="en-US" sz="600" b="0" dirty="0">
                <a:solidFill>
                  <a:schemeClr val="tx1"/>
                </a:solidFill>
                <a:ea typeface="+mn-lt"/>
                <a:cs typeface="+mn-lt"/>
                <a:hlinkClick r:id="rId3">
                  <a:extLst>
                    <a:ext uri="{A12FA001-AC4F-418D-AE19-62706E023703}">
                      <ahyp:hlinkClr xmlns:ahyp="http://schemas.microsoft.com/office/drawing/2018/hyperlinkcolor" val="tx"/>
                    </a:ext>
                  </a:extLst>
                </a:hlinkClick>
              </a:rPr>
              <a:t>https://www.health.vic.gov.au/health-advisories/flu-vaccination-for-all-victorians</a:t>
            </a:r>
            <a:r>
              <a:rPr lang="en-US" sz="600" b="0" dirty="0">
                <a:solidFill>
                  <a:schemeClr val="tx1"/>
                </a:solidFill>
                <a:ea typeface="+mn-lt"/>
                <a:cs typeface="+mn-lt"/>
              </a:rPr>
              <a:t> Accessed 1 July 2024</a:t>
            </a:r>
            <a:endParaRPr lang="en-US" sz="600" b="0" dirty="0">
              <a:solidFill>
                <a:schemeClr val="tx1"/>
              </a:solidFill>
              <a:ea typeface="ＭＳ Ｐゴシック"/>
              <a:cs typeface="+mn-lt"/>
            </a:endParaRPr>
          </a:p>
          <a:p>
            <a:pPr marL="171450" indent="-171450">
              <a:buFont typeface="Arial"/>
              <a:buChar char="•"/>
            </a:pPr>
            <a:r>
              <a:rPr lang="en-US" sz="600" b="0" dirty="0">
                <a:solidFill>
                  <a:schemeClr val="tx1"/>
                </a:solidFill>
                <a:ea typeface="+mn-lt"/>
                <a:cs typeface="+mn-lt"/>
                <a:hlinkClick r:id="rId4">
                  <a:extLst>
                    <a:ext uri="{A12FA001-AC4F-418D-AE19-62706E023703}">
                      <ahyp:hlinkClr xmlns:ahyp="http://schemas.microsoft.com/office/drawing/2018/hyperlinkcolor" val="tx"/>
                    </a:ext>
                  </a:extLst>
                </a:hlinkClick>
              </a:rPr>
              <a:t>https://www.health.vic.gov.au/immunisation/respiratory-syncytial-virus-immunisation</a:t>
            </a:r>
            <a:r>
              <a:rPr lang="en-US" sz="600" b="0" dirty="0">
                <a:solidFill>
                  <a:schemeClr val="tx1"/>
                </a:solidFill>
                <a:ea typeface="+mn-lt"/>
                <a:cs typeface="+mn-lt"/>
              </a:rPr>
              <a:t> Accessed 1 July 2024</a:t>
            </a:r>
            <a:endParaRPr lang="en-US" sz="600" b="0" dirty="0">
              <a:solidFill>
                <a:schemeClr val="tx1"/>
              </a:solidFill>
              <a:ea typeface="ＭＳ Ｐゴシック"/>
              <a:cs typeface="+mn-lt"/>
            </a:endParaRPr>
          </a:p>
          <a:p>
            <a:pPr marL="171450" indent="-171450">
              <a:buFont typeface="Arial"/>
              <a:buChar char="•"/>
            </a:pPr>
            <a:r>
              <a:rPr lang="en-US" sz="600" b="0" dirty="0">
                <a:solidFill>
                  <a:schemeClr val="tx1"/>
                </a:solidFill>
                <a:ea typeface="+mn-lt"/>
                <a:cs typeface="+mn-lt"/>
                <a:hlinkClick r:id="rId5">
                  <a:extLst>
                    <a:ext uri="{A12FA001-AC4F-418D-AE19-62706E023703}">
                      <ahyp:hlinkClr xmlns:ahyp="http://schemas.microsoft.com/office/drawing/2018/hyperlinkcolor" val="tx"/>
                    </a:ext>
                  </a:extLst>
                </a:hlinkClick>
              </a:rPr>
              <a:t>https://www.tga.gov.au/resources/auspmd/beyfortus</a:t>
            </a:r>
            <a:r>
              <a:rPr lang="en-US" sz="600" b="0" dirty="0">
                <a:solidFill>
                  <a:schemeClr val="tx1"/>
                </a:solidFill>
                <a:ea typeface="+mn-lt"/>
                <a:cs typeface="+mn-lt"/>
              </a:rPr>
              <a:t>  Accessed 1 July 2024</a:t>
            </a:r>
            <a:endParaRPr lang="en-US" sz="600" b="0">
              <a:solidFill>
                <a:schemeClr val="tx1"/>
              </a:solidFill>
              <a:cs typeface="+mn-lt"/>
            </a:endParaRPr>
          </a:p>
          <a:p>
            <a:pPr marL="171450" indent="-171450">
              <a:buFont typeface="Arial"/>
              <a:buChar char="•"/>
            </a:pPr>
            <a:r>
              <a:rPr lang="en-US" sz="600" b="0" dirty="0">
                <a:solidFill>
                  <a:schemeClr val="tx1"/>
                </a:solidFill>
                <a:ea typeface="+mn-lt"/>
                <a:cs typeface="+mn-lt"/>
                <a:hlinkClick r:id="rId6">
                  <a:extLst>
                    <a:ext uri="{A12FA001-AC4F-418D-AE19-62706E023703}">
                      <ahyp:hlinkClr xmlns:ahyp="http://schemas.microsoft.com/office/drawing/2018/hyperlinkcolor" val="tx"/>
                    </a:ext>
                  </a:extLst>
                </a:hlinkClick>
              </a:rPr>
              <a:t>https://www.healthdirect.gov.au/respiratory-syncytial-virus-rsv#prevented</a:t>
            </a:r>
            <a:r>
              <a:rPr lang="en-US" sz="600" b="0" dirty="0">
                <a:solidFill>
                  <a:schemeClr val="tx1"/>
                </a:solidFill>
                <a:ea typeface="+mn-lt"/>
                <a:cs typeface="+mn-lt"/>
              </a:rPr>
              <a:t>  Accessed 1 July 2024</a:t>
            </a:r>
          </a:p>
          <a:p>
            <a:pPr marL="171450" indent="-171450">
              <a:buFont typeface="Arial"/>
              <a:buChar char="•"/>
            </a:pPr>
            <a:r>
              <a:rPr lang="en-US" sz="600" b="0" dirty="0">
                <a:solidFill>
                  <a:schemeClr val="tx1"/>
                </a:solidFill>
                <a:ea typeface="+mn-lt"/>
                <a:cs typeface="+mn-lt"/>
                <a:hlinkClick r:id="rId7">
                  <a:extLst>
                    <a:ext uri="{A12FA001-AC4F-418D-AE19-62706E023703}">
                      <ahyp:hlinkClr xmlns:ahyp="http://schemas.microsoft.com/office/drawing/2018/hyperlinkcolor" val="tx"/>
                    </a:ext>
                  </a:extLst>
                </a:hlinkClick>
              </a:rPr>
              <a:t>https://www.tga.gov.au/resources/auspmd/abrysvo</a:t>
            </a:r>
            <a:r>
              <a:rPr lang="en-US" sz="600" b="0" dirty="0">
                <a:solidFill>
                  <a:schemeClr val="tx1"/>
                </a:solidFill>
                <a:ea typeface="+mn-lt"/>
                <a:cs typeface="+mn-lt"/>
              </a:rPr>
              <a:t> Accessed 2 July 2024</a:t>
            </a:r>
          </a:p>
          <a:p>
            <a:pPr marL="171450" indent="-171450">
              <a:buFont typeface="Arial"/>
              <a:buChar char="•"/>
            </a:pPr>
            <a:r>
              <a:rPr lang="en-US" sz="600" b="0" u="sng" dirty="0">
                <a:solidFill>
                  <a:schemeClr val="tx1"/>
                </a:solidFill>
                <a:ea typeface="ＭＳ Ｐゴシック"/>
                <a:cs typeface="Arial"/>
              </a:rPr>
              <a:t>https://www.drugs.com/images/pills/custom/pill35142-1/arexvy.png</a:t>
            </a:r>
            <a:r>
              <a:rPr lang="en-US" sz="600" b="0" dirty="0">
                <a:solidFill>
                  <a:schemeClr val="tx1"/>
                </a:solidFill>
                <a:ea typeface="ＭＳ Ｐゴシック"/>
                <a:cs typeface="Arial"/>
              </a:rPr>
              <a:t> Accessed 1 July 2024</a:t>
            </a:r>
          </a:p>
          <a:p>
            <a:pPr marL="171450" indent="-171450">
              <a:buFont typeface="Arial"/>
              <a:buChar char="•"/>
            </a:pPr>
            <a:r>
              <a:rPr lang="en-US" sz="600" b="0" dirty="0">
                <a:solidFill>
                  <a:schemeClr val="tx1"/>
                </a:solidFill>
                <a:ea typeface="+mn-lt"/>
                <a:cs typeface="+mn-lt"/>
                <a:hlinkClick r:id="rId8">
                  <a:extLst>
                    <a:ext uri="{A12FA001-AC4F-418D-AE19-62706E023703}">
                      <ahyp:hlinkClr xmlns:ahyp="http://schemas.microsoft.com/office/drawing/2018/hyperlinkcolor" val="tx"/>
                    </a:ext>
                  </a:extLst>
                </a:hlinkClick>
              </a:rPr>
              <a:t>https://qtxasset.com/quartz/qcloud5/media/image/AREXVY.jpg?VersionId=uoxhe6KKG6t7hsCKwwSITa0yP0twHlrK</a:t>
            </a:r>
            <a:r>
              <a:rPr lang="en-US" sz="600" b="0" dirty="0">
                <a:solidFill>
                  <a:schemeClr val="tx1"/>
                </a:solidFill>
                <a:ea typeface="+mn-lt"/>
                <a:cs typeface="+mn-lt"/>
              </a:rPr>
              <a:t> Accessed 1 July 2024</a:t>
            </a:r>
            <a:endParaRPr lang="en-US" sz="600" b="0">
              <a:solidFill>
                <a:schemeClr val="tx1"/>
              </a:solidFill>
              <a:cs typeface="Arial"/>
            </a:endParaRPr>
          </a:p>
          <a:p>
            <a:pPr marL="171450" indent="-171450">
              <a:buFont typeface="Arial"/>
              <a:buChar char="•"/>
            </a:pPr>
            <a:r>
              <a:rPr lang="en-US" sz="600" b="0" dirty="0">
                <a:solidFill>
                  <a:schemeClr val="tx1"/>
                </a:solidFill>
                <a:ea typeface="+mn-lt"/>
                <a:cs typeface="+mn-lt"/>
                <a:hlinkClick r:id="rId9">
                  <a:extLst>
                    <a:ext uri="{A12FA001-AC4F-418D-AE19-62706E023703}">
                      <ahyp:hlinkClr xmlns:ahyp="http://schemas.microsoft.com/office/drawing/2018/hyperlinkcolor" val="tx"/>
                    </a:ext>
                  </a:extLst>
                </a:hlinkClick>
              </a:rPr>
              <a:t>https://potomacpediatrics.com/wp-content/uploads/2023/08/Beyfortus.jpg</a:t>
            </a:r>
            <a:r>
              <a:rPr lang="en-US" sz="600" b="0" dirty="0">
                <a:solidFill>
                  <a:schemeClr val="tx1"/>
                </a:solidFill>
                <a:ea typeface="+mn-lt"/>
                <a:cs typeface="+mn-lt"/>
              </a:rPr>
              <a:t> Accessed 1 July 2024</a:t>
            </a:r>
            <a:endParaRPr lang="en-US" sz="600" b="0">
              <a:solidFill>
                <a:schemeClr val="tx1"/>
              </a:solidFill>
              <a:cs typeface="Arial"/>
            </a:endParaRPr>
          </a:p>
          <a:p>
            <a:pPr marL="171450" indent="-171450">
              <a:buFont typeface="Arial"/>
              <a:buChar char="•"/>
            </a:pPr>
            <a:r>
              <a:rPr lang="en-US" sz="600" b="0" dirty="0">
                <a:solidFill>
                  <a:schemeClr val="tx1"/>
                </a:solidFill>
                <a:ea typeface="+mn-lt"/>
                <a:cs typeface="+mn-lt"/>
                <a:hlinkClick r:id="rId10">
                  <a:extLst>
                    <a:ext uri="{A12FA001-AC4F-418D-AE19-62706E023703}">
                      <ahyp:hlinkClr xmlns:ahyp="http://schemas.microsoft.com/office/drawing/2018/hyperlinkcolor" val="tx"/>
                    </a:ext>
                  </a:extLst>
                </a:hlinkClick>
              </a:rPr>
              <a:t>https://www.empr.com/wp-content/uploads/sites/7/2020/12/newbornbabyg73773081_1345153.jpg</a:t>
            </a:r>
            <a:r>
              <a:rPr lang="en-US" sz="600" b="0" dirty="0">
                <a:solidFill>
                  <a:schemeClr val="tx1"/>
                </a:solidFill>
                <a:ea typeface="+mn-lt"/>
                <a:cs typeface="+mn-lt"/>
              </a:rPr>
              <a:t> Accessed 1 July 2024</a:t>
            </a:r>
            <a:endParaRPr lang="en-US" sz="600" b="0">
              <a:solidFill>
                <a:schemeClr val="tx1"/>
              </a:solidFill>
              <a:cs typeface="Arial"/>
            </a:endParaRPr>
          </a:p>
          <a:p>
            <a:pPr marL="171450" indent="-171450">
              <a:buFont typeface="Arial"/>
              <a:buChar char="•"/>
            </a:pPr>
            <a:r>
              <a:rPr lang="en-US" sz="600" b="0" dirty="0">
                <a:solidFill>
                  <a:schemeClr val="tx1"/>
                </a:solidFill>
                <a:ea typeface="+mn-lt"/>
                <a:cs typeface="+mn-lt"/>
                <a:hlinkClick r:id="rId11">
                  <a:extLst>
                    <a:ext uri="{A12FA001-AC4F-418D-AE19-62706E023703}">
                      <ahyp:hlinkClr xmlns:ahyp="http://schemas.microsoft.com/office/drawing/2018/hyperlinkcolor" val="tx"/>
                    </a:ext>
                  </a:extLst>
                </a:hlinkClick>
              </a:rPr>
              <a:t>Abrysvo-RSV-Vaccine-_Respiratory-Syncytial-Virus-Vaccine_-0.5-mL_6140b11a-b299-4dfa-a99b-f3c47a9425d9_800x800.jpg (800×800) (mountainside-medical.com)</a:t>
            </a:r>
            <a:r>
              <a:rPr lang="en-US" sz="600" b="0" dirty="0">
                <a:solidFill>
                  <a:schemeClr val="tx1"/>
                </a:solidFill>
                <a:ea typeface="+mn-lt"/>
                <a:cs typeface="+mn-lt"/>
              </a:rPr>
              <a:t> Accessed on 2 July 2024</a:t>
            </a:r>
          </a:p>
          <a:p>
            <a:pPr marL="171450" indent="-171450">
              <a:buFont typeface="Arial"/>
              <a:buChar char="•"/>
            </a:pPr>
            <a:r>
              <a:rPr lang="en-US" sz="600" b="0" dirty="0">
                <a:solidFill>
                  <a:schemeClr val="tx1"/>
                </a:solidFill>
                <a:ea typeface="+mn-lt"/>
                <a:cs typeface="+mn-lt"/>
                <a:hlinkClick r:id="rId12">
                  <a:extLst>
                    <a:ext uri="{A12FA001-AC4F-418D-AE19-62706E023703}">
                      <ahyp:hlinkClr xmlns:ahyp="http://schemas.microsoft.com/office/drawing/2018/hyperlinkcolor" val="tx"/>
                    </a:ext>
                  </a:extLst>
                </a:hlinkClick>
              </a:rPr>
              <a:t>https://mentalhealthcommission.ca/wp-content/uploads/2021/09/Seniors-Happy-diverse-scaled.jpeg</a:t>
            </a:r>
            <a:r>
              <a:rPr lang="en-US" sz="600" b="0" dirty="0">
                <a:solidFill>
                  <a:schemeClr val="tx1"/>
                </a:solidFill>
                <a:ea typeface="+mn-lt"/>
                <a:cs typeface="+mn-lt"/>
              </a:rPr>
              <a:t> Accessed 1 July 2024</a:t>
            </a:r>
            <a:endParaRPr lang="en-US" sz="600" b="0" dirty="0">
              <a:solidFill>
                <a:schemeClr val="tx1"/>
              </a:solidFill>
              <a:cs typeface="Arial"/>
            </a:endParaRPr>
          </a:p>
          <a:p>
            <a:pPr marL="171450" indent="-171450">
              <a:buFont typeface="Arial"/>
              <a:buChar char="•"/>
            </a:pPr>
            <a:r>
              <a:rPr lang="en-US" sz="600" b="0" dirty="0">
                <a:solidFill>
                  <a:schemeClr val="tx1"/>
                </a:solidFill>
                <a:ea typeface="+mn-lt"/>
                <a:cs typeface="+mn-lt"/>
                <a:hlinkClick r:id="rId13">
                  <a:extLst>
                    <a:ext uri="{A12FA001-AC4F-418D-AE19-62706E023703}">
                      <ahyp:hlinkClr xmlns:ahyp="http://schemas.microsoft.com/office/drawing/2018/hyperlinkcolor" val="tx"/>
                    </a:ext>
                  </a:extLst>
                </a:hlinkClick>
              </a:rPr>
              <a:t>shutterstock_381809164-scaled.jpg (720×1080) (acendahealth.org)</a:t>
            </a:r>
            <a:r>
              <a:rPr lang="en-US" sz="600" b="0" dirty="0">
                <a:solidFill>
                  <a:schemeClr val="tx1"/>
                </a:solidFill>
                <a:ea typeface="+mn-lt"/>
                <a:cs typeface="+mn-lt"/>
              </a:rPr>
              <a:t> Accessed 2 July 2024</a:t>
            </a:r>
            <a:endParaRPr lang="en-US" sz="600" b="0">
              <a:solidFill>
                <a:schemeClr val="tx1"/>
              </a:solidFill>
              <a:cs typeface="Arial"/>
            </a:endParaRPr>
          </a:p>
          <a:p>
            <a:endParaRPr lang="en-US" sz="600" dirty="0">
              <a:cs typeface="Arial"/>
            </a:endParaRPr>
          </a:p>
          <a:p>
            <a:endParaRPr lang="en-US" sz="600" dirty="0">
              <a:cs typeface="Arial"/>
            </a:endParaRPr>
          </a:p>
        </p:txBody>
      </p:sp>
    </p:spTree>
    <p:extLst>
      <p:ext uri="{BB962C8B-B14F-4D97-AF65-F5344CB8AC3E}">
        <p14:creationId xmlns:p14="http://schemas.microsoft.com/office/powerpoint/2010/main" val="762096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7703-C0F5-B3D0-C195-2AE7278224E7}"/>
              </a:ext>
            </a:extLst>
          </p:cNvPr>
          <p:cNvSpPr>
            <a:spLocks noGrp="1"/>
          </p:cNvSpPr>
          <p:nvPr>
            <p:ph type="title"/>
          </p:nvPr>
        </p:nvSpPr>
        <p:spPr/>
        <p:txBody>
          <a:bodyPr/>
          <a:lstStyle/>
          <a:p>
            <a:r>
              <a:rPr lang="en-US" dirty="0"/>
              <a:t>What is mpox?</a:t>
            </a:r>
          </a:p>
        </p:txBody>
      </p:sp>
      <p:sp>
        <p:nvSpPr>
          <p:cNvPr id="3" name="Content Placeholder 2">
            <a:extLst>
              <a:ext uri="{FF2B5EF4-FFF2-40B4-BE49-F238E27FC236}">
                <a16:creationId xmlns:a16="http://schemas.microsoft.com/office/drawing/2014/main" id="{9A77D847-200D-8224-B20F-D644A3BD7303}"/>
              </a:ext>
            </a:extLst>
          </p:cNvPr>
          <p:cNvSpPr>
            <a:spLocks noGrp="1"/>
          </p:cNvSpPr>
          <p:nvPr>
            <p:ph idx="1"/>
          </p:nvPr>
        </p:nvSpPr>
        <p:spPr/>
        <p:txBody>
          <a:bodyPr/>
          <a:lstStyle/>
          <a:p>
            <a:pPr marL="628650" indent="-285750">
              <a:spcBef>
                <a:spcPts val="400"/>
              </a:spcBef>
              <a:spcAft>
                <a:spcPts val="400"/>
              </a:spcAft>
              <a:buFont typeface="Arial"/>
              <a:buChar char="•"/>
            </a:pPr>
            <a:r>
              <a:rPr lang="en-US" sz="2000" b="0" dirty="0">
                <a:ea typeface="ＭＳ Ｐゴシック"/>
                <a:cs typeface="Arial"/>
              </a:rPr>
              <a:t>Mpox presents with symptoms similar to smallpox (but less severe)</a:t>
            </a:r>
          </a:p>
          <a:p>
            <a:pPr marL="628650" indent="-285750">
              <a:spcBef>
                <a:spcPts val="400"/>
              </a:spcBef>
              <a:spcAft>
                <a:spcPts val="400"/>
              </a:spcAft>
              <a:buFont typeface="Arial"/>
              <a:buChar char="•"/>
            </a:pPr>
            <a:r>
              <a:rPr lang="en-US" sz="2000" b="0" dirty="0">
                <a:ea typeface="ＭＳ Ｐゴシック"/>
                <a:cs typeface="Arial"/>
              </a:rPr>
              <a:t>It typically causes a painful </a:t>
            </a:r>
            <a:r>
              <a:rPr lang="en-US" sz="2000" dirty="0">
                <a:ea typeface="ＭＳ Ｐゴシック"/>
                <a:cs typeface="Arial"/>
              </a:rPr>
              <a:t>rash</a:t>
            </a:r>
            <a:r>
              <a:rPr lang="en-US" sz="2000" b="0" dirty="0">
                <a:ea typeface="ＭＳ Ｐゴシック"/>
                <a:cs typeface="Arial"/>
              </a:rPr>
              <a:t>, </a:t>
            </a:r>
            <a:r>
              <a:rPr lang="en-US" sz="2000" dirty="0">
                <a:ea typeface="ＭＳ Ｐゴシック"/>
                <a:cs typeface="Arial"/>
              </a:rPr>
              <a:t>fever</a:t>
            </a:r>
            <a:r>
              <a:rPr lang="en-US" sz="2000" b="0" dirty="0">
                <a:ea typeface="ＭＳ Ｐゴシック"/>
                <a:cs typeface="Arial"/>
              </a:rPr>
              <a:t> and </a:t>
            </a:r>
            <a:r>
              <a:rPr lang="en-US" sz="2000" dirty="0">
                <a:ea typeface="ＭＳ Ｐゴシック"/>
                <a:cs typeface="Arial"/>
              </a:rPr>
              <a:t>lymphadenopathy</a:t>
            </a:r>
            <a:endParaRPr lang="en-US" sz="2000" b="0">
              <a:solidFill>
                <a:srgbClr val="000000"/>
              </a:solidFill>
              <a:ea typeface="ＭＳ Ｐゴシック"/>
              <a:cs typeface="Arial"/>
            </a:endParaRPr>
          </a:p>
          <a:p>
            <a:pPr marL="628650" indent="-285750">
              <a:spcBef>
                <a:spcPts val="400"/>
              </a:spcBef>
              <a:spcAft>
                <a:spcPts val="400"/>
              </a:spcAft>
              <a:buFont typeface="Arial"/>
              <a:buChar char="•"/>
            </a:pPr>
            <a:r>
              <a:rPr lang="en-US" sz="2000" b="0" dirty="0">
                <a:ea typeface="ＭＳ Ｐゴシック"/>
                <a:cs typeface="Arial"/>
              </a:rPr>
              <a:t>For most people it is a </a:t>
            </a:r>
            <a:r>
              <a:rPr lang="en-US" sz="2000" dirty="0">
                <a:ea typeface="ＭＳ Ｐゴシック"/>
                <a:cs typeface="Arial"/>
              </a:rPr>
              <a:t>self-limiting illness</a:t>
            </a:r>
            <a:r>
              <a:rPr lang="en-US" sz="2000" b="0" dirty="0">
                <a:ea typeface="ＭＳ Ｐゴシック"/>
                <a:cs typeface="Arial"/>
              </a:rPr>
              <a:t>, but it can cause severe disease, particularly in certain cohorts (such as those living with </a:t>
            </a:r>
            <a:r>
              <a:rPr lang="en-US" sz="2000" dirty="0">
                <a:ea typeface="ＭＳ Ｐゴシック"/>
                <a:cs typeface="Arial"/>
              </a:rPr>
              <a:t>HIV</a:t>
            </a:r>
            <a:r>
              <a:rPr lang="en-US" sz="2000" b="0" dirty="0">
                <a:ea typeface="ＭＳ Ｐゴシック"/>
                <a:cs typeface="Arial"/>
              </a:rPr>
              <a:t> or other </a:t>
            </a:r>
            <a:r>
              <a:rPr lang="en-US" sz="2000" dirty="0">
                <a:ea typeface="ＭＳ Ｐゴシック"/>
                <a:cs typeface="Arial"/>
              </a:rPr>
              <a:t>immunocompromise</a:t>
            </a:r>
            <a:r>
              <a:rPr lang="en-US" sz="2000" b="0" dirty="0">
                <a:ea typeface="ＭＳ Ｐゴシック"/>
                <a:cs typeface="Arial"/>
              </a:rPr>
              <a:t>) </a:t>
            </a:r>
            <a:endParaRPr lang="en-US" sz="2000" dirty="0">
              <a:ea typeface="ＭＳ Ｐゴシック"/>
              <a:cs typeface="Arial"/>
            </a:endParaRPr>
          </a:p>
          <a:p>
            <a:pPr marL="628650" indent="-285750">
              <a:spcBef>
                <a:spcPts val="400"/>
              </a:spcBef>
              <a:spcAft>
                <a:spcPts val="400"/>
              </a:spcAft>
              <a:buFont typeface="Arial"/>
              <a:buChar char="•"/>
            </a:pPr>
            <a:r>
              <a:rPr lang="en-US" sz="2000" b="0" dirty="0">
                <a:ea typeface="ＭＳ Ｐゴシック"/>
                <a:cs typeface="Arial"/>
              </a:rPr>
              <a:t>It is spread </a:t>
            </a:r>
            <a:r>
              <a:rPr lang="en-US" sz="2000" dirty="0">
                <a:ea typeface="ＭＳ Ｐゴシック"/>
                <a:cs typeface="Arial"/>
              </a:rPr>
              <a:t>person-to-person</a:t>
            </a:r>
            <a:r>
              <a:rPr lang="en-US" sz="2000" b="0" dirty="0">
                <a:ea typeface="ＭＳ Ｐゴシック"/>
                <a:cs typeface="Arial"/>
              </a:rPr>
              <a:t> through contact with bodily fluids, internal mucosal surfaces (like the mouth and throat), lesions on the skin, respiratory droplets, contaminated objects, and via vertical transmission (mother-to-child)</a:t>
            </a:r>
            <a:endParaRPr lang="en-US" sz="2000">
              <a:cs typeface="Arial"/>
            </a:endParaRPr>
          </a:p>
        </p:txBody>
      </p:sp>
    </p:spTree>
    <p:extLst>
      <p:ext uri="{BB962C8B-B14F-4D97-AF65-F5344CB8AC3E}">
        <p14:creationId xmlns:p14="http://schemas.microsoft.com/office/powerpoint/2010/main" val="129121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F84749B-8D04-6F16-8B92-7FA54B5554B3}"/>
              </a:ext>
            </a:extLst>
          </p:cNvPr>
          <p:cNvPicPr>
            <a:picLocks noChangeAspect="1"/>
          </p:cNvPicPr>
          <p:nvPr/>
        </p:nvPicPr>
        <p:blipFill>
          <a:blip r:embed="rId3"/>
          <a:stretch>
            <a:fillRect/>
          </a:stretch>
        </p:blipFill>
        <p:spPr>
          <a:xfrm>
            <a:off x="1391337" y="1068195"/>
            <a:ext cx="1566318" cy="1122259"/>
          </a:xfrm>
          <a:prstGeom prst="rect">
            <a:avLst/>
          </a:prstGeom>
        </p:spPr>
      </p:pic>
      <p:pic>
        <p:nvPicPr>
          <p:cNvPr id="20" name="Picture 19">
            <a:extLst>
              <a:ext uri="{FF2B5EF4-FFF2-40B4-BE49-F238E27FC236}">
                <a16:creationId xmlns:a16="http://schemas.microsoft.com/office/drawing/2014/main" id="{BA52A0BC-C2F3-D78B-9711-AC7D46A10DA9}"/>
              </a:ext>
            </a:extLst>
          </p:cNvPr>
          <p:cNvPicPr>
            <a:picLocks noChangeAspect="1"/>
          </p:cNvPicPr>
          <p:nvPr/>
        </p:nvPicPr>
        <p:blipFill>
          <a:blip r:embed="rId4"/>
          <a:stretch>
            <a:fillRect/>
          </a:stretch>
        </p:blipFill>
        <p:spPr>
          <a:xfrm>
            <a:off x="7890086" y="1047275"/>
            <a:ext cx="1037740" cy="1506397"/>
          </a:xfrm>
          <a:prstGeom prst="rect">
            <a:avLst/>
          </a:prstGeom>
        </p:spPr>
      </p:pic>
      <p:pic>
        <p:nvPicPr>
          <p:cNvPr id="18" name="Picture 17">
            <a:extLst>
              <a:ext uri="{FF2B5EF4-FFF2-40B4-BE49-F238E27FC236}">
                <a16:creationId xmlns:a16="http://schemas.microsoft.com/office/drawing/2014/main" id="{643ED4F9-34AA-139F-800E-8B01A6FCB1ED}"/>
              </a:ext>
            </a:extLst>
          </p:cNvPr>
          <p:cNvPicPr>
            <a:picLocks noChangeAspect="1"/>
          </p:cNvPicPr>
          <p:nvPr/>
        </p:nvPicPr>
        <p:blipFill>
          <a:blip r:embed="rId5"/>
          <a:stretch>
            <a:fillRect/>
          </a:stretch>
        </p:blipFill>
        <p:spPr>
          <a:xfrm>
            <a:off x="6795762" y="3750582"/>
            <a:ext cx="1756302" cy="701294"/>
          </a:xfrm>
          <a:prstGeom prst="rect">
            <a:avLst/>
          </a:prstGeom>
        </p:spPr>
      </p:pic>
      <p:pic>
        <p:nvPicPr>
          <p:cNvPr id="5" name="Content Placeholder 4">
            <a:extLst>
              <a:ext uri="{FF2B5EF4-FFF2-40B4-BE49-F238E27FC236}">
                <a16:creationId xmlns:a16="http://schemas.microsoft.com/office/drawing/2014/main" id="{A671C214-1409-9935-12C5-28C5FA77F93B}"/>
              </a:ext>
            </a:extLst>
          </p:cNvPr>
          <p:cNvPicPr>
            <a:picLocks noGrp="1" noChangeAspect="1"/>
          </p:cNvPicPr>
          <p:nvPr>
            <p:ph idx="1"/>
          </p:nvPr>
        </p:nvPicPr>
        <p:blipFill>
          <a:blip r:embed="rId6"/>
          <a:stretch>
            <a:fillRect/>
          </a:stretch>
        </p:blipFill>
        <p:spPr>
          <a:xfrm>
            <a:off x="2998107" y="1548337"/>
            <a:ext cx="2282599" cy="1252978"/>
          </a:xfrm>
        </p:spPr>
      </p:pic>
      <p:pic>
        <p:nvPicPr>
          <p:cNvPr id="9" name="Picture 8">
            <a:extLst>
              <a:ext uri="{FF2B5EF4-FFF2-40B4-BE49-F238E27FC236}">
                <a16:creationId xmlns:a16="http://schemas.microsoft.com/office/drawing/2014/main" id="{FEA71422-1B94-C83A-C106-DBE171B7D881}"/>
              </a:ext>
            </a:extLst>
          </p:cNvPr>
          <p:cNvPicPr>
            <a:picLocks noChangeAspect="1"/>
          </p:cNvPicPr>
          <p:nvPr/>
        </p:nvPicPr>
        <p:blipFill>
          <a:blip r:embed="rId7"/>
          <a:stretch>
            <a:fillRect/>
          </a:stretch>
        </p:blipFill>
        <p:spPr>
          <a:xfrm>
            <a:off x="5472054" y="1220173"/>
            <a:ext cx="2201859" cy="1642985"/>
          </a:xfrm>
          <a:prstGeom prst="rect">
            <a:avLst/>
          </a:prstGeom>
        </p:spPr>
      </p:pic>
      <p:pic>
        <p:nvPicPr>
          <p:cNvPr id="7" name="Picture 6">
            <a:extLst>
              <a:ext uri="{FF2B5EF4-FFF2-40B4-BE49-F238E27FC236}">
                <a16:creationId xmlns:a16="http://schemas.microsoft.com/office/drawing/2014/main" id="{B3A1500A-FFC6-8B93-3294-127B8455AA35}"/>
              </a:ext>
            </a:extLst>
          </p:cNvPr>
          <p:cNvPicPr>
            <a:picLocks noChangeAspect="1"/>
          </p:cNvPicPr>
          <p:nvPr/>
        </p:nvPicPr>
        <p:blipFill>
          <a:blip r:embed="rId8"/>
          <a:stretch>
            <a:fillRect/>
          </a:stretch>
        </p:blipFill>
        <p:spPr>
          <a:xfrm>
            <a:off x="1751403" y="4131963"/>
            <a:ext cx="2008388" cy="701294"/>
          </a:xfrm>
          <a:prstGeom prst="rect">
            <a:avLst/>
          </a:prstGeom>
        </p:spPr>
      </p:pic>
      <p:sp>
        <p:nvSpPr>
          <p:cNvPr id="2" name="Title 1">
            <a:extLst>
              <a:ext uri="{FF2B5EF4-FFF2-40B4-BE49-F238E27FC236}">
                <a16:creationId xmlns:a16="http://schemas.microsoft.com/office/drawing/2014/main" id="{B1562DD4-1123-070D-C4EA-95D8FD20BB76}"/>
              </a:ext>
            </a:extLst>
          </p:cNvPr>
          <p:cNvSpPr>
            <a:spLocks noGrp="1"/>
          </p:cNvSpPr>
          <p:nvPr>
            <p:ph type="title"/>
          </p:nvPr>
        </p:nvSpPr>
        <p:spPr/>
        <p:txBody>
          <a:bodyPr/>
          <a:lstStyle/>
          <a:p>
            <a:r>
              <a:rPr lang="en-AU"/>
              <a:t>Mpox Global Outbreak: Timeline</a:t>
            </a:r>
          </a:p>
        </p:txBody>
      </p:sp>
      <p:pic>
        <p:nvPicPr>
          <p:cNvPr id="11" name="Picture 10">
            <a:extLst>
              <a:ext uri="{FF2B5EF4-FFF2-40B4-BE49-F238E27FC236}">
                <a16:creationId xmlns:a16="http://schemas.microsoft.com/office/drawing/2014/main" id="{42F0B0F6-6FD7-7D5A-ED9A-50FAD766C004}"/>
              </a:ext>
            </a:extLst>
          </p:cNvPr>
          <p:cNvPicPr>
            <a:picLocks noChangeAspect="1"/>
          </p:cNvPicPr>
          <p:nvPr/>
        </p:nvPicPr>
        <p:blipFill>
          <a:blip r:embed="rId9"/>
          <a:stretch>
            <a:fillRect/>
          </a:stretch>
        </p:blipFill>
        <p:spPr>
          <a:xfrm>
            <a:off x="3135212" y="4710316"/>
            <a:ext cx="2008388" cy="425096"/>
          </a:xfrm>
          <a:prstGeom prst="rect">
            <a:avLst/>
          </a:prstGeom>
        </p:spPr>
      </p:pic>
      <p:pic>
        <p:nvPicPr>
          <p:cNvPr id="24" name="Picture 23">
            <a:extLst>
              <a:ext uri="{FF2B5EF4-FFF2-40B4-BE49-F238E27FC236}">
                <a16:creationId xmlns:a16="http://schemas.microsoft.com/office/drawing/2014/main" id="{13A1446E-8B59-79F0-AF18-17A94C5680FB}"/>
              </a:ext>
            </a:extLst>
          </p:cNvPr>
          <p:cNvPicPr>
            <a:picLocks noChangeAspect="1"/>
          </p:cNvPicPr>
          <p:nvPr/>
        </p:nvPicPr>
        <p:blipFill>
          <a:blip r:embed="rId10"/>
          <a:stretch>
            <a:fillRect/>
          </a:stretch>
        </p:blipFill>
        <p:spPr>
          <a:xfrm>
            <a:off x="0" y="1068195"/>
            <a:ext cx="9144000" cy="3977099"/>
          </a:xfrm>
          <a:prstGeom prst="rect">
            <a:avLst/>
          </a:prstGeom>
        </p:spPr>
      </p:pic>
      <p:sp>
        <p:nvSpPr>
          <p:cNvPr id="26" name="Explosion: 8 Points 25">
            <a:extLst>
              <a:ext uri="{FF2B5EF4-FFF2-40B4-BE49-F238E27FC236}">
                <a16:creationId xmlns:a16="http://schemas.microsoft.com/office/drawing/2014/main" id="{2219EFB9-B113-A42A-E448-87E2671288FC}"/>
              </a:ext>
            </a:extLst>
          </p:cNvPr>
          <p:cNvSpPr/>
          <p:nvPr/>
        </p:nvSpPr>
        <p:spPr>
          <a:xfrm>
            <a:off x="2963104" y="2817083"/>
            <a:ext cx="426720" cy="289345"/>
          </a:xfrm>
          <a:prstGeom prst="irregularSeal1">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C3A93544-2C71-B0A1-C16C-AC98C49ADDB1}"/>
              </a:ext>
            </a:extLst>
          </p:cNvPr>
          <p:cNvSpPr txBox="1"/>
          <p:nvPr/>
        </p:nvSpPr>
        <p:spPr>
          <a:xfrm>
            <a:off x="2555" y="4924275"/>
            <a:ext cx="312466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dirty="0">
                <a:latin typeface="Arial"/>
                <a:ea typeface="ＭＳ Ｐゴシック"/>
                <a:cs typeface="Arial"/>
              </a:rPr>
              <a:t>Credit:</a:t>
            </a:r>
            <a:r>
              <a:rPr lang="en-US" sz="800" dirty="0">
                <a:latin typeface="Arial"/>
                <a:ea typeface="ＭＳ Ｐゴシック"/>
                <a:cs typeface="Arial"/>
              </a:rPr>
              <a:t> Dr Min-Ho Jung, Department of Health, Victoria</a:t>
            </a:r>
            <a:endParaRPr lang="en-US" sz="800" dirty="0" err="1">
              <a:cs typeface="Arial"/>
            </a:endParaRPr>
          </a:p>
        </p:txBody>
      </p:sp>
    </p:spTree>
    <p:extLst>
      <p:ext uri="{BB962C8B-B14F-4D97-AF65-F5344CB8AC3E}">
        <p14:creationId xmlns:p14="http://schemas.microsoft.com/office/powerpoint/2010/main" val="1242254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9D409-EB0F-1EA8-973D-68FA2EEB2ACD}"/>
              </a:ext>
            </a:extLst>
          </p:cNvPr>
          <p:cNvSpPr>
            <a:spLocks noGrp="1"/>
          </p:cNvSpPr>
          <p:nvPr>
            <p:ph type="title"/>
          </p:nvPr>
        </p:nvSpPr>
        <p:spPr/>
        <p:txBody>
          <a:bodyPr/>
          <a:lstStyle/>
          <a:p>
            <a:r>
              <a:rPr lang="en-US" dirty="0">
                <a:ea typeface="ＭＳ Ｐゴシック"/>
              </a:rPr>
              <a:t>Epidemiology – World Health Organisation (WHO) Global Update</a:t>
            </a:r>
            <a:endParaRPr lang="en-US" dirty="0"/>
          </a:p>
        </p:txBody>
      </p:sp>
      <p:sp>
        <p:nvSpPr>
          <p:cNvPr id="3" name="Content Placeholder 2">
            <a:extLst>
              <a:ext uri="{FF2B5EF4-FFF2-40B4-BE49-F238E27FC236}">
                <a16:creationId xmlns:a16="http://schemas.microsoft.com/office/drawing/2014/main" id="{23369F52-DED3-A18D-59CC-C4BC57C8C09C}"/>
              </a:ext>
            </a:extLst>
          </p:cNvPr>
          <p:cNvSpPr>
            <a:spLocks noGrp="1"/>
          </p:cNvSpPr>
          <p:nvPr>
            <p:ph idx="1"/>
          </p:nvPr>
        </p:nvSpPr>
        <p:spPr>
          <a:xfrm>
            <a:off x="5223080" y="1288659"/>
            <a:ext cx="3671889" cy="2958267"/>
          </a:xfrm>
        </p:spPr>
        <p:txBody>
          <a:bodyPr/>
          <a:lstStyle/>
          <a:p>
            <a:pPr marL="171450" indent="-171450">
              <a:buFont typeface="Arial"/>
              <a:buChar char="•"/>
            </a:pPr>
            <a:r>
              <a:rPr lang="en-US" sz="1200" b="0" dirty="0">
                <a:solidFill>
                  <a:schemeClr val="tx1"/>
                </a:solidFill>
                <a:ea typeface="ＭＳ Ｐゴシック"/>
              </a:rPr>
              <a:t>As of 31 May 2024, a total of </a:t>
            </a:r>
            <a:r>
              <a:rPr lang="en-US" sz="1200" dirty="0">
                <a:solidFill>
                  <a:schemeClr val="tx1"/>
                </a:solidFill>
                <a:ea typeface="ＭＳ Ｐゴシック"/>
              </a:rPr>
              <a:t>97,745 laboratory confirmed cases</a:t>
            </a:r>
            <a:r>
              <a:rPr lang="en-US" sz="1200" b="0" dirty="0">
                <a:solidFill>
                  <a:schemeClr val="tx1"/>
                </a:solidFill>
                <a:ea typeface="ＭＳ Ｐゴシック"/>
              </a:rPr>
              <a:t> and </a:t>
            </a:r>
            <a:r>
              <a:rPr lang="en-US" sz="1200" dirty="0">
                <a:solidFill>
                  <a:schemeClr val="tx1"/>
                </a:solidFill>
                <a:ea typeface="ＭＳ Ｐゴシック"/>
              </a:rPr>
              <a:t>535 probable cases</a:t>
            </a:r>
            <a:r>
              <a:rPr lang="en-US" sz="1200" b="0" dirty="0">
                <a:solidFill>
                  <a:schemeClr val="tx1"/>
                </a:solidFill>
                <a:ea typeface="ＭＳ Ｐゴシック"/>
              </a:rPr>
              <a:t>, including </a:t>
            </a:r>
            <a:r>
              <a:rPr lang="en-US" sz="1200" dirty="0">
                <a:solidFill>
                  <a:schemeClr val="tx1"/>
                </a:solidFill>
                <a:ea typeface="ＭＳ Ｐゴシック"/>
              </a:rPr>
              <a:t>203 deaths</a:t>
            </a:r>
            <a:r>
              <a:rPr lang="en-US" sz="1200" b="0" dirty="0">
                <a:solidFill>
                  <a:schemeClr val="tx1"/>
                </a:solidFill>
                <a:ea typeface="ＭＳ Ｐゴシック"/>
              </a:rPr>
              <a:t> have been reported to WHO</a:t>
            </a:r>
            <a:endParaRPr lang="en-US" sz="1200" b="0">
              <a:solidFill>
                <a:schemeClr val="tx1"/>
              </a:solidFill>
            </a:endParaRPr>
          </a:p>
          <a:p>
            <a:pPr marL="171450" indent="-171450">
              <a:buFont typeface="Arial"/>
              <a:buChar char="•"/>
            </a:pPr>
            <a:r>
              <a:rPr lang="en-US" sz="1200" b="0" dirty="0">
                <a:solidFill>
                  <a:schemeClr val="tx1"/>
                </a:solidFill>
                <a:ea typeface="ＭＳ Ｐゴシック"/>
              </a:rPr>
              <a:t>The number of monthly reported new cases had </a:t>
            </a:r>
            <a:r>
              <a:rPr lang="en-US" sz="1200" dirty="0">
                <a:solidFill>
                  <a:schemeClr val="tx1"/>
                </a:solidFill>
                <a:ea typeface="ＭＳ Ｐゴシック"/>
              </a:rPr>
              <a:t>decreased by 2.3% </a:t>
            </a:r>
            <a:r>
              <a:rPr lang="en-US" sz="1200" b="0" dirty="0">
                <a:solidFill>
                  <a:schemeClr val="tx1"/>
                </a:solidFill>
                <a:ea typeface="ＭＳ Ｐゴシック"/>
              </a:rPr>
              <a:t>compared to the previous month</a:t>
            </a:r>
          </a:p>
          <a:p>
            <a:pPr marL="171450" indent="-171450">
              <a:buFont typeface="Arial"/>
              <a:buChar char="•"/>
            </a:pPr>
            <a:r>
              <a:rPr lang="en-US" sz="1200" b="0" dirty="0">
                <a:solidFill>
                  <a:schemeClr val="tx1"/>
                </a:solidFill>
                <a:ea typeface="ＭＳ Ｐゴシック"/>
              </a:rPr>
              <a:t>The majority of cases were notified from the African Region (43.5%) and the European Region (21.8%)</a:t>
            </a:r>
          </a:p>
          <a:p>
            <a:pPr marL="171450" indent="-171450">
              <a:buFont typeface="Arial"/>
              <a:buChar char="•"/>
            </a:pPr>
            <a:r>
              <a:rPr lang="en-US" sz="1200" b="0" dirty="0">
                <a:solidFill>
                  <a:schemeClr val="tx1"/>
                </a:solidFill>
                <a:ea typeface="ＭＳ Ｐゴシック"/>
              </a:rPr>
              <a:t>Except for countries in West and Central Africa, the ongoing mpox outbreak continues to primarily affect gay, bisexual and other men who have sex with men (GBMSM)</a:t>
            </a:r>
          </a:p>
          <a:p>
            <a:pPr marL="171450" indent="-171450">
              <a:buFont typeface="Arial"/>
              <a:buChar char="•"/>
            </a:pPr>
            <a:endParaRPr lang="en-US" sz="1200" b="0" dirty="0">
              <a:ea typeface="ＭＳ Ｐゴシック"/>
            </a:endParaRPr>
          </a:p>
          <a:p>
            <a:pPr marL="171450" indent="-171450">
              <a:buFont typeface="Arial"/>
              <a:buChar char="•"/>
            </a:pPr>
            <a:endParaRPr lang="en-US" sz="1200" b="0" dirty="0">
              <a:ea typeface="ＭＳ Ｐゴシック"/>
            </a:endParaRPr>
          </a:p>
        </p:txBody>
      </p:sp>
      <p:pic>
        <p:nvPicPr>
          <p:cNvPr id="4" name="Picture 3" descr="A screenshot of a graph&#10;&#10;Description automatically generated">
            <a:extLst>
              <a:ext uri="{FF2B5EF4-FFF2-40B4-BE49-F238E27FC236}">
                <a16:creationId xmlns:a16="http://schemas.microsoft.com/office/drawing/2014/main" id="{71991613-5C43-CE10-D0B7-D6F7E881F7F0}"/>
              </a:ext>
            </a:extLst>
          </p:cNvPr>
          <p:cNvPicPr>
            <a:picLocks noChangeAspect="1"/>
          </p:cNvPicPr>
          <p:nvPr/>
        </p:nvPicPr>
        <p:blipFill>
          <a:blip r:embed="rId2"/>
          <a:stretch>
            <a:fillRect/>
          </a:stretch>
        </p:blipFill>
        <p:spPr>
          <a:xfrm>
            <a:off x="114610" y="1391579"/>
            <a:ext cx="4016210" cy="2738870"/>
          </a:xfrm>
          <a:prstGeom prst="rect">
            <a:avLst/>
          </a:prstGeom>
        </p:spPr>
      </p:pic>
    </p:spTree>
    <p:extLst>
      <p:ext uri="{BB962C8B-B14F-4D97-AF65-F5344CB8AC3E}">
        <p14:creationId xmlns:p14="http://schemas.microsoft.com/office/powerpoint/2010/main" val="34949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6A2D3-8A33-13AA-9E03-1E22B0228355}"/>
              </a:ext>
            </a:extLst>
          </p:cNvPr>
          <p:cNvSpPr>
            <a:spLocks noGrp="1"/>
          </p:cNvSpPr>
          <p:nvPr>
            <p:ph type="title"/>
          </p:nvPr>
        </p:nvSpPr>
        <p:spPr/>
        <p:txBody>
          <a:bodyPr/>
          <a:lstStyle/>
          <a:p>
            <a:r>
              <a:rPr lang="en-US" dirty="0"/>
              <a:t>Epidemiology – WHO Global Update</a:t>
            </a:r>
          </a:p>
        </p:txBody>
      </p:sp>
      <p:pic>
        <p:nvPicPr>
          <p:cNvPr id="7" name="Content Placeholder 6" descr="A map of the world&#10;&#10;Description automatically generated">
            <a:extLst>
              <a:ext uri="{FF2B5EF4-FFF2-40B4-BE49-F238E27FC236}">
                <a16:creationId xmlns:a16="http://schemas.microsoft.com/office/drawing/2014/main" id="{3404436B-6669-52DA-BBD9-692CB5C5A994}"/>
              </a:ext>
            </a:extLst>
          </p:cNvPr>
          <p:cNvPicPr>
            <a:picLocks noGrp="1" noChangeAspect="1"/>
          </p:cNvPicPr>
          <p:nvPr>
            <p:ph idx="1"/>
          </p:nvPr>
        </p:nvPicPr>
        <p:blipFill>
          <a:blip r:embed="rId2"/>
          <a:stretch>
            <a:fillRect/>
          </a:stretch>
        </p:blipFill>
        <p:spPr>
          <a:xfrm>
            <a:off x="1677430" y="1214438"/>
            <a:ext cx="5968528" cy="3641725"/>
          </a:xfrm>
        </p:spPr>
      </p:pic>
    </p:spTree>
    <p:extLst>
      <p:ext uri="{BB962C8B-B14F-4D97-AF65-F5344CB8AC3E}">
        <p14:creationId xmlns:p14="http://schemas.microsoft.com/office/powerpoint/2010/main" val="3014259030"/>
      </p:ext>
    </p:extLst>
  </p:cSld>
  <p:clrMapOvr>
    <a:masterClrMapping/>
  </p:clrMapOvr>
</p:sld>
</file>

<file path=ppt/theme/theme1.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 navy 16x9 presentation" id="{312240A0-3964-F146-A3AA-9400C51E8E33}" vid="{E9F1A43C-0529-7049-8811-9078062534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34EC1B70594941AAB0EE9491458F55" ma:contentTypeVersion="18" ma:contentTypeDescription="Create a new document." ma:contentTypeScope="" ma:versionID="cd8ea36b63a09e8335b4ccdf1f518bd2">
  <xsd:schema xmlns:xsd="http://www.w3.org/2001/XMLSchema" xmlns:xs="http://www.w3.org/2001/XMLSchema" xmlns:p="http://schemas.microsoft.com/office/2006/metadata/properties" xmlns:ns2="63a6e35b-1a0d-4b26-8059-9d7fbfec19c3" xmlns:ns3="7f7db093-26fa-4a4d-b7ba-a7de4e106676" targetNamespace="http://schemas.microsoft.com/office/2006/metadata/properties" ma:root="true" ma:fieldsID="7898274908ccb72689da0167e716f950" ns2:_="" ns3:_="">
    <xsd:import namespace="63a6e35b-1a0d-4b26-8059-9d7fbfec19c3"/>
    <xsd:import namespace="7f7db093-26fa-4a4d-b7ba-a7de4e106676"/>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a6e35b-1a0d-4b26-8059-9d7fbfec19c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51c630d-cd73-4986-91fd-ef9bb3ff8aca}" ma:internalName="TaxCatchAll" ma:showField="CatchAllData" ma:web="63a6e35b-1a0d-4b26-8059-9d7fbfec19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7db093-26fa-4a4d-b7ba-a7de4e106676"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87ee064-f347-41df-91ce-b1c94adcd21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3a6e35b-1a0d-4b26-8059-9d7fbfec19c3" xsi:nil="true"/>
    <lcf76f155ced4ddcb4097134ff3c332f xmlns="7f7db093-26fa-4a4d-b7ba-a7de4e106676">
      <Terms xmlns="http://schemas.microsoft.com/office/infopath/2007/PartnerControls"/>
    </lcf76f155ced4ddcb4097134ff3c332f>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A34FA7F-CB1D-4A19-B981-1AEFF23278F4}"/>
</file>

<file path=customXml/itemProps2.xml><?xml version="1.0" encoding="utf-8"?>
<ds:datastoreItem xmlns:ds="http://schemas.openxmlformats.org/officeDocument/2006/customXml" ds:itemID="{F8301488-EBF5-48AA-A8FC-B5833162F170}">
  <ds:schemaRefs>
    <ds:schemaRef ds:uri="http://schemas.microsoft.com/sharepoint/v3/contenttype/forms"/>
  </ds:schemaRefs>
</ds:datastoreItem>
</file>

<file path=customXml/itemProps3.xml><?xml version="1.0" encoding="utf-8"?>
<ds:datastoreItem xmlns:ds="http://schemas.openxmlformats.org/officeDocument/2006/customXml" ds:itemID="{B3EB7745-C77B-4205-928C-F7F5E98D138D}">
  <ds:schemaRefs>
    <ds:schemaRef ds:uri="http://schemas.microsoft.com/office/2006/documentManagement/types"/>
    <ds:schemaRef ds:uri="http://schemas.microsoft.com/office/infopath/2007/PartnerControls"/>
    <ds:schemaRef ds:uri="5ce0f2b5-5be5-4508-bce9-d7011ece0659"/>
    <ds:schemaRef ds:uri="http://purl.org/dc/elements/1.1/"/>
    <ds:schemaRef ds:uri="http://schemas.microsoft.com/office/2006/metadata/properties"/>
    <ds:schemaRef ds:uri="http://schemas.openxmlformats.org/package/2006/metadata/core-properties"/>
    <ds:schemaRef ds:uri="http://purl.org/dc/terms/"/>
    <ds:schemaRef ds:uri="edc24be7-85b6-48b8-bec8-bca4fac6ccab"/>
    <ds:schemaRef ds:uri="48a3a529-1f19-4207-8ed6-979d0ffc11ef"/>
    <ds:schemaRef ds:uri="http://www.w3.org/XML/1998/namespace"/>
    <ds:schemaRef ds:uri="http://purl.org/dc/dcmitype/"/>
    <ds:schemaRef ds:uri="4d33c502-030c-43db-90e0-03d88d6d0151"/>
    <ds:schemaRef ds:uri="47e38451-04d3-4ba3-b385-7c061ba67f5a"/>
  </ds:schemaRefs>
</ds:datastoreItem>
</file>

<file path=customXml/itemProps4.xml><?xml version="1.0" encoding="utf-8"?>
<ds:datastoreItem xmlns:ds="http://schemas.openxmlformats.org/officeDocument/2006/customXml" ds:itemID="{8C443895-215A-4BD3-87D1-E2DCA9CBC91B}"/>
</file>

<file path=docProps/app.xml><?xml version="1.0" encoding="utf-8"?>
<Properties xmlns="http://schemas.openxmlformats.org/officeDocument/2006/extended-properties" xmlns:vt="http://schemas.openxmlformats.org/officeDocument/2006/docPropsVTypes">
  <Template>Body</Template>
  <TotalTime>56</TotalTime>
  <Words>5176</Words>
  <Application>Microsoft Office PowerPoint</Application>
  <PresentationFormat>On-screen Show (16:9)</PresentationFormat>
  <Paragraphs>458</Paragraphs>
  <Slides>56</Slides>
  <Notes>2</Notes>
  <HiddenSlides>6</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ＭＳ Ｐゴシック</vt:lpstr>
      <vt:lpstr>Arial</vt:lpstr>
      <vt:lpstr>Arial Black</vt:lpstr>
      <vt:lpstr>Arial,Sans-Serif</vt:lpstr>
      <vt:lpstr>Calibri</vt:lpstr>
      <vt:lpstr>VIC</vt:lpstr>
      <vt:lpstr>VIC (body)</vt:lpstr>
      <vt:lpstr>VIC SemiBold</vt:lpstr>
      <vt:lpstr>Wingdings</vt:lpstr>
      <vt:lpstr>Body</vt:lpstr>
      <vt:lpstr>  Mpox </vt:lpstr>
      <vt:lpstr>Contents</vt:lpstr>
      <vt:lpstr>Subscribing to Chief Health Officer Alerts</vt:lpstr>
      <vt:lpstr>What is mpox?</vt:lpstr>
      <vt:lpstr>What is mpox?</vt:lpstr>
      <vt:lpstr>What is mpox?</vt:lpstr>
      <vt:lpstr>Mpox Global Outbreak: Timeline</vt:lpstr>
      <vt:lpstr>Epidemiology – World Health Organisation (WHO) Global Update</vt:lpstr>
      <vt:lpstr>Epidemiology – WHO Global Update</vt:lpstr>
      <vt:lpstr>Epidemiology – WHO Global Update</vt:lpstr>
      <vt:lpstr>WHO Risk Assessment</vt:lpstr>
      <vt:lpstr>Epidemiology - National Update</vt:lpstr>
      <vt:lpstr>2024 Victorian mpox outbreak (28/06/2024)</vt:lpstr>
      <vt:lpstr>2024 Victorian mpox outbreak (28/06/2024)</vt:lpstr>
      <vt:lpstr>2024 Victorian mpox outbreak (28/06/2024)</vt:lpstr>
      <vt:lpstr>Clinical presentation of mpox - mpox symptoms</vt:lpstr>
      <vt:lpstr>Clinical presentation of mpox - mpox symptoms</vt:lpstr>
      <vt:lpstr>Clinical presentation of mpox - mpox lesions</vt:lpstr>
      <vt:lpstr>Table 1: reported mpox symptoms, ALL mpox cases  (N=55) </vt:lpstr>
      <vt:lpstr>Table 2: Symptoms in fully, partially and unvaccinated mpox cases (N=55)</vt:lpstr>
      <vt:lpstr>Figure 1: Symptoms in fully, partially and unvaccinated mpox cases  (N=55)  </vt:lpstr>
      <vt:lpstr>Testing</vt:lpstr>
      <vt:lpstr>Notification to the Department of Health (Victoria)</vt:lpstr>
      <vt:lpstr>Treatment - Tecovirimat (TPOXX)</vt:lpstr>
      <vt:lpstr>Vaccination </vt:lpstr>
      <vt:lpstr>Vaccination - effectiveness</vt:lpstr>
      <vt:lpstr>Vaccination – eligibility (PEPV)</vt:lpstr>
      <vt:lpstr>Vaccination – eligibility (PPV)</vt:lpstr>
      <vt:lpstr>How do I access the mpox vaccine?</vt:lpstr>
      <vt:lpstr>How to best approach an mpox outbreak? International Evidence</vt:lpstr>
      <vt:lpstr>Current Public Health actions</vt:lpstr>
      <vt:lpstr>THH pop-up/walk-in vaccination clinics</vt:lpstr>
      <vt:lpstr>Key messages </vt:lpstr>
      <vt:lpstr>Key messages continued</vt:lpstr>
      <vt:lpstr>Questions? </vt:lpstr>
      <vt:lpstr>References</vt:lpstr>
      <vt:lpstr>  Respiratory Viral updates</vt:lpstr>
      <vt:lpstr>Contents</vt:lpstr>
      <vt:lpstr>COVID-19/Influenza/RSV</vt:lpstr>
      <vt:lpstr>COVID-19 update (10 - 21 June 2024)</vt:lpstr>
      <vt:lpstr>Epidemiological Summary</vt:lpstr>
      <vt:lpstr>COVID-19 Hospitalisations</vt:lpstr>
      <vt:lpstr>COVID-19 Mortality</vt:lpstr>
      <vt:lpstr>COVID-19 update – Quantitative Wastewater levels (10 - 21 June 2024)</vt:lpstr>
      <vt:lpstr>COVID-19 update – Quantitative Wastewater: variant trends in Victoria (10 - 21 June 2024) </vt:lpstr>
      <vt:lpstr>COVID-19 update - Vaccination (10 - 21 June 2024)</vt:lpstr>
      <vt:lpstr>COVID-19 update - Treatments (10 - 21 June 2024)</vt:lpstr>
      <vt:lpstr>COVID-19 - Current Public Health Advice</vt:lpstr>
      <vt:lpstr>Influenza and RSV (10 - 21 June 2024)</vt:lpstr>
      <vt:lpstr>CHO Advisory 26 June 24 – Flu vaccination for all Victorians</vt:lpstr>
      <vt:lpstr>Prevention of RSV</vt:lpstr>
      <vt:lpstr>AREXVY </vt:lpstr>
      <vt:lpstr>ABRYSVO </vt:lpstr>
      <vt:lpstr>Beyfortus (nirsevimab)</vt:lpstr>
      <vt:lpstr>Questions?</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Eugenio Fazio (Health)</dc:creator>
  <cp:keywords/>
  <dc:description/>
  <cp:lastModifiedBy>Taylah Van Leerdam (Health)</cp:lastModifiedBy>
  <cp:revision>3101</cp:revision>
  <dcterms:created xsi:type="dcterms:W3CDTF">2021-04-15T22:44:24Z</dcterms:created>
  <dcterms:modified xsi:type="dcterms:W3CDTF">2024-07-03T04:16:04Z</dcterms:modified>
  <cp:category>Presentation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ersion">
    <vt:lpwstr>v5 160322021</vt:lpwstr>
  </property>
  <property fmtid="{D5CDD505-2E9C-101B-9397-08002B2CF9AE}" pid="4" name="MSIP_Label_43e64453-338c-4f93-8a4d-0039a0a41f2a_Enabled">
    <vt:lpwstr>true</vt:lpwstr>
  </property>
  <property fmtid="{D5CDD505-2E9C-101B-9397-08002B2CF9AE}" pid="5" name="MSIP_Label_43e64453-338c-4f93-8a4d-0039a0a41f2a_SetDate">
    <vt:lpwstr>2021-03-16T03:59:04Z</vt:lpwstr>
  </property>
  <property fmtid="{D5CDD505-2E9C-101B-9397-08002B2CF9AE}" pid="6" name="MSIP_Label_43e64453-338c-4f93-8a4d-0039a0a41f2a_Method">
    <vt:lpwstr>Privileged</vt:lpwstr>
  </property>
  <property fmtid="{D5CDD505-2E9C-101B-9397-08002B2CF9AE}" pid="7" name="MSIP_Label_43e64453-338c-4f93-8a4d-0039a0a41f2a_Name">
    <vt:lpwstr>43e64453-338c-4f93-8a4d-0039a0a41f2a</vt:lpwstr>
  </property>
  <property fmtid="{D5CDD505-2E9C-101B-9397-08002B2CF9AE}" pid="8" name="MSIP_Label_43e64453-338c-4f93-8a4d-0039a0a41f2a_SiteId">
    <vt:lpwstr>c0e0601f-0fac-449c-9c88-a104c4eb9f28</vt:lpwstr>
  </property>
  <property fmtid="{D5CDD505-2E9C-101B-9397-08002B2CF9AE}" pid="9" name="MSIP_Label_43e64453-338c-4f93-8a4d-0039a0a41f2a_ActionId">
    <vt:lpwstr>b5b8dfe1-4ff9-4735-999e-53666cf68136</vt:lpwstr>
  </property>
  <property fmtid="{D5CDD505-2E9C-101B-9397-08002B2CF9AE}" pid="10" name="MSIP_Label_43e64453-338c-4f93-8a4d-0039a0a41f2a_ContentBits">
    <vt:lpwstr>2</vt:lpwstr>
  </property>
  <property fmtid="{D5CDD505-2E9C-101B-9397-08002B2CF9AE}" pid="11" name="ContentTypeId">
    <vt:lpwstr>0x010100C33D0C7B5DB48243899A425A906156C6</vt:lpwstr>
  </property>
  <property fmtid="{D5CDD505-2E9C-101B-9397-08002B2CF9AE}" pid="12" name="Tags">
    <vt:lpwstr>17;#Templates|74cf097d-f69e-47d4-ab23-b0e64f517102</vt:lpwstr>
  </property>
  <property fmtid="{D5CDD505-2E9C-101B-9397-08002B2CF9AE}" pid="13" name="MediaServiceImageTags">
    <vt:lpwstr/>
  </property>
</Properties>
</file>