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72" r:id="rId5"/>
    <p:sldId id="295" r:id="rId6"/>
    <p:sldId id="2145705621" r:id="rId7"/>
    <p:sldId id="2145705622" r:id="rId8"/>
    <p:sldId id="2145705624" r:id="rId9"/>
    <p:sldId id="2145705625" r:id="rId10"/>
    <p:sldId id="274" r:id="rId11"/>
    <p:sldId id="425" r:id="rId12"/>
    <p:sldId id="2145705626" r:id="rId13"/>
    <p:sldId id="257" r:id="rId14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9F9A0A-348F-C4A3-929A-E4C39D2FF601}" name="Aranya Changkaoprom (Health)" initials="AC(" userId="S::aranya.changkaoprom@health.vic.gov.au::5b44f87b-50c1-49e5-9802-16dadc350397" providerId="AD"/>
  <p188:author id="{CEF49D33-A4EE-0157-0D95-1454BFB5A4A1}" name="Kathleen Xinis (Health)" initials="KX(" userId="S::kathleen.xinis@health.vic.gov.au::58ef12fd-6ef0-4c5e-a1a4-dff23451f014" providerId="AD"/>
  <p188:author id="{70F14847-D1F0-894A-D6C1-8AC09A788DBE}" name="Eileen Khaw (Health)" initials="EK(" userId="S::Eileen.Khaw@health.vic.gov.au::70e6f6bb-2949-40bd-b1ee-45d14a37bed5" providerId="AD"/>
  <p188:author id="{C7179272-FFFA-F7A6-357C-9CC077F5D738}" name="Deliana Iacoban (Health)" initials="DI(" userId="S::deliana.iacoban@health.vic.gov.au::7dc7644b-d216-44ac-918f-59114c9516b9" providerId="AD"/>
  <p188:author id="{FD112A93-E0AD-E35C-58FA-5F70A1A35E76}" name="Alexandra Krummel (Health)" initials="AK(" userId="S::alexandra.krummel@health.vic.gov.au::629ed880-dd4e-4f7d-b0fa-4626d47e7eb4" providerId="AD"/>
  <p188:author id="{56E594F0-AADA-6393-A60D-CC8824202FD9}" name="Sandra Bosanac (Health)" initials="SB(" userId="S::Sandra.Bosanac@health.vic.gov.au::a2efc152-139b-4427-9470-9cec7d86e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A9A"/>
    <a:srgbClr val="E5B270"/>
    <a:srgbClr val="BBE2B0"/>
    <a:srgbClr val="C6E6A2"/>
    <a:srgbClr val="3C6BA2"/>
    <a:srgbClr val="D50032"/>
    <a:srgbClr val="007B4B"/>
    <a:srgbClr val="8AC2D6"/>
    <a:srgbClr val="C5511A"/>
    <a:srgbClr val="A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62C05-24E7-47F3-94AD-E802A340F773}" v="1615" dt="2024-08-28T06:53:34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5990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916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782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60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9230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EC107-1013-49DC-8389-2F184B1800E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85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923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400"/>
          </a:p>
          <a:p>
            <a:pPr marL="0" indent="0">
              <a:buFont typeface="Arial" panose="020B0604020202020204" pitchFamily="34" charset="0"/>
              <a:buNone/>
            </a:pPr>
            <a:endParaRPr lang="en-AU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EC107-1013-49DC-8389-2F184B1800E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06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1242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1752054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3C6BA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246061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6470649" cy="809625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3C6BA2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318099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719847"/>
            <a:ext cx="8243888" cy="407732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3C6BA2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574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3C6BA2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1752054"/>
            <a:ext cx="8425407" cy="1417807"/>
          </a:xfrm>
        </p:spPr>
        <p:txBody>
          <a:bodyPr/>
          <a:lstStyle/>
          <a:p>
            <a:r>
              <a:rPr lang="en-AU">
                <a:ea typeface="ＭＳ Ｐゴシック"/>
              </a:rPr>
              <a:t>Mental Health and Wellbeing Locals - a front door to the Victorian mental health system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246061"/>
            <a:ext cx="6803774" cy="971551"/>
          </a:xfrm>
        </p:spPr>
        <p:txBody>
          <a:bodyPr/>
          <a:lstStyle/>
          <a:p>
            <a:r>
              <a:rPr lang="en-AU"/>
              <a:t>29 August 2024</a:t>
            </a:r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362396" y="4222804"/>
            <a:ext cx="4510856" cy="821741"/>
            <a:chOff x="1558637" y="4768712"/>
            <a:chExt cx="9021712" cy="1643481"/>
          </a:xfrm>
        </p:grpSpPr>
        <p:grpSp>
          <p:nvGrpSpPr>
            <p:cNvPr id="5" name="Group 4"/>
            <p:cNvGrpSpPr/>
            <p:nvPr/>
          </p:nvGrpSpPr>
          <p:grpSpPr>
            <a:xfrm>
              <a:off x="3052923" y="4768712"/>
              <a:ext cx="7527426" cy="1643481"/>
              <a:chOff x="2832850" y="4418073"/>
              <a:chExt cx="9059261" cy="20318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2850" y="4866205"/>
                <a:ext cx="3048000" cy="124587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0847" y="4418073"/>
                <a:ext cx="2486998" cy="203187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7839" y="5250936"/>
                <a:ext cx="3244272" cy="658491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637" y="4922220"/>
              <a:ext cx="1463006" cy="1424162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220719" y="202407"/>
            <a:ext cx="6416566" cy="10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rgbClr val="3C6BA2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AU" dirty="0">
                <a:solidFill>
                  <a:prstClr val="white"/>
                </a:solidFill>
              </a:rPr>
              <a:t>Greater Geelong &amp; Borough of </a:t>
            </a:r>
            <a:r>
              <a:rPr lang="en-AU" dirty="0" err="1">
                <a:solidFill>
                  <a:prstClr val="white"/>
                </a:solidFill>
              </a:rPr>
              <a:t>Queenscliffe</a:t>
            </a:r>
            <a:endParaRPr lang="en-AU" sz="1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2417" y="2198885"/>
            <a:ext cx="4832100" cy="971551"/>
          </a:xfrm>
        </p:spPr>
        <p:txBody>
          <a:bodyPr/>
          <a:lstStyle/>
          <a:p>
            <a:endParaRPr lang="en-US" sz="2175" dirty="0">
              <a:ea typeface="ＭＳ Ｐゴシック"/>
            </a:endParaRPr>
          </a:p>
          <a:p>
            <a:endParaRPr lang="en-US" sz="217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1DDB1-7866-0CB6-D155-84EC76C5C6D4}"/>
              </a:ext>
            </a:extLst>
          </p:cNvPr>
          <p:cNvSpPr txBox="1"/>
          <p:nvPr/>
        </p:nvSpPr>
        <p:spPr>
          <a:xfrm>
            <a:off x="220719" y="2053419"/>
            <a:ext cx="861298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600" b="0" dirty="0">
                <a:solidFill>
                  <a:schemeClr val="tx1"/>
                </a:solidFill>
                <a:latin typeface="VIC" panose="00000500000000000000" pitchFamily="2" charset="0"/>
              </a:rPr>
              <a:t>Observations from consumer presentations at the Greater Geelong, </a:t>
            </a:r>
            <a:r>
              <a:rPr lang="en-AU" sz="1600" b="0" dirty="0" err="1">
                <a:solidFill>
                  <a:schemeClr val="tx1"/>
                </a:solidFill>
                <a:latin typeface="VIC" panose="00000500000000000000" pitchFamily="2" charset="0"/>
              </a:rPr>
              <a:t>Queenscliffe</a:t>
            </a:r>
            <a:r>
              <a:rPr lang="en-AU" sz="1600" b="0" dirty="0">
                <a:solidFill>
                  <a:schemeClr val="tx1"/>
                </a:solidFill>
                <a:latin typeface="VIC" panose="00000500000000000000" pitchFamily="2" charset="0"/>
              </a:rPr>
              <a:t> Local Service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600" b="0" dirty="0">
                <a:solidFill>
                  <a:schemeClr val="tx1"/>
                </a:solidFill>
                <a:latin typeface="VIC" panose="00000500000000000000" pitchFamily="2" charset="0"/>
              </a:rPr>
              <a:t> Future adaptations to meet consumers where they are at, and to support the ‘no wrong door’ approach.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600" b="0" dirty="0">
                <a:solidFill>
                  <a:schemeClr val="tx1"/>
                </a:solidFill>
                <a:latin typeface="VIC" panose="00000500000000000000" pitchFamily="2" charset="0"/>
              </a:rPr>
              <a:t>Continuous improvement at the Greater Geelong, </a:t>
            </a:r>
            <a:r>
              <a:rPr lang="en-AU" sz="1600" b="0" dirty="0" err="1">
                <a:solidFill>
                  <a:schemeClr val="tx1"/>
                </a:solidFill>
                <a:latin typeface="VIC" panose="00000500000000000000" pitchFamily="2" charset="0"/>
              </a:rPr>
              <a:t>Queenscliffe</a:t>
            </a:r>
            <a:r>
              <a:rPr lang="en-AU" sz="1600" b="0" dirty="0">
                <a:solidFill>
                  <a:schemeClr val="tx1"/>
                </a:solidFill>
                <a:latin typeface="VIC" panose="00000500000000000000" pitchFamily="2" charset="0"/>
              </a:rPr>
              <a:t> Local Service</a:t>
            </a:r>
          </a:p>
        </p:txBody>
      </p:sp>
    </p:spTree>
    <p:extLst>
      <p:ext uri="{BB962C8B-B14F-4D97-AF65-F5344CB8AC3E}">
        <p14:creationId xmlns:p14="http://schemas.microsoft.com/office/powerpoint/2010/main" val="26836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BE25-10D5-728B-6B3D-9C7D6417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71" y="217774"/>
            <a:ext cx="7199313" cy="318099"/>
          </a:xfrm>
        </p:spPr>
        <p:txBody>
          <a:bodyPr/>
          <a:lstStyle/>
          <a:p>
            <a:r>
              <a:rPr lang="en-AU" sz="2200">
                <a:latin typeface="VIC" panose="00000500000000000000" pitchFamily="2" charset="0"/>
              </a:rPr>
              <a:t>The reformed mental health and wellbeing system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D5EDE-F8AA-0D01-D397-00AEF9E7CE14}"/>
              </a:ext>
            </a:extLst>
          </p:cNvPr>
          <p:cNvSpPr txBox="1"/>
          <p:nvPr/>
        </p:nvSpPr>
        <p:spPr>
          <a:xfrm>
            <a:off x="5382311" y="886487"/>
            <a:ext cx="33867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AU" sz="1200" b="0" i="0" u="none" strike="noStrike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The Royal Commission into Victoria’s Mental Health syste</a:t>
            </a:r>
            <a:r>
              <a:rPr lang="en-AU" sz="1200">
                <a:solidFill>
                  <a:srgbClr val="000000"/>
                </a:solidFill>
                <a:latin typeface="VIC" panose="00000500000000000000" pitchFamily="2" charset="0"/>
              </a:rPr>
              <a:t>m</a:t>
            </a:r>
            <a:r>
              <a:rPr lang="en-AU" sz="1200" b="0" i="0" u="none" strike="noStrike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 outlines a reformed mental health and wellbeing system that is structured around a community-based model of care. </a:t>
            </a:r>
          </a:p>
          <a:p>
            <a:pPr algn="l" rtl="0" fontAlgn="base"/>
            <a:endParaRPr lang="en-AU" sz="1200" b="0" i="0" u="none" strike="noStrike">
              <a:solidFill>
                <a:srgbClr val="000000"/>
              </a:solidFill>
              <a:effectLst/>
              <a:latin typeface="VIC" panose="00000500000000000000" pitchFamily="2" charset="0"/>
            </a:endParaRPr>
          </a:p>
          <a:p>
            <a:pPr algn="l" rtl="0" fontAlgn="base"/>
            <a:r>
              <a:rPr lang="en-AU" sz="1200" b="0" i="0" u="none" strike="noStrike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Local mental health and </a:t>
            </a:r>
            <a:r>
              <a:rPr lang="en-AU" sz="1200" i="0" u="none" strike="noStrike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wellbeing services are a significant system reform – across age streams</a:t>
            </a:r>
            <a:r>
              <a:rPr lang="en-AU" sz="1200">
                <a:solidFill>
                  <a:srgbClr val="000000"/>
                </a:solidFill>
                <a:latin typeface="VIC" panose="00000500000000000000" pitchFamily="2" charset="0"/>
              </a:rPr>
              <a:t>:</a:t>
            </a:r>
          </a:p>
          <a:p>
            <a:pPr algn="l" rtl="0" fontAlgn="base"/>
            <a:endParaRPr lang="en-AU" sz="1200">
              <a:solidFill>
                <a:srgbClr val="000000"/>
              </a:solidFill>
              <a:latin typeface="VIC" panose="00000500000000000000" pitchFamily="2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AU" sz="1200" b="1">
                <a:solidFill>
                  <a:srgbClr val="3C6BA2"/>
                </a:solidFill>
                <a:latin typeface="VIC" panose="00000500000000000000" pitchFamily="2" charset="0"/>
              </a:rPr>
              <a:t>people aged 26 years and over – Mental Health and Wellbeing Locals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AU" sz="1200">
                <a:solidFill>
                  <a:srgbClr val="000000"/>
                </a:solidFill>
                <a:latin typeface="VIC" panose="00000500000000000000" pitchFamily="2" charset="0"/>
              </a:rPr>
              <a:t>young people (12-25 years) </a:t>
            </a:r>
            <a:r>
              <a:rPr lang="en-AU" sz="1200">
                <a:latin typeface="VIC" panose="00000500000000000000" pitchFamily="2" charset="0"/>
              </a:rPr>
              <a:t>– headspace centres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AU" sz="1200" i="0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Infants, children (0-11 years) and their families – Child and Family Health and Wellbeing Locals</a:t>
            </a:r>
            <a:r>
              <a:rPr lang="en-AU" sz="1200">
                <a:solidFill>
                  <a:srgbClr val="000000"/>
                </a:solidFill>
                <a:latin typeface="VIC" panose="00000500000000000000" pitchFamily="2" charset="0"/>
              </a:rPr>
              <a:t>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sz="1200" b="0" i="0">
              <a:solidFill>
                <a:srgbClr val="000000"/>
              </a:solidFill>
              <a:effectLst/>
              <a:latin typeface="VIC" panose="00000500000000000000" pitchFamily="2" charset="0"/>
            </a:endParaRPr>
          </a:p>
          <a:p>
            <a:pPr algn="l" rtl="0" fontAlgn="base"/>
            <a:r>
              <a:rPr lang="en-AU" sz="1200" b="0" i="0" u="none" strike="noStrike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They are the new ‘front-door’ and are where most people will receive treatment, care and support.</a:t>
            </a:r>
            <a:r>
              <a:rPr lang="en-US" sz="1200" b="0" i="0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​</a:t>
            </a:r>
          </a:p>
          <a:p>
            <a:pPr algn="l" rtl="0" fontAlgn="base"/>
            <a:endParaRPr lang="en-US" sz="1200" b="0" i="0">
              <a:solidFill>
                <a:srgbClr val="000000"/>
              </a:solidFill>
              <a:effectLst/>
              <a:latin typeface="VIC" panose="000005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5183AC-9B4C-91BB-C7C8-1418BBA266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1" y="1009432"/>
            <a:ext cx="4896533" cy="31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1BB0BE-2D24-3259-9151-8317B29276AC}"/>
              </a:ext>
            </a:extLst>
          </p:cNvPr>
          <p:cNvSpPr txBox="1"/>
          <p:nvPr/>
        </p:nvSpPr>
        <p:spPr>
          <a:xfrm>
            <a:off x="186100" y="4233961"/>
            <a:ext cx="4785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0" i="1" u="none" strike="noStrike">
                <a:solidFill>
                  <a:srgbClr val="000000"/>
                </a:solidFill>
                <a:effectLst/>
                <a:latin typeface="VIC" panose="00000500000000000000" pitchFamily="2" charset="0"/>
              </a:rPr>
              <a:t>Source: Royal Commission into Victoria’s Mental Health System, Final Report, Vol 1, p.470</a:t>
            </a:r>
            <a:endParaRPr lang="en-AU" sz="1000" i="1">
              <a:latin typeface="VI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4D85-07DA-31BB-1235-223E2B4A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200">
                <a:latin typeface="VIC" panose="00000500000000000000" pitchFamily="2" charset="0"/>
              </a:rPr>
              <a:t>Core service 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F2653-628E-3C56-4482-4D082336B9D6}"/>
              </a:ext>
            </a:extLst>
          </p:cNvPr>
          <p:cNvSpPr txBox="1"/>
          <p:nvPr/>
        </p:nvSpPr>
        <p:spPr>
          <a:xfrm>
            <a:off x="550761" y="1182124"/>
            <a:ext cx="4021239" cy="3479992"/>
          </a:xfrm>
          <a:prstGeom prst="rect">
            <a:avLst/>
          </a:prstGeom>
          <a:noFill/>
          <a:ln w="19050">
            <a:solidFill>
              <a:srgbClr val="3C6BA2"/>
            </a:solidFill>
          </a:ln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lphaLcParenR"/>
              <a:tabLst>
                <a:tab pos="90170" algn="l"/>
                <a:tab pos="457200" algn="l"/>
              </a:tabLst>
            </a:pPr>
            <a:r>
              <a:rPr lang="en-AU" sz="1050" b="1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Clinical treatment and therapies</a:t>
            </a:r>
            <a:r>
              <a:rPr lang="en-AU" sz="1050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AU" sz="1050" spc="10"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– </a:t>
            </a:r>
            <a:br>
              <a:rPr lang="en-AU" sz="1050" spc="10"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AU" sz="1050" spc="10"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mental health assessment and psychological interventions and psychotherapeutic therapies, including integrated mental health and AOD treatment.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lphaLcParenR"/>
              <a:tabLst>
                <a:tab pos="90170" algn="l"/>
                <a:tab pos="457200" algn="l"/>
              </a:tabLst>
            </a:pPr>
            <a:r>
              <a:rPr lang="en-AU" sz="1050" b="1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Wellbeing support</a:t>
            </a:r>
            <a:r>
              <a:rPr lang="en-AU" sz="1050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AU" sz="1050" spc="10"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support to recover, strengthen relationships, build life skills, get involved in the community and address psychosocial stressors causing distress, such as homelessness, social isolation and financial problems.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lphaLcParenR"/>
              <a:tabLst>
                <a:tab pos="90170" algn="l"/>
                <a:tab pos="457200" algn="l"/>
              </a:tabLst>
            </a:pPr>
            <a:r>
              <a:rPr lang="en-AU" sz="1050" b="1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Education, peer support and self-help</a:t>
            </a:r>
            <a:r>
              <a:rPr lang="en-AU" sz="1050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AU" sz="1050" spc="10"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opportunities for people with lived experience of mental illness, families, carers and supporters to share experiences, insights and learn from each other.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lphaLcParenR"/>
              <a:tabLst>
                <a:tab pos="90170" algn="l"/>
                <a:tab pos="457200" algn="l"/>
              </a:tabLst>
            </a:pPr>
            <a:r>
              <a:rPr lang="en-AU" sz="1050" b="1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Planning and care coordination</a:t>
            </a:r>
            <a:r>
              <a:rPr lang="en-AU" sz="1050" spc="10">
                <a:solidFill>
                  <a:srgbClr val="3C6BA2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AU" sz="1050" spc="10"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help to find, access and navigate the mental health system and other health and social support services.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27309-26D6-1A81-A9B0-041F1AFD1770}"/>
              </a:ext>
            </a:extLst>
          </p:cNvPr>
          <p:cNvSpPr txBox="1"/>
          <p:nvPr/>
        </p:nvSpPr>
        <p:spPr>
          <a:xfrm>
            <a:off x="550761" y="892686"/>
            <a:ext cx="2867097" cy="289438"/>
          </a:xfrm>
          <a:prstGeom prst="rect">
            <a:avLst/>
          </a:prstGeom>
          <a:solidFill>
            <a:srgbClr val="3C6BA2"/>
          </a:solidFill>
          <a:ln w="19050">
            <a:solidFill>
              <a:srgbClr val="3C6BA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</a:pPr>
            <a:r>
              <a:rPr lang="en-AU" sz="1200" b="1" spc="10">
                <a:solidFill>
                  <a:schemeClr val="bg1"/>
                </a:solidFill>
                <a:effectLst/>
                <a:latin typeface="VIC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Core service components include: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D3C094-03C6-855B-3ED4-BCD0FD8C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0685" y="1440006"/>
            <a:ext cx="3260889" cy="29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6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DED0-EE90-03DB-5C6E-31CF572C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46" y="187280"/>
            <a:ext cx="6886136" cy="318099"/>
          </a:xfrm>
        </p:spPr>
        <p:txBody>
          <a:bodyPr/>
          <a:lstStyle/>
          <a:p>
            <a:r>
              <a:rPr lang="en-AU" i="0" u="none" strike="noStrike">
                <a:solidFill>
                  <a:srgbClr val="FFFFFF"/>
                </a:solidFill>
                <a:effectLst/>
                <a:latin typeface="VIC" panose="00000500000000000000" pitchFamily="2" charset="0"/>
              </a:rPr>
              <a:t>Key features</a:t>
            </a:r>
            <a:endParaRPr lang="en-AU">
              <a:latin typeface="VIC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BFB6-ACA2-9D00-FE32-61599443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817021"/>
            <a:ext cx="5060198" cy="4077323"/>
          </a:xfrm>
        </p:spPr>
        <p:txBody>
          <a:bodyPr/>
          <a:lstStyle/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Local Services provide high quality </a:t>
            </a:r>
            <a:r>
              <a:rPr lang="en-AU" sz="1300">
                <a:solidFill>
                  <a:schemeClr val="tx1"/>
                </a:solidFill>
                <a:latin typeface="VIC" panose="00000500000000000000" pitchFamily="2" charset="0"/>
              </a:rPr>
              <a:t>treatment, care and support to people 26 years and over experiencing mental illness or psychological distress </a:t>
            </a: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whose needs are too intensive for primary and secondary care alone but do not require intensive care from tertiary Area </a:t>
            </a:r>
            <a:r>
              <a:rPr lang="en-AU" sz="1300" b="0">
                <a:solidFill>
                  <a:schemeClr val="tx1"/>
                </a:solidFill>
                <a:latin typeface="VIC" panose="00000500000000000000" pitchFamily="2" charset="0"/>
              </a:rPr>
              <a:t>M</a:t>
            </a: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ental </a:t>
            </a:r>
            <a:r>
              <a:rPr lang="en-AU" sz="1300" b="0">
                <a:solidFill>
                  <a:schemeClr val="tx1"/>
                </a:solidFill>
                <a:latin typeface="VIC" panose="00000500000000000000" pitchFamily="2" charset="0"/>
              </a:rPr>
              <a:t>H</a:t>
            </a: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ealth and Wellbeing </a:t>
            </a:r>
            <a:r>
              <a:rPr lang="en-AU" sz="1300" b="0">
                <a:solidFill>
                  <a:schemeClr val="tx1"/>
                </a:solidFill>
                <a:latin typeface="VIC" panose="00000500000000000000" pitchFamily="2" charset="0"/>
              </a:rPr>
              <a:t>S</a:t>
            </a: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ervices. </a:t>
            </a:r>
            <a:r>
              <a:rPr lang="en-US" sz="1300" b="0" i="0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This includes </a:t>
            </a:r>
            <a:r>
              <a:rPr lang="en-AU" sz="130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integrated treatment, care and support </a:t>
            </a: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for people with a mental illness and co-occurring substance use or addiction, co-existing disability and trauma. </a:t>
            </a:r>
            <a:r>
              <a:rPr lang="en-AU" sz="1300" b="0" i="0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Local Services are a </a:t>
            </a:r>
            <a:r>
              <a:rPr lang="en-AU" sz="1300">
                <a:solidFill>
                  <a:schemeClr val="tx1"/>
                </a:solidFill>
                <a:latin typeface="VIC" panose="00000500000000000000" pitchFamily="2" charset="0"/>
              </a:rPr>
              <a:t>welcoming front door </a:t>
            </a:r>
            <a:r>
              <a:rPr lang="en-AU" sz="1300" b="0">
                <a:solidFill>
                  <a:schemeClr val="tx1"/>
                </a:solidFill>
                <a:latin typeface="VIC" panose="00000500000000000000" pitchFamily="2" charset="0"/>
              </a:rPr>
              <a:t>that can be accessed without a referral or a Medicare card.</a:t>
            </a:r>
          </a:p>
          <a:p>
            <a:pPr marL="285750" indent="-285750" algn="l" rtl="0" fontAlgn="base">
              <a:buFont typeface="Wingdings" panose="05000000000000000000" pitchFamily="2" charset="2"/>
              <a:buChar char="ü"/>
            </a:pPr>
            <a:r>
              <a:rPr lang="en-AU" sz="1300">
                <a:solidFill>
                  <a:schemeClr val="tx1"/>
                </a:solidFill>
                <a:latin typeface="VIC" panose="00000500000000000000" pitchFamily="2" charset="0"/>
              </a:rPr>
              <a:t>Duration of treatment, care and support </a:t>
            </a:r>
            <a:r>
              <a:rPr lang="en-AU" sz="1300" b="0" i="0" u="none" strike="noStrike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based on the consumer needs and preferences and availability of alternative mental health services.</a:t>
            </a:r>
            <a:r>
              <a:rPr lang="en-US" sz="1300" b="0" i="0">
                <a:solidFill>
                  <a:schemeClr val="tx1"/>
                </a:solidFill>
                <a:effectLst/>
                <a:latin typeface="VIC" panose="00000500000000000000" pitchFamily="2" charset="0"/>
              </a:rPr>
              <a:t>​</a:t>
            </a:r>
          </a:p>
          <a:p>
            <a:pPr algn="l" rtl="0" fontAlgn="base"/>
            <a:r>
              <a:rPr lang="en-US" sz="1000" b="0" i="1">
                <a:solidFill>
                  <a:schemeClr val="tx1"/>
                </a:solidFill>
                <a:latin typeface="VIC" panose="00000500000000000000" pitchFamily="2" charset="0"/>
              </a:rPr>
              <a:t>Photo sources: Mental Health and Wellbeing Locals in Frankston and Latrobe </a:t>
            </a:r>
            <a:endParaRPr lang="en-US" sz="1000" b="0" i="1">
              <a:solidFill>
                <a:schemeClr val="tx1"/>
              </a:solidFill>
              <a:effectLst/>
              <a:latin typeface="VIC" panose="00000500000000000000" pitchFamily="2" charset="0"/>
            </a:endParaRPr>
          </a:p>
          <a:p>
            <a:endParaRPr lang="en-AU" sz="13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D4D0BF-A27D-0EBE-7A20-4109AE95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90" y="924857"/>
            <a:ext cx="2893854" cy="19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CF3E8-B3CD-8918-8656-899CD20D8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91" y="2965109"/>
            <a:ext cx="2893853" cy="19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7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8861-1179-88A7-DBED-F6A66C62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Referral Pathways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126D-341E-D831-5DCF-21D9676D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25" y="1177000"/>
            <a:ext cx="5852160" cy="36410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tx1"/>
                </a:solidFill>
                <a:latin typeface="VIC" panose="00000500000000000000" pitchFamily="2" charset="0"/>
              </a:rPr>
              <a:t>Service Framework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</a:rPr>
              <a:t>guides the operation and service delivery of Local Services across Victoria.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</a:rPr>
              <a:t>Providers are to: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AU" sz="1200" b="0">
                <a:latin typeface="VIC" panose="00000500000000000000" pitchFamily="2" charset="0"/>
              </a:rPr>
              <a:t>develop and maintain </a:t>
            </a:r>
            <a:r>
              <a:rPr lang="en-AU" sz="1200" b="1">
                <a:latin typeface="VIC" panose="00000500000000000000" pitchFamily="2" charset="0"/>
              </a:rPr>
              <a:t>referral pathways </a:t>
            </a:r>
            <a:r>
              <a:rPr lang="en-AU" sz="1200" b="0">
                <a:latin typeface="VIC" panose="00000500000000000000" pitchFamily="2" charset="0"/>
              </a:rPr>
              <a:t>with local health, social and community services.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AU" sz="1200">
                <a:latin typeface="VIC" panose="00000500000000000000" pitchFamily="2" charset="0"/>
              </a:rPr>
              <a:t>support </a:t>
            </a:r>
            <a:r>
              <a:rPr lang="en-AU" sz="1200" b="1">
                <a:latin typeface="VIC" panose="00000500000000000000" pitchFamily="2" charset="0"/>
              </a:rPr>
              <a:t>effective shared care arrangements </a:t>
            </a:r>
            <a:r>
              <a:rPr lang="en-AU" sz="1200">
                <a:latin typeface="VIC" panose="00000500000000000000" pitchFamily="2" charset="0"/>
              </a:rPr>
              <a:t>for consumers receiving concurrent treatment and support from other service providers</a:t>
            </a:r>
            <a:r>
              <a:rPr lang="en-AU" sz="1200" b="0">
                <a:latin typeface="VIC" panose="00000500000000000000" pitchFamily="2" charset="0"/>
              </a:rPr>
              <a:t>, such as (but not limited to) private primary and secondary mental health care providers (including general practitioners).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AU" sz="1200" b="1">
                <a:latin typeface="VIC" panose="00000500000000000000" pitchFamily="2" charset="0"/>
              </a:rPr>
              <a:t>provide primary and secondary consultation </a:t>
            </a:r>
            <a:r>
              <a:rPr lang="en-AU" sz="1200" b="0">
                <a:latin typeface="VIC" panose="00000500000000000000" pitchFamily="2" charset="0"/>
              </a:rPr>
              <a:t>to primary and secondary mental health care providers to support shared care.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</a:rPr>
              <a:t>Referral pathways from primary and secondary mental health care providers will be facilitated through </a:t>
            </a:r>
            <a:r>
              <a:rPr lang="en-AU" sz="1400">
                <a:solidFill>
                  <a:schemeClr val="tx1"/>
                </a:solidFill>
                <a:latin typeface="VIC" panose="00000500000000000000" pitchFamily="2" charset="0"/>
              </a:rPr>
              <a:t>the common use of the Initial Assessment and Referral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</a:rPr>
              <a:t>(IAR) tool. </a:t>
            </a:r>
          </a:p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15EAC-B71D-EED8-B699-0F7EF8A5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858" y="1177000"/>
            <a:ext cx="2239761" cy="3359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888E80-E02D-3141-A6D7-7593079865D9}"/>
              </a:ext>
            </a:extLst>
          </p:cNvPr>
          <p:cNvSpPr txBox="1"/>
          <p:nvPr/>
        </p:nvSpPr>
        <p:spPr>
          <a:xfrm>
            <a:off x="6454141" y="4536642"/>
            <a:ext cx="25603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800" b="0" i="1">
                <a:solidFill>
                  <a:schemeClr val="tx1"/>
                </a:solidFill>
                <a:latin typeface="VIC" panose="00000500000000000000" pitchFamily="2" charset="0"/>
              </a:rPr>
              <a:t>Photo source: Mental Health and Wellbeing Local in Whittlesea</a:t>
            </a:r>
            <a:endParaRPr lang="en-US" sz="800" b="0" i="1">
              <a:solidFill>
                <a:schemeClr val="tx1"/>
              </a:solidFill>
              <a:effectLst/>
              <a:latin typeface="VI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4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AE7839-B9EC-8749-46A0-3480686CB39C}"/>
              </a:ext>
            </a:extLst>
          </p:cNvPr>
          <p:cNvCxnSpPr>
            <a:cxnSpLocks/>
          </p:cNvCxnSpPr>
          <p:nvPr/>
        </p:nvCxnSpPr>
        <p:spPr>
          <a:xfrm flipV="1">
            <a:off x="1843104" y="2045964"/>
            <a:ext cx="0" cy="2305046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AA96E0-EA95-B156-89D5-A1B11BEC1CE1}"/>
              </a:ext>
            </a:extLst>
          </p:cNvPr>
          <p:cNvCxnSpPr>
            <a:cxnSpLocks/>
          </p:cNvCxnSpPr>
          <p:nvPr/>
        </p:nvCxnSpPr>
        <p:spPr>
          <a:xfrm>
            <a:off x="1071170" y="2040990"/>
            <a:ext cx="0" cy="2310020"/>
          </a:xfrm>
          <a:prstGeom prst="straightConnector1">
            <a:avLst/>
          </a:prstGeom>
          <a:ln>
            <a:solidFill>
              <a:srgbClr val="A8DA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DE9E1A-723D-C288-2609-FF548990F435}"/>
              </a:ext>
            </a:extLst>
          </p:cNvPr>
          <p:cNvCxnSpPr>
            <a:cxnSpLocks/>
          </p:cNvCxnSpPr>
          <p:nvPr/>
        </p:nvCxnSpPr>
        <p:spPr>
          <a:xfrm flipV="1">
            <a:off x="1429446" y="2040990"/>
            <a:ext cx="0" cy="6248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07DAC3-6BC0-AF80-9A12-306AF202B561}"/>
              </a:ext>
            </a:extLst>
          </p:cNvPr>
          <p:cNvSpPr/>
          <p:nvPr/>
        </p:nvSpPr>
        <p:spPr>
          <a:xfrm>
            <a:off x="2699515" y="1162288"/>
            <a:ext cx="6087770" cy="878702"/>
          </a:xfrm>
          <a:prstGeom prst="roundRect">
            <a:avLst/>
          </a:prstGeom>
          <a:solidFill>
            <a:srgbClr val="BBE2B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/>
                </a:solidFill>
              </a:rPr>
              <a:t>For example: GPs, allied health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D2CE71-BAC4-AE9F-E5BE-9ECDB44A78A4}"/>
              </a:ext>
            </a:extLst>
          </p:cNvPr>
          <p:cNvSpPr/>
          <p:nvPr/>
        </p:nvSpPr>
        <p:spPr>
          <a:xfrm>
            <a:off x="220077" y="1162288"/>
            <a:ext cx="2064499" cy="878702"/>
          </a:xfrm>
          <a:prstGeom prst="roundRect">
            <a:avLst/>
          </a:prstGeom>
          <a:solidFill>
            <a:srgbClr val="A8DA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Primary and secondary mental health and related services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EA7AD8-D566-96CC-3E95-4957342FA94B}"/>
              </a:ext>
            </a:extLst>
          </p:cNvPr>
          <p:cNvSpPr/>
          <p:nvPr/>
        </p:nvSpPr>
        <p:spPr>
          <a:xfrm>
            <a:off x="7763641" y="2189326"/>
            <a:ext cx="1016309" cy="18595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>
                <a:solidFill>
                  <a:schemeClr val="tx1"/>
                </a:solidFill>
              </a:rPr>
              <a:t>Short term or ongoing coordination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08AF84-711B-A282-BE40-2610CCFD81D1}"/>
              </a:ext>
            </a:extLst>
          </p:cNvPr>
          <p:cNvSpPr/>
          <p:nvPr/>
        </p:nvSpPr>
        <p:spPr>
          <a:xfrm>
            <a:off x="2964180" y="2314309"/>
            <a:ext cx="2921045" cy="3765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Initial support discussion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AD4915-767A-2415-6881-4F7CA189B45E}"/>
              </a:ext>
            </a:extLst>
          </p:cNvPr>
          <p:cNvSpPr/>
          <p:nvPr/>
        </p:nvSpPr>
        <p:spPr>
          <a:xfrm>
            <a:off x="220077" y="2679742"/>
            <a:ext cx="2076706" cy="878702"/>
          </a:xfrm>
          <a:prstGeom prst="roundRect">
            <a:avLst/>
          </a:prstGeom>
          <a:solidFill>
            <a:srgbClr val="E5B27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Mental Health and Wellbeing Locals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6DC0D5-645F-0D25-E831-4B670E25F483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284576" y="1601639"/>
            <a:ext cx="414939" cy="0"/>
          </a:xfrm>
          <a:prstGeom prst="straightConnector1">
            <a:avLst/>
          </a:prstGeom>
          <a:ln>
            <a:solidFill>
              <a:srgbClr val="A8DA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324D6B-9B46-712C-357B-11596102C665}"/>
              </a:ext>
            </a:extLst>
          </p:cNvPr>
          <p:cNvSpPr/>
          <p:nvPr/>
        </p:nvSpPr>
        <p:spPr>
          <a:xfrm>
            <a:off x="2964180" y="3506435"/>
            <a:ext cx="4127439" cy="430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>
                <a:solidFill>
                  <a:schemeClr val="tx1"/>
                </a:solidFill>
              </a:rPr>
              <a:t>Support needs within the scope of local services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6FD1B0-AD31-B690-880D-C07497B970D3}"/>
              </a:ext>
            </a:extLst>
          </p:cNvPr>
          <p:cNvSpPr/>
          <p:nvPr/>
        </p:nvSpPr>
        <p:spPr>
          <a:xfrm>
            <a:off x="2964181" y="2763482"/>
            <a:ext cx="3654914" cy="670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/>
                </a:solidFill>
              </a:rPr>
              <a:t>Comprehensive needs assessment and planning discussion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8B4531-4B3E-C1F8-3F62-5CD76C0EB622}"/>
              </a:ext>
            </a:extLst>
          </p:cNvPr>
          <p:cNvSpPr/>
          <p:nvPr/>
        </p:nvSpPr>
        <p:spPr>
          <a:xfrm>
            <a:off x="2699516" y="2189326"/>
            <a:ext cx="4483304" cy="185953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1DE6DA-AD76-B151-50F9-EBFA9974792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296783" y="3119093"/>
            <a:ext cx="40547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1D6F56-DE0C-A95C-34D4-75E590B1B894}"/>
              </a:ext>
            </a:extLst>
          </p:cNvPr>
          <p:cNvCxnSpPr>
            <a:cxnSpLocks/>
          </p:cNvCxnSpPr>
          <p:nvPr/>
        </p:nvCxnSpPr>
        <p:spPr>
          <a:xfrm>
            <a:off x="881479" y="2040990"/>
            <a:ext cx="0" cy="624852"/>
          </a:xfrm>
          <a:prstGeom prst="straightConnector1">
            <a:avLst/>
          </a:prstGeom>
          <a:ln>
            <a:solidFill>
              <a:srgbClr val="A8DA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66E573-36D9-BE74-F944-348BA4D047F3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>
            <a:off x="7182820" y="3119094"/>
            <a:ext cx="58082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325394-0FC9-1BFF-605D-4596B06D6EF8}"/>
              </a:ext>
            </a:extLst>
          </p:cNvPr>
          <p:cNvSpPr txBox="1"/>
          <p:nvPr/>
        </p:nvSpPr>
        <p:spPr>
          <a:xfrm>
            <a:off x="292195" y="147303"/>
            <a:ext cx="66242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200">
                <a:solidFill>
                  <a:schemeClr val="bg1"/>
                </a:solidFill>
                <a:latin typeface="VIC" panose="00000500000000000000" pitchFamily="2" charset="0"/>
              </a:rPr>
              <a:t>Referral pathways with primary and secondary health care providers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0BE203-9BA1-CAE3-016C-2A51590A2113}"/>
              </a:ext>
            </a:extLst>
          </p:cNvPr>
          <p:cNvSpPr/>
          <p:nvPr/>
        </p:nvSpPr>
        <p:spPr>
          <a:xfrm>
            <a:off x="260941" y="4351010"/>
            <a:ext cx="2023636" cy="3335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Area Mental Health and Wellbeing Service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82FBF5-0D31-D9F9-5CF7-7F3B1D1E30E9}"/>
              </a:ext>
            </a:extLst>
          </p:cNvPr>
          <p:cNvSpPr/>
          <p:nvPr/>
        </p:nvSpPr>
        <p:spPr>
          <a:xfrm>
            <a:off x="2699515" y="4351010"/>
            <a:ext cx="4483304" cy="3998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AU" sz="1000" b="1">
                <a:solidFill>
                  <a:schemeClr val="tx1"/>
                </a:solidFill>
              </a:rPr>
              <a:t>High intensity support needs or assessment complexity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8B1E1D-48D0-10A7-CBAB-7AC32B0C74C9}"/>
              </a:ext>
            </a:extLst>
          </p:cNvPr>
          <p:cNvSpPr/>
          <p:nvPr/>
        </p:nvSpPr>
        <p:spPr>
          <a:xfrm>
            <a:off x="7597756" y="4285697"/>
            <a:ext cx="1359009" cy="4893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AU" sz="900">
                <a:solidFill>
                  <a:schemeClr val="tx1"/>
                </a:solidFill>
              </a:rPr>
              <a:t>Short term or ongoing coordination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D75A73-A7A6-1C46-7788-02E95FA69265}"/>
              </a:ext>
            </a:extLst>
          </p:cNvPr>
          <p:cNvCxnSpPr>
            <a:cxnSpLocks/>
          </p:cNvCxnSpPr>
          <p:nvPr/>
        </p:nvCxnSpPr>
        <p:spPr>
          <a:xfrm>
            <a:off x="2296783" y="4545121"/>
            <a:ext cx="405471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0ECE74-01D7-F123-E3D6-0D5749EA6078}"/>
              </a:ext>
            </a:extLst>
          </p:cNvPr>
          <p:cNvCxnSpPr>
            <a:cxnSpLocks/>
          </p:cNvCxnSpPr>
          <p:nvPr/>
        </p:nvCxnSpPr>
        <p:spPr>
          <a:xfrm>
            <a:off x="7182819" y="4545121"/>
            <a:ext cx="405471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68CDDE-4DC8-52E8-62D4-25420CE389FA}"/>
              </a:ext>
            </a:extLst>
          </p:cNvPr>
          <p:cNvCxnSpPr>
            <a:cxnSpLocks/>
          </p:cNvCxnSpPr>
          <p:nvPr/>
        </p:nvCxnSpPr>
        <p:spPr>
          <a:xfrm>
            <a:off x="877949" y="3558444"/>
            <a:ext cx="0" cy="79256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27274E-D52F-74DA-07A5-2BDDD1B4DBF9}"/>
              </a:ext>
            </a:extLst>
          </p:cNvPr>
          <p:cNvCxnSpPr>
            <a:cxnSpLocks/>
          </p:cNvCxnSpPr>
          <p:nvPr/>
        </p:nvCxnSpPr>
        <p:spPr>
          <a:xfrm flipV="1">
            <a:off x="1685257" y="3558444"/>
            <a:ext cx="0" cy="787592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4AA75F-0ADD-6753-2E72-9FB536D32094}"/>
              </a:ext>
            </a:extLst>
          </p:cNvPr>
          <p:cNvSpPr txBox="1"/>
          <p:nvPr/>
        </p:nvSpPr>
        <p:spPr>
          <a:xfrm>
            <a:off x="224087" y="4834944"/>
            <a:ext cx="873267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750" i="1">
                <a:latin typeface="VIC" panose="00000500000000000000" pitchFamily="2" charset="0"/>
              </a:rPr>
              <a:t>Adapted from Royal Commission into Victoria’s Mental Health System, Final Report, Vol 1, Figure 8.3, p. 472</a:t>
            </a:r>
            <a:endParaRPr lang="en-US" sz="750" b="0" i="1">
              <a:solidFill>
                <a:schemeClr val="tx1"/>
              </a:solidFill>
              <a:effectLst/>
              <a:latin typeface="VIC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6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F50B-C052-FEFD-314F-D85A033A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7" y="135171"/>
            <a:ext cx="8243886" cy="809625"/>
          </a:xfrm>
        </p:spPr>
        <p:txBody>
          <a:bodyPr/>
          <a:lstStyle/>
          <a:p>
            <a:r>
              <a:rPr lang="en-AU" sz="2100">
                <a:latin typeface="VIC" panose="00000500000000000000" pitchFamily="2" charset="0"/>
              </a:rPr>
              <a:t>Mental Health and Wellbeing Locals – Locations 1-6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32F4-8555-C2DE-4F31-840C89E4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7</a:t>
            </a:fld>
            <a:endParaRPr lang="en-AU" alt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327D0F3-4650-5BB6-12A8-B0ACB12CE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81735"/>
              </p:ext>
            </p:extLst>
          </p:nvPr>
        </p:nvGraphicFramePr>
        <p:xfrm>
          <a:off x="0" y="1012031"/>
          <a:ext cx="9144001" cy="3909593"/>
        </p:xfrm>
        <a:graphic>
          <a:graphicData uri="http://schemas.openxmlformats.org/drawingml/2006/table">
            <a:tbl>
              <a:tblPr firstRow="1" bandRow="1"/>
              <a:tblGrid>
                <a:gridCol w="2277406">
                  <a:extLst>
                    <a:ext uri="{9D8B030D-6E8A-4147-A177-3AD203B41FA5}">
                      <a16:colId xmlns:a16="http://schemas.microsoft.com/office/drawing/2014/main" val="3919755851"/>
                    </a:ext>
                  </a:extLst>
                </a:gridCol>
                <a:gridCol w="2288865">
                  <a:extLst>
                    <a:ext uri="{9D8B030D-6E8A-4147-A177-3AD203B41FA5}">
                      <a16:colId xmlns:a16="http://schemas.microsoft.com/office/drawing/2014/main" val="254988398"/>
                    </a:ext>
                  </a:extLst>
                </a:gridCol>
                <a:gridCol w="2288865">
                  <a:extLst>
                    <a:ext uri="{9D8B030D-6E8A-4147-A177-3AD203B41FA5}">
                      <a16:colId xmlns:a16="http://schemas.microsoft.com/office/drawing/2014/main" val="1560708945"/>
                    </a:ext>
                  </a:extLst>
                </a:gridCol>
                <a:gridCol w="2288865">
                  <a:extLst>
                    <a:ext uri="{9D8B030D-6E8A-4147-A177-3AD203B41FA5}">
                      <a16:colId xmlns:a16="http://schemas.microsoft.com/office/drawing/2014/main" val="1671681361"/>
                    </a:ext>
                  </a:extLst>
                </a:gridCol>
              </a:tblGrid>
              <a:tr h="251278"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AU" sz="800" b="1" kern="1200">
                          <a:solidFill>
                            <a:schemeClr val="bg1"/>
                          </a:solidFill>
                          <a:effectLst/>
                          <a:latin typeface="VIC"/>
                        </a:rPr>
                        <a:t>Service areas and providers</a:t>
                      </a:r>
                      <a:endParaRPr lang="en-AU" sz="800" b="1">
                        <a:solidFill>
                          <a:schemeClr val="bg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79" marR="206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AU" sz="800" b="1">
                          <a:solidFill>
                            <a:schemeClr val="bg1"/>
                          </a:solidFill>
                          <a:effectLst/>
                          <a:latin typeface="VIC"/>
                        </a:rPr>
                        <a:t>Sites </a:t>
                      </a:r>
                      <a:endParaRPr lang="en-AU" sz="800" b="1">
                        <a:solidFill>
                          <a:schemeClr val="bg1"/>
                        </a:solidFill>
                        <a:effectLst/>
                        <a:latin typeface="VIC" panose="00000500000000000000" pitchFamily="2" charset="0"/>
                      </a:endParaRPr>
                    </a:p>
                  </a:txBody>
                  <a:tcPr marL="20679" marR="206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AU" sz="800" b="1" kern="1200">
                          <a:solidFill>
                            <a:schemeClr val="bg1"/>
                          </a:solidFill>
                          <a:effectLst/>
                          <a:latin typeface="VIC"/>
                        </a:rPr>
                        <a:t>Services</a:t>
                      </a:r>
                      <a:endParaRPr lang="en-AU" sz="800" b="1">
                        <a:solidFill>
                          <a:schemeClr val="bg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79" marR="206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/>
                      <a:r>
                        <a:rPr lang="en-AU" sz="800" b="1" kern="1200">
                          <a:solidFill>
                            <a:schemeClr val="bg1"/>
                          </a:solidFill>
                          <a:effectLst/>
                          <a:latin typeface="VIC"/>
                        </a:rPr>
                        <a:t>Modes</a:t>
                      </a:r>
                      <a:endParaRPr lang="en-AU" sz="800" b="1">
                        <a:solidFill>
                          <a:schemeClr val="bg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79" marR="206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38562"/>
                  </a:ext>
                </a:extLst>
              </a:tr>
              <a:tr h="600845"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AU" sz="700" b="1" kern="1200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Benalla-Wangaratta-Mansfield</a:t>
                      </a:r>
                      <a:br>
                        <a:rPr lang="en-AU" sz="700" kern="1200">
                          <a:solidFill>
                            <a:srgbClr val="000000"/>
                          </a:solidFill>
                          <a:effectLst/>
                          <a:latin typeface="VIC"/>
                        </a:rPr>
                      </a:br>
                      <a:r>
                        <a:rPr lang="en-AU" sz="700" i="1" kern="1200" err="1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Wellways</a:t>
                      </a:r>
                      <a:r>
                        <a:rPr lang="en-AU" sz="700" i="1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 in partnership with ACSO and Albury Wodonga Health 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AU" sz="700" b="0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Benalla – permanent </a:t>
                      </a:r>
                      <a:endParaRPr lang="en-AU" sz="700" b="0">
                        <a:solidFill>
                          <a:schemeClr val="tx1"/>
                        </a:solidFill>
                        <a:effectLst/>
                        <a:latin typeface="VIC"/>
                      </a:endParaRPr>
                    </a:p>
                    <a:p>
                      <a:r>
                        <a:rPr lang="en-AU" sz="700" b="0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Wangaratta - interim</a:t>
                      </a:r>
                    </a:p>
                    <a:p>
                      <a:r>
                        <a:rPr lang="en-AU" sz="700" b="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Mansfield – permanent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Wellbeing supports 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Clinical supports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Face-to-face incl. walk in 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Phone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Telehealth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Outreach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Group sessions</a:t>
                      </a:r>
                      <a:endParaRPr lang="en-AU" sz="70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475043"/>
                  </a:ext>
                </a:extLst>
              </a:tr>
              <a:tr h="600845"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AU" sz="700" b="1" kern="1200" err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Brimbank</a:t>
                      </a:r>
                      <a:br>
                        <a:rPr lang="en-AU" sz="700" kern="1200">
                          <a:solidFill>
                            <a:srgbClr val="000000"/>
                          </a:solidFill>
                          <a:effectLst/>
                          <a:latin typeface="VIC"/>
                        </a:rPr>
                      </a:br>
                      <a:r>
                        <a:rPr lang="en-AU" sz="700" i="1" kern="1200" err="1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cohealth</a:t>
                      </a:r>
                      <a:r>
                        <a:rPr lang="en-AU" sz="700" i="1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 in partnership with Clarity Health, University of Melbourne 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700" b="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Sunshine – permanent </a:t>
                      </a:r>
                      <a:endParaRPr lang="en-AU" sz="700" b="0">
                        <a:solidFill>
                          <a:schemeClr val="tx1"/>
                        </a:solidFill>
                        <a:effectLst/>
                        <a:latin typeface="VIC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Wellbeing supports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Clinical supports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Face-to-face incl. walk in 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 (group and 1:1)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Group sessions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849029"/>
                  </a:ext>
                </a:extLst>
              </a:tr>
              <a:tr h="600845"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fontAlgn="b"/>
                      <a:r>
                        <a:rPr lang="en-AU" sz="700" b="1" kern="1200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Frankston</a:t>
                      </a:r>
                      <a:br>
                        <a:rPr lang="en-AU" sz="700" kern="1200">
                          <a:solidFill>
                            <a:srgbClr val="000000"/>
                          </a:solidFill>
                          <a:effectLst/>
                          <a:latin typeface="VIC"/>
                        </a:rPr>
                      </a:br>
                      <a:r>
                        <a:rPr lang="en-AU" sz="700" i="1" kern="1200" err="1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Wellways</a:t>
                      </a:r>
                      <a:r>
                        <a:rPr lang="en-AU" sz="700" i="1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 with Mentis Assist and Peninsula Health 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700" b="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Frankston – permanent </a:t>
                      </a:r>
                      <a:endParaRPr lang="en-AU" sz="700" b="0">
                        <a:solidFill>
                          <a:schemeClr val="tx1"/>
                        </a:solidFill>
                        <a:effectLst/>
                        <a:latin typeface="VIC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Wellbeing supports 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Clinical supports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 to face incl. walk in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Group sessions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147358"/>
                  </a:ext>
                </a:extLst>
              </a:tr>
              <a:tr h="637202"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AU" sz="700" b="1" kern="1200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Greater Geelong-</a:t>
                      </a:r>
                      <a:r>
                        <a:rPr lang="en-AU" sz="700" b="1" kern="1200" err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Queenscliffe</a:t>
                      </a:r>
                      <a:br>
                        <a:rPr lang="en-AU" sz="700" kern="1200">
                          <a:solidFill>
                            <a:srgbClr val="000000"/>
                          </a:solidFill>
                          <a:effectLst/>
                          <a:latin typeface="VIC"/>
                        </a:rPr>
                      </a:br>
                      <a:r>
                        <a:rPr lang="en-AU" sz="700" i="1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Barwon Health in partnership with </a:t>
                      </a:r>
                      <a:r>
                        <a:rPr lang="en-AU" sz="700" i="1" kern="1200" err="1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Wellways</a:t>
                      </a:r>
                      <a:r>
                        <a:rPr lang="en-AU" sz="700" i="1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, ermha365, Wathaurong Aboriginal Co-operative 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</a:pPr>
                      <a:r>
                        <a:rPr lang="en-AU" sz="700" b="0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Geelong CBD – permanent</a:t>
                      </a:r>
                      <a:endParaRPr lang="en-AU" sz="700" b="0">
                        <a:solidFill>
                          <a:schemeClr val="tx1"/>
                        </a:solidFill>
                        <a:effectLst/>
                        <a:latin typeface="VIC" panose="00000500000000000000" pitchFamily="2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AU" sz="700" b="0">
                        <a:solidFill>
                          <a:schemeClr val="tx1"/>
                        </a:solidFill>
                        <a:effectLst/>
                        <a:latin typeface="VIC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Wellbeing supports 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Clinical supports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Face-to-face incl. walk in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Group sessions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45272"/>
                  </a:ext>
                </a:extLst>
              </a:tr>
              <a:tr h="600845"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fontAlgn="b"/>
                      <a:r>
                        <a:rPr lang="en-AU" sz="700" b="1" kern="1200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Latrobe</a:t>
                      </a:r>
                      <a:br>
                        <a:rPr lang="en-AU" sz="700" kern="1200">
                          <a:solidFill>
                            <a:srgbClr val="000000"/>
                          </a:solidFill>
                          <a:effectLst/>
                          <a:latin typeface="VIC"/>
                        </a:rPr>
                      </a:br>
                      <a:r>
                        <a:rPr lang="en-AU" sz="700" i="1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Neami National in partnership with Drummond St, Uniting Vic Tas 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</a:pPr>
                      <a:r>
                        <a:rPr lang="en-AU" sz="700" b="0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Morwell – permanent </a:t>
                      </a:r>
                      <a:endParaRPr lang="en-AU" sz="700" b="0">
                        <a:solidFill>
                          <a:schemeClr val="tx1"/>
                        </a:solidFill>
                        <a:effectLst/>
                        <a:latin typeface="VIC" panose="00000500000000000000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Wellbeing supports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Clinical supports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Face-to-face incl. walk in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 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Group sessions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68912"/>
                  </a:ext>
                </a:extLst>
              </a:tr>
              <a:tr h="613193"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fontAlgn="b"/>
                      <a:r>
                        <a:rPr lang="en-AU" sz="700" b="1" kern="1200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Whittlesea</a:t>
                      </a:r>
                      <a:br>
                        <a:rPr lang="en-AU" sz="700" kern="1200">
                          <a:solidFill>
                            <a:srgbClr val="000000"/>
                          </a:solidFill>
                          <a:effectLst/>
                          <a:latin typeface="VIC"/>
                        </a:rPr>
                      </a:br>
                      <a:r>
                        <a:rPr lang="en-AU" sz="700" i="1" kern="12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Neami National in partnership with Drummond St, Uniting Vic Tas and VAHS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700" b="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South Morang – permanent </a:t>
                      </a:r>
                      <a:endParaRPr lang="en-AU" sz="700" b="0">
                        <a:solidFill>
                          <a:schemeClr val="tx1"/>
                        </a:solidFill>
                        <a:effectLst/>
                        <a:latin typeface="VIC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Wellbeing supports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Clinical supports 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609597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1219194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828791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2438388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304798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3657582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4267179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4876775" algn="l" defTabSz="609597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Face-to-face incl. walk in</a:t>
                      </a:r>
                    </a:p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Group Sessions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81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83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F50B-C052-FEFD-314F-D85A033A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28" y="108276"/>
            <a:ext cx="8243886" cy="809625"/>
          </a:xfrm>
        </p:spPr>
        <p:txBody>
          <a:bodyPr/>
          <a:lstStyle/>
          <a:p>
            <a:r>
              <a:rPr lang="en-AU" sz="2100">
                <a:latin typeface="VIC" panose="00000500000000000000" pitchFamily="2" charset="0"/>
              </a:rPr>
              <a:t>Mental Health and Wellbeing Locals – Locations 7-15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832F4-8555-C2DE-4F31-840C89E4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5EE-9843-45A7-B324-3EFD7322EDFC}" type="slidenum">
              <a:rPr lang="en-AU" altLang="en-US" smtClean="0"/>
              <a:pPr/>
              <a:t>8</a:t>
            </a:fld>
            <a:endParaRPr lang="en-AU" alt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24F2E8-15D3-E2B8-7C08-50ECA4E09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330408"/>
              </p:ext>
            </p:extLst>
          </p:nvPr>
        </p:nvGraphicFramePr>
        <p:xfrm>
          <a:off x="0" y="1023544"/>
          <a:ext cx="9144000" cy="39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2015">
                  <a:extLst>
                    <a:ext uri="{9D8B030D-6E8A-4147-A177-3AD203B41FA5}">
                      <a16:colId xmlns:a16="http://schemas.microsoft.com/office/drawing/2014/main" val="4245452202"/>
                    </a:ext>
                  </a:extLst>
                </a:gridCol>
                <a:gridCol w="2125174">
                  <a:extLst>
                    <a:ext uri="{9D8B030D-6E8A-4147-A177-3AD203B41FA5}">
                      <a16:colId xmlns:a16="http://schemas.microsoft.com/office/drawing/2014/main" val="3477037251"/>
                    </a:ext>
                  </a:extLst>
                </a:gridCol>
                <a:gridCol w="2276811">
                  <a:extLst>
                    <a:ext uri="{9D8B030D-6E8A-4147-A177-3AD203B41FA5}">
                      <a16:colId xmlns:a16="http://schemas.microsoft.com/office/drawing/2014/main" val="327210713"/>
                    </a:ext>
                  </a:extLst>
                </a:gridCol>
              </a:tblGrid>
              <a:tr h="219455">
                <a:tc>
                  <a:txBody>
                    <a:bodyPr/>
                    <a:lstStyle/>
                    <a:p>
                      <a:pPr algn="ctr"/>
                      <a:r>
                        <a:rPr lang="en-AU" sz="800" b="1" kern="1200">
                          <a:solidFill>
                            <a:schemeClr val="bg1"/>
                          </a:solidFill>
                          <a:effectLst/>
                          <a:latin typeface="VIC"/>
                        </a:rPr>
                        <a:t>Service areas and providers</a:t>
                      </a:r>
                      <a:endParaRPr lang="en-AU" sz="800" b="1">
                        <a:solidFill>
                          <a:schemeClr val="bg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79" marR="20679" marT="0" marB="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b="1" kern="1200">
                          <a:solidFill>
                            <a:schemeClr val="bg1"/>
                          </a:solidFill>
                          <a:effectLst/>
                          <a:latin typeface="VIC"/>
                        </a:rPr>
                        <a:t>Services</a:t>
                      </a:r>
                      <a:endParaRPr lang="en-AU" sz="800" b="1">
                        <a:solidFill>
                          <a:schemeClr val="bg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79" marR="20679" marT="0" marB="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b="1" kern="1200">
                          <a:solidFill>
                            <a:schemeClr val="bg1"/>
                          </a:solidFill>
                          <a:effectLst/>
                          <a:latin typeface="VIC"/>
                        </a:rPr>
                        <a:t>Modes</a:t>
                      </a:r>
                      <a:endParaRPr lang="en-AU" sz="800" b="1">
                        <a:solidFill>
                          <a:schemeClr val="bg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79" marR="20679" marT="0" marB="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08796"/>
                  </a:ext>
                </a:extLst>
              </a:tr>
              <a:tr h="487943">
                <a:tc>
                  <a:txBody>
                    <a:bodyPr/>
                    <a:lstStyle/>
                    <a:p>
                      <a:r>
                        <a:rPr lang="en-AU" sz="700" b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Bairnsdale and Orbost, servicing East Gippsland</a:t>
                      </a:r>
                      <a:endParaRPr lang="en-AU" sz="700">
                        <a:solidFill>
                          <a:srgbClr val="002060"/>
                        </a:solidFill>
                        <a:effectLst/>
                        <a:latin typeface="VIC"/>
                      </a:endParaRPr>
                    </a:p>
                    <a:p>
                      <a:r>
                        <a:rPr lang="en-AU" sz="700" i="1" err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Wellways</a:t>
                      </a:r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 Australia in partnership with Gippsland Lakes Complete Health and Latrobe Regional Health</a:t>
                      </a:r>
                      <a:endParaRPr lang="en-AU" sz="700" i="1"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latin typeface="VIC"/>
                        </a:rPr>
                        <a:t>Wellbeing supports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latin typeface="VIC"/>
                        </a:rPr>
                        <a:t>Limited clinical supports</a:t>
                      </a: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Face to face by appt – Bairnsdale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Phone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Telehealth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AU" sz="700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Outreach </a:t>
                      </a: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98566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AU" sz="700" b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Bendigo and Echuca, servicing Greater Bendigo-Loddon-Campaspe</a:t>
                      </a:r>
                      <a:endParaRPr lang="en-AU" sz="700">
                        <a:solidFill>
                          <a:srgbClr val="002060"/>
                        </a:solidFill>
                        <a:effectLst/>
                        <a:latin typeface="VIC"/>
                      </a:endParaRPr>
                    </a:p>
                    <a:p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Mind Australia in partnership with Bendigo &amp; District Aboriginal Co-operative, Bendigo Health, Echuca Regional Health, The Salvation Army </a:t>
                      </a:r>
                      <a:r>
                        <a:rPr lang="en-AU" sz="700" i="1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and Thorne Harbour Health Ltd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Wellbeing supports</a:t>
                      </a:r>
                      <a:endParaRPr lang="en-AU" sz="700">
                        <a:latin typeface="VIC"/>
                      </a:endParaRPr>
                    </a:p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Limited clinical supports </a:t>
                      </a:r>
                    </a:p>
                  </a:txBody>
                  <a:tcPr marL="34290" marR="34290" marT="34290" marB="34290" anchor="ctr"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 face incl. walk in (limited)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 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Group sessions (Bendigo)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579620"/>
                  </a:ext>
                </a:extLst>
              </a:tr>
              <a:tr h="541388">
                <a:tc>
                  <a:txBody>
                    <a:bodyPr/>
                    <a:lstStyle/>
                    <a:p>
                      <a:pPr fontAlgn="b"/>
                      <a:r>
                        <a:rPr lang="en-AU" sz="700" b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Dandenong, servicing Greater Dandenong</a:t>
                      </a:r>
                      <a:endParaRPr lang="en-AU" sz="700">
                        <a:solidFill>
                          <a:srgbClr val="002060"/>
                        </a:solidFill>
                        <a:effectLst/>
                        <a:latin typeface="VIC"/>
                      </a:endParaRPr>
                    </a:p>
                    <a:p>
                      <a:pPr fontAlgn="b"/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Mind Australia in partnership with Monash Health, The Victorian Foundation for Survivors of Torture Inc. </a:t>
                      </a:r>
                      <a:r>
                        <a:rPr lang="en-AU" sz="700" i="1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and Thorne Harbour Health Ltd</a:t>
                      </a:r>
                      <a:endParaRPr lang="en-AU" sz="700" i="1">
                        <a:solidFill>
                          <a:schemeClr val="tx1"/>
                        </a:solidFill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Wellbeing supports</a:t>
                      </a:r>
                      <a:endParaRPr lang="en-AU" sz="700">
                        <a:latin typeface="VIC"/>
                      </a:endParaRPr>
                    </a:p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Limited clinical supports </a:t>
                      </a:r>
                      <a:endParaRPr lang="en-AU" sz="700">
                        <a:latin typeface="VIC"/>
                      </a:endParaRPr>
                    </a:p>
                  </a:txBody>
                  <a:tcPr marL="34290" marR="34290" marT="34290" marB="34290" anchor="ctr"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 face incl. walk in (limited)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 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573766"/>
                  </a:ext>
                </a:extLst>
              </a:tr>
              <a:tr h="576316">
                <a:tc>
                  <a:txBody>
                    <a:bodyPr/>
                    <a:lstStyle/>
                    <a:p>
                      <a:pPr fontAlgn="b"/>
                      <a:r>
                        <a:rPr lang="en-AU" sz="700" b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Shepparton, servicing Greater Shepparton-Strathbogie-Moira</a:t>
                      </a:r>
                    </a:p>
                    <a:p>
                      <a:pPr fontAlgn="b"/>
                      <a:r>
                        <a:rPr lang="en-AU" sz="700" i="1" err="1">
                          <a:effectLst/>
                          <a:latin typeface="VIC"/>
                        </a:rPr>
                        <a:t>Wellways</a:t>
                      </a:r>
                      <a:r>
                        <a:rPr lang="en-AU" sz="700" i="1">
                          <a:effectLst/>
                          <a:latin typeface="VIC"/>
                        </a:rPr>
                        <a:t> Australia in partnership with APMHA Healthcare Ltd and Goulburn Valley Health</a:t>
                      </a:r>
                      <a:endParaRPr lang="en-AU" sz="700" i="1"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Wellbeing supports</a:t>
                      </a:r>
                    </a:p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Limited clinical supports</a:t>
                      </a:r>
                    </a:p>
                  </a:txBody>
                  <a:tcPr marL="34290" marR="34290" marT="34290" marB="34290" anchor="ctr"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Face-to-face incl. walk in </a:t>
                      </a:r>
                    </a:p>
                    <a:p>
                      <a:pPr marL="171450" marR="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 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337873"/>
                  </a:ext>
                </a:extLst>
              </a:tr>
              <a:tr h="492511">
                <a:tc>
                  <a:txBody>
                    <a:bodyPr/>
                    <a:lstStyle/>
                    <a:p>
                      <a:pPr fontAlgn="b"/>
                      <a:r>
                        <a:rPr lang="en-AU" sz="700" b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Melton, servicing Rural City of Melton</a:t>
                      </a:r>
                      <a:endParaRPr lang="en-AU" sz="700">
                        <a:solidFill>
                          <a:srgbClr val="002060"/>
                        </a:solidFill>
                        <a:effectLst/>
                        <a:latin typeface="VIC"/>
                      </a:endParaRPr>
                    </a:p>
                    <a:p>
                      <a:pPr fontAlgn="b"/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Mind Australia in partnership with IPC Health, </a:t>
                      </a:r>
                      <a:r>
                        <a:rPr lang="en-AU" sz="700" i="1" err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MidWest</a:t>
                      </a:r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 Area Mental Health Service</a:t>
                      </a:r>
                      <a:r>
                        <a:rPr lang="en-AU" sz="700" i="1">
                          <a:solidFill>
                            <a:schemeClr val="tx1"/>
                          </a:solidFill>
                          <a:effectLst/>
                          <a:latin typeface="VIC"/>
                        </a:rPr>
                        <a:t>, Thorne Harbour Health Ltd and Western </a:t>
                      </a:r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Health</a:t>
                      </a:r>
                      <a:endParaRPr lang="en-AU" sz="700" i="1"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Wellbeing supports</a:t>
                      </a:r>
                      <a:endParaRPr lang="en-AU" sz="700">
                        <a:latin typeface="VIC"/>
                      </a:endParaRPr>
                    </a:p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Limited clinical supports</a:t>
                      </a:r>
                      <a:endParaRPr lang="en-AU" sz="700">
                        <a:latin typeface="VIC"/>
                      </a:endParaRPr>
                    </a:p>
                  </a:txBody>
                  <a:tcPr marL="34290" marR="34290" marT="34290" marB="34290" anchor="ctr"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28760"/>
                  </a:ext>
                </a:extLst>
              </a:tr>
              <a:tr h="487943">
                <a:tc>
                  <a:txBody>
                    <a:bodyPr/>
                    <a:lstStyle/>
                    <a:p>
                      <a:pPr fontAlgn="b"/>
                      <a:r>
                        <a:rPr lang="en-AU" sz="700" b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Mildura servicing Rural City of Mildura</a:t>
                      </a:r>
                      <a:endParaRPr lang="en-AU" sz="700">
                        <a:solidFill>
                          <a:srgbClr val="002060"/>
                        </a:solidFill>
                        <a:effectLst/>
                        <a:latin typeface="VIC"/>
                      </a:endParaRPr>
                    </a:p>
                    <a:p>
                      <a:pPr fontAlgn="b"/>
                      <a:r>
                        <a:rPr lang="en-AU" sz="700" i="1" err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Wellways</a:t>
                      </a:r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 Australia in partnership with Mallee District Aboriginal Services, Mildura Base Public Hospital and Sunraysia Community Health Services</a:t>
                      </a:r>
                      <a:endParaRPr lang="en-AU" sz="700" i="1"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Wellbeing supports</a:t>
                      </a:r>
                    </a:p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Limited clinical supports</a:t>
                      </a:r>
                    </a:p>
                  </a:txBody>
                  <a:tcPr marL="34290" marR="34290" marT="34290" marB="34290" anchor="ctr"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Face-to-face incl. walk in </a:t>
                      </a:r>
                    </a:p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Outreach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728893"/>
                  </a:ext>
                </a:extLst>
              </a:tr>
              <a:tr h="487943">
                <a:tc>
                  <a:txBody>
                    <a:bodyPr/>
                    <a:lstStyle/>
                    <a:p>
                      <a:pPr fontAlgn="b"/>
                      <a:r>
                        <a:rPr lang="en-AU" sz="700" b="1">
                          <a:solidFill>
                            <a:srgbClr val="002060"/>
                          </a:solidFill>
                          <a:effectLst/>
                          <a:latin typeface="VIC"/>
                        </a:rPr>
                        <a:t>Lilydale, servicing Yarra Ranges</a:t>
                      </a:r>
                      <a:endParaRPr lang="en-AU" sz="700">
                        <a:solidFill>
                          <a:srgbClr val="002060"/>
                        </a:solidFill>
                        <a:effectLst/>
                        <a:latin typeface="VIC"/>
                      </a:endParaRPr>
                    </a:p>
                    <a:p>
                      <a:pPr fontAlgn="b"/>
                      <a:r>
                        <a:rPr lang="en-AU" sz="700" i="1" err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Wellways</a:t>
                      </a:r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 Australia in partnership with Eastern Health, </a:t>
                      </a:r>
                      <a:r>
                        <a:rPr lang="en-AU" sz="700" i="1" err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Inspiro</a:t>
                      </a:r>
                      <a:r>
                        <a:rPr lang="en-AU" sz="700" i="1">
                          <a:solidFill>
                            <a:srgbClr val="2A2736"/>
                          </a:solidFill>
                          <a:effectLst/>
                          <a:latin typeface="VIC"/>
                        </a:rPr>
                        <a:t> and Oonah Belonging Place</a:t>
                      </a:r>
                      <a:endParaRPr lang="en-AU" sz="700" i="1">
                        <a:effectLst/>
                        <a:latin typeface="VIC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Wellbeing supports</a:t>
                      </a:r>
                    </a:p>
                    <a:p>
                      <a:pPr marL="171450" lvl="0" indent="-171450">
                        <a:buFont typeface="Wingdings"/>
                        <a:buChar char="ü"/>
                      </a:pPr>
                      <a:r>
                        <a:rPr lang="en-AU" sz="700" b="0" i="0" u="none" strike="noStrike" noProof="0">
                          <a:solidFill>
                            <a:srgbClr val="000000"/>
                          </a:solidFill>
                          <a:latin typeface="VIC"/>
                        </a:rPr>
                        <a:t>Limited clinical supports</a:t>
                      </a:r>
                    </a:p>
                  </a:txBody>
                  <a:tcPr marL="34290" marR="34290" marT="34290" marB="34290" anchor="ctr">
                    <a:lnL w="6350">
                      <a:solidFill>
                        <a:schemeClr val="bg1">
                          <a:lumMod val="85000"/>
                        </a:schemeClr>
                      </a:solidFill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>
                      <a:solidFill>
                        <a:schemeClr val="bg1">
                          <a:lumMod val="85000"/>
                        </a:schemeClr>
                      </a:solidFill>
                    </a:lnT>
                    <a:lnB w="635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Face-to-face incl. walk in </a:t>
                      </a:r>
                    </a:p>
                    <a:p>
                      <a:pPr marL="171450" marR="0" lvl="0" indent="-171450" algn="l" defTabSz="6095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Phone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609597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Telehealth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  <a:p>
                      <a:pPr marL="171450" lvl="0" indent="-1714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en-AU" sz="700" kern="1200" noProof="0">
                          <a:solidFill>
                            <a:schemeClr val="tx1"/>
                          </a:solidFill>
                          <a:effectLst/>
                          <a:latin typeface="VIC"/>
                          <a:ea typeface="+mn-ea"/>
                          <a:cs typeface="+mn-cs"/>
                        </a:rPr>
                        <a:t>Limited Outreach</a:t>
                      </a:r>
                      <a:endParaRPr lang="en-US" sz="700" kern="1200" noProof="0">
                        <a:solidFill>
                          <a:schemeClr val="tx1"/>
                        </a:solidFill>
                        <a:effectLst/>
                        <a:latin typeface="VIC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78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58C31F-895E-2395-E941-A2EC154D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VIC" panose="00000500000000000000" pitchFamily="2" charset="0"/>
              </a:rPr>
              <a:t>Other community based mental health and wellbeing services</a:t>
            </a:r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AF81B-DBF8-8BDD-9E80-68D1E6ED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0" y="435194"/>
            <a:ext cx="3784110" cy="32224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585860-DE28-F4D4-B711-261D1959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090" y="1224197"/>
            <a:ext cx="4796168" cy="164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9CB2A2-41D5-89FB-34E3-D82725C80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596" y="3080763"/>
            <a:ext cx="5283804" cy="17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877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orange 16x9 presentation" id="{DF1EA0B7-B560-0848-8CAF-9FCAC4CE5322}" vid="{33915105-6ACC-7146-B709-77D587061C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cd8ea36b63a09e8335b4ccdf1f518bd2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7898274908ccb72689da0167e716f95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SharedWithUsers xmlns="63a6e35b-1a0d-4b26-8059-9d7fbfec19c3">
      <UserInfo>
        <DisplayName>Alexandra Krummel (Health)</DisplayName>
        <AccountId>316</AccountId>
        <AccountType/>
      </UserInfo>
      <UserInfo>
        <DisplayName>Amanda Mason (Health)</DisplayName>
        <AccountId>16</AccountId>
        <AccountType/>
      </UserInfo>
      <UserInfo>
        <DisplayName>Kathleen Xinis (Health)</DisplayName>
        <AccountId>896</AccountId>
        <AccountType/>
      </UserInfo>
      <UserInfo>
        <DisplayName>Deliana Iacoban (Health)</DisplayName>
        <AccountId>266</AccountId>
        <AccountType/>
      </UserInfo>
      <UserInfo>
        <DisplayName>Joan Kennedy (Health)</DisplayName>
        <AccountId>1357</AccountId>
        <AccountType/>
      </UserInfo>
      <UserInfo>
        <DisplayName>Cherann Edwards (Health)</DisplayName>
        <AccountId>33</AccountId>
        <AccountType/>
      </UserInfo>
    </SharedWithUser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23155FE-DBEC-4867-B623-E36882E65D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F24E77-493A-43E9-B359-FF001779D195}"/>
</file>

<file path=customXml/itemProps3.xml><?xml version="1.0" encoding="utf-8"?>
<ds:datastoreItem xmlns:ds="http://schemas.openxmlformats.org/officeDocument/2006/customXml" ds:itemID="{C16F1EC1-1AD1-4A1B-AAC5-9D5290204F6F}">
  <ds:schemaRefs>
    <ds:schemaRef ds:uri="http://purl.org/dc/terms/"/>
    <ds:schemaRef ds:uri="http://schemas.openxmlformats.org/package/2006/metadata/core-properties"/>
    <ds:schemaRef ds:uri="7a7c999e-592e-4540-9b94-14bc52a8ee7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ce0f2b5-5be5-4508-bce9-d7011ece0659"/>
    <ds:schemaRef ds:uri="12f24bff-e555-4ac1-baf0-7239036970e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98929D0-6D4E-492A-A59E-4358BFFD9A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1180</Words>
  <Application>Microsoft Office PowerPoint</Application>
  <PresentationFormat>On-screen Show (16:9)</PresentationFormat>
  <Paragraphs>180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Symbol</vt:lpstr>
      <vt:lpstr>VIC</vt:lpstr>
      <vt:lpstr>Wingdings</vt:lpstr>
      <vt:lpstr>Master</vt:lpstr>
      <vt:lpstr>Mental Health and Wellbeing Locals - a front door to the Victorian mental health system</vt:lpstr>
      <vt:lpstr>The reformed mental health and wellbeing system </vt:lpstr>
      <vt:lpstr>Core service components</vt:lpstr>
      <vt:lpstr>Key features</vt:lpstr>
      <vt:lpstr>Referral Pathways </vt:lpstr>
      <vt:lpstr>PowerPoint Presentation</vt:lpstr>
      <vt:lpstr>Mental Health and Wellbeing Locals – Locations 1-6</vt:lpstr>
      <vt:lpstr>Mental Health and Wellbeing Locals – Locations 7-15</vt:lpstr>
      <vt:lpstr>Other community based mental health and wellbeing services</vt:lpstr>
      <vt:lpstr>PowerPoint Presentation</vt:lpstr>
    </vt:vector>
  </TitlesOfParts>
  <Manager/>
  <Company>State Government Victoria, Department of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&amp; wellbeing local</dc:title>
  <dc:subject/>
  <dc:creator>Kathleen Xinis (Health)</dc:creator>
  <cp:keywords/>
  <dc:description/>
  <cp:lastModifiedBy>Rachael Loomes (Health)</cp:lastModifiedBy>
  <cp:revision>1</cp:revision>
  <dcterms:created xsi:type="dcterms:W3CDTF">2017-08-29T07:22:54Z</dcterms:created>
  <dcterms:modified xsi:type="dcterms:W3CDTF">2024-08-28T07:45:21Z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sbv16092022</vt:lpwstr>
  </property>
  <property fmtid="{D5CDD505-2E9C-101B-9397-08002B2CF9AE}" pid="4" name="ContentTypeId">
    <vt:lpwstr>0x010100445CF81B7B972944912C643D9772A987</vt:lpwstr>
  </property>
  <property fmtid="{D5CDD505-2E9C-101B-9397-08002B2CF9AE}" pid="5" name="Order">
    <vt:r8>322000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3d6aa9fe-4ab7-4a7c-8e39-ccc0b3ffed53_Enabled">
    <vt:lpwstr>true</vt:lpwstr>
  </property>
  <property fmtid="{D5CDD505-2E9C-101B-9397-08002B2CF9AE}" pid="14" name="MSIP_Label_3d6aa9fe-4ab7-4a7c-8e39-ccc0b3ffed53_SetDate">
    <vt:lpwstr>2024-08-22T08:32:54Z</vt:lpwstr>
  </property>
  <property fmtid="{D5CDD505-2E9C-101B-9397-08002B2CF9AE}" pid="15" name="MSIP_Label_3d6aa9fe-4ab7-4a7c-8e39-ccc0b3ffed53_Method">
    <vt:lpwstr>Privileged</vt:lpwstr>
  </property>
  <property fmtid="{D5CDD505-2E9C-101B-9397-08002B2CF9AE}" pid="16" name="MSIP_Label_3d6aa9fe-4ab7-4a7c-8e39-ccc0b3ffed53_Name">
    <vt:lpwstr>3d6aa9fe-4ab7-4a7c-8e39-ccc0b3ffed53</vt:lpwstr>
  </property>
  <property fmtid="{D5CDD505-2E9C-101B-9397-08002B2CF9AE}" pid="17" name="MSIP_Label_3d6aa9fe-4ab7-4a7c-8e39-ccc0b3ffed53_SiteId">
    <vt:lpwstr>c0e0601f-0fac-449c-9c88-a104c4eb9f28</vt:lpwstr>
  </property>
  <property fmtid="{D5CDD505-2E9C-101B-9397-08002B2CF9AE}" pid="18" name="MSIP_Label_3d6aa9fe-4ab7-4a7c-8e39-ccc0b3ffed53_ActionId">
    <vt:lpwstr>37e36f75-3500-4bc1-afef-26fe050001d7</vt:lpwstr>
  </property>
  <property fmtid="{D5CDD505-2E9C-101B-9397-08002B2CF9AE}" pid="19" name="MSIP_Label_3d6aa9fe-4ab7-4a7c-8e39-ccc0b3ffed53_ContentBits">
    <vt:lpwstr>0</vt:lpwstr>
  </property>
</Properties>
</file>