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entation.xml" ContentType="application/vnd.openxmlformats-officedocument.presentationml.presentation.main+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notesSlides/notesSlide2.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61" r:id="rId2"/>
    <p:sldId id="257" r:id="rId3"/>
    <p:sldId id="28251" r:id="rId4"/>
    <p:sldId id="259" r:id="rId5"/>
    <p:sldId id="260" r:id="rId6"/>
    <p:sldId id="28256" r:id="rId7"/>
    <p:sldId id="28257" r:id="rId8"/>
    <p:sldId id="28258" r:id="rId9"/>
    <p:sldId id="1428" r:id="rId10"/>
    <p:sldId id="256" r:id="rId11"/>
    <p:sldId id="28259" r:id="rId12"/>
    <p:sldId id="2826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39DD"/>
    <a:srgbClr val="FFE4FC"/>
    <a:srgbClr val="E1DBFF"/>
    <a:srgbClr val="6306EA"/>
    <a:srgbClr val="352087"/>
    <a:srgbClr val="E8FCD4"/>
    <a:srgbClr val="000000"/>
    <a:srgbClr val="805CA4"/>
    <a:srgbClr val="54C6DE"/>
    <a:srgbClr val="FCC7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4660"/>
  </p:normalViewPr>
  <p:slideViewPr>
    <p:cSldViewPr snapToGrid="0">
      <p:cViewPr varScale="1">
        <p:scale>
          <a:sx n="152" d="100"/>
          <a:sy n="152" d="100"/>
        </p:scale>
        <p:origin x="784" y="16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customXml" Target="../customXml/item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3D419E-A1DC-0E41-21AD-C7CFF9EA1F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E979228-C812-F94A-EFA0-C3D14F5B1F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D19FD6-30C2-442A-B6B2-7519CC5AA424}" type="datetimeFigureOut">
              <a:rPr lang="en-AU" smtClean="0"/>
              <a:t>27/8/2025</a:t>
            </a:fld>
            <a:endParaRPr lang="en-AU"/>
          </a:p>
        </p:txBody>
      </p:sp>
      <p:sp>
        <p:nvSpPr>
          <p:cNvPr id="4" name="Footer Placeholder 3">
            <a:extLst>
              <a:ext uri="{FF2B5EF4-FFF2-40B4-BE49-F238E27FC236}">
                <a16:creationId xmlns:a16="http://schemas.microsoft.com/office/drawing/2014/main" id="{A416B650-1C06-F9B5-575D-8C7ECFB6CE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9EB71F8E-D3A0-BF85-B322-7C2B934ED8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2B9FEC-49AF-4510-96CF-FA114E0F67DD}" type="slidenum">
              <a:rPr lang="en-AU" smtClean="0"/>
              <a:t>‹#›</a:t>
            </a:fld>
            <a:endParaRPr lang="en-AU"/>
          </a:p>
        </p:txBody>
      </p:sp>
    </p:spTree>
    <p:extLst>
      <p:ext uri="{BB962C8B-B14F-4D97-AF65-F5344CB8AC3E}">
        <p14:creationId xmlns:p14="http://schemas.microsoft.com/office/powerpoint/2010/main" val="3288785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014F5-76F2-4692-9EEB-50647BB724F7}" type="datetimeFigureOut">
              <a:rPr lang="en-AU" smtClean="0"/>
              <a:t>27/8/2025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3F662A-38CD-4BC7-9C02-50B2DB44A48F}" type="slidenum">
              <a:rPr lang="en-AU" smtClean="0"/>
              <a:t>‹#›</a:t>
            </a:fld>
            <a:endParaRPr lang="en-AU"/>
          </a:p>
        </p:txBody>
      </p:sp>
    </p:spTree>
    <p:extLst>
      <p:ext uri="{BB962C8B-B14F-4D97-AF65-F5344CB8AC3E}">
        <p14:creationId xmlns:p14="http://schemas.microsoft.com/office/powerpoint/2010/main" val="320522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Content from clinician leads (GPs, nurse, pharmacist) – support and content from family planning organisation clinicians through  SRHA MOU. Developing MOU with ACM for additional clinical content from midwives.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Community members can post questions or start discussions which are supported by AusCAPPS clinical leads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Other pages include resource library, topic library, providers pages, training information, webinars and podcasts</a:t>
            </a:r>
          </a:p>
          <a:p>
            <a:endParaRPr lang="en-AU" dirty="0"/>
          </a:p>
        </p:txBody>
      </p:sp>
      <p:sp>
        <p:nvSpPr>
          <p:cNvPr id="4" name="Slide Number Placeholder 3"/>
          <p:cNvSpPr>
            <a:spLocks noGrp="1"/>
          </p:cNvSpPr>
          <p:nvPr>
            <p:ph type="sldNum" sz="quarter" idx="5"/>
          </p:nvPr>
        </p:nvSpPr>
        <p:spPr/>
        <p:txBody>
          <a:bodyPr/>
          <a:lstStyle/>
          <a:p>
            <a:fld id="{D33F662A-38CD-4BC7-9C02-50B2DB44A48F}" type="slidenum">
              <a:rPr lang="en-AU" smtClean="0"/>
              <a:t>9</a:t>
            </a:fld>
            <a:endParaRPr lang="en-AU"/>
          </a:p>
        </p:txBody>
      </p:sp>
    </p:spTree>
    <p:extLst>
      <p:ext uri="{BB962C8B-B14F-4D97-AF65-F5344CB8AC3E}">
        <p14:creationId xmlns:p14="http://schemas.microsoft.com/office/powerpoint/2010/main" val="336426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33F662A-38CD-4BC7-9C02-50B2DB44A48F}" type="slidenum">
              <a:rPr lang="en-AU" smtClean="0"/>
              <a:t>10</a:t>
            </a:fld>
            <a:endParaRPr lang="en-AU"/>
          </a:p>
        </p:txBody>
      </p:sp>
    </p:spTree>
    <p:extLst>
      <p:ext uri="{BB962C8B-B14F-4D97-AF65-F5344CB8AC3E}">
        <p14:creationId xmlns:p14="http://schemas.microsoft.com/office/powerpoint/2010/main" val="2371512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20A16-F53B-48F0-98DE-2A2CE4C871A7}"/>
              </a:ext>
            </a:extLst>
          </p:cNvPr>
          <p:cNvSpPr>
            <a:spLocks noGrp="1"/>
          </p:cNvSpPr>
          <p:nvPr>
            <p:ph type="ctrTitle"/>
          </p:nvPr>
        </p:nvSpPr>
        <p:spPr>
          <a:xfrm>
            <a:off x="752476" y="1616869"/>
            <a:ext cx="5124450" cy="1468437"/>
          </a:xfrm>
          <a:prstGeom prst="rect">
            <a:avLst/>
          </a:prstGeom>
        </p:spPr>
        <p:txBody>
          <a:bodyPr anchor="t">
            <a:normAutofit/>
          </a:bodyPr>
          <a:lstStyle>
            <a:lvl1pPr algn="l">
              <a:defRPr sz="4400" b="1">
                <a:solidFill>
                  <a:schemeClr val="tx1"/>
                </a:solidFill>
                <a:latin typeface="BarlowCondensed-SemiBold"/>
              </a:defRPr>
            </a:lvl1pPr>
          </a:lstStyle>
          <a:p>
            <a:r>
              <a:rPr lang="en-GB"/>
              <a:t>Click to edit Master title style</a:t>
            </a:r>
            <a:endParaRPr lang="en-AU" dirty="0"/>
          </a:p>
        </p:txBody>
      </p:sp>
      <p:sp>
        <p:nvSpPr>
          <p:cNvPr id="3" name="Subtitle 2">
            <a:extLst>
              <a:ext uri="{FF2B5EF4-FFF2-40B4-BE49-F238E27FC236}">
                <a16:creationId xmlns:a16="http://schemas.microsoft.com/office/drawing/2014/main" id="{A0B2B63F-1883-4B2F-91DA-87C98DE15839}"/>
              </a:ext>
            </a:extLst>
          </p:cNvPr>
          <p:cNvSpPr>
            <a:spLocks noGrp="1"/>
          </p:cNvSpPr>
          <p:nvPr>
            <p:ph type="subTitle" idx="1" hasCustomPrompt="1"/>
          </p:nvPr>
        </p:nvSpPr>
        <p:spPr>
          <a:xfrm>
            <a:off x="752475" y="3276599"/>
            <a:ext cx="4572000" cy="2129985"/>
          </a:xfrm>
          <a:prstGeom prst="rect">
            <a:avLst/>
          </a:prstGeom>
        </p:spPr>
        <p:txBody>
          <a:bodyPr/>
          <a:lstStyle>
            <a:lvl1pPr marL="0" indent="0" algn="l">
              <a:lnSpc>
                <a:spcPct val="150000"/>
              </a:lnSpc>
              <a:buNone/>
              <a:defRPr sz="2400">
                <a:solidFill>
                  <a:schemeClr val="tx1"/>
                </a:solidFill>
                <a:latin typeface="BarlowCondensed-SemiBold"/>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presenter</a:t>
            </a:r>
            <a:br>
              <a:rPr lang="en-US" dirty="0"/>
            </a:br>
            <a:r>
              <a:rPr lang="en-US" dirty="0"/>
              <a:t>Organisation</a:t>
            </a:r>
            <a:br>
              <a:rPr lang="en-US" dirty="0"/>
            </a:br>
            <a:r>
              <a:rPr lang="en-US" dirty="0"/>
              <a:t>Date</a:t>
            </a:r>
          </a:p>
        </p:txBody>
      </p:sp>
      <p:sp>
        <p:nvSpPr>
          <p:cNvPr id="9" name="TextBox 8">
            <a:extLst>
              <a:ext uri="{FF2B5EF4-FFF2-40B4-BE49-F238E27FC236}">
                <a16:creationId xmlns:a16="http://schemas.microsoft.com/office/drawing/2014/main" id="{6E0FD4E3-E1DD-4875-877E-7914C82874A9}"/>
              </a:ext>
            </a:extLst>
          </p:cNvPr>
          <p:cNvSpPr txBox="1"/>
          <p:nvPr userDrawn="1"/>
        </p:nvSpPr>
        <p:spPr>
          <a:xfrm>
            <a:off x="1431034" y="6388605"/>
            <a:ext cx="8036816" cy="369332"/>
          </a:xfrm>
          <a:prstGeom prst="rect">
            <a:avLst/>
          </a:prstGeom>
          <a:noFill/>
        </p:spPr>
        <p:txBody>
          <a:bodyPr wrap="square" rtlCol="0">
            <a:spAutoFit/>
          </a:bodyPr>
          <a:lstStyle/>
          <a:p>
            <a:r>
              <a:rPr lang="en-US" sz="900" dirty="0">
                <a:solidFill>
                  <a:schemeClr val="bg1"/>
                </a:solidFill>
              </a:rPr>
              <a:t>The SPHERE Centre of Research Excellence in Sexual and Reproductive Health for Women in Primary Care is funded by the National Health and Medical Research Council (Project number APP1153592)</a:t>
            </a:r>
            <a:endParaRPr lang="en-AU" sz="900" dirty="0">
              <a:solidFill>
                <a:schemeClr val="bg1"/>
              </a:solidFill>
            </a:endParaRPr>
          </a:p>
        </p:txBody>
      </p:sp>
      <p:sp>
        <p:nvSpPr>
          <p:cNvPr id="27" name="TextBox 26">
            <a:extLst>
              <a:ext uri="{FF2B5EF4-FFF2-40B4-BE49-F238E27FC236}">
                <a16:creationId xmlns:a16="http://schemas.microsoft.com/office/drawing/2014/main" id="{D0CEA1BF-ABDD-4191-AA50-2E70E594FE60}"/>
              </a:ext>
            </a:extLst>
          </p:cNvPr>
          <p:cNvSpPr txBox="1"/>
          <p:nvPr userDrawn="1"/>
        </p:nvSpPr>
        <p:spPr>
          <a:xfrm>
            <a:off x="1756870" y="6276232"/>
            <a:ext cx="4716609" cy="507831"/>
          </a:xfrm>
          <a:prstGeom prst="rect">
            <a:avLst/>
          </a:prstGeom>
          <a:noFill/>
        </p:spPr>
        <p:txBody>
          <a:bodyPr wrap="square" rtlCol="0">
            <a:spAutoFit/>
          </a:bodyPr>
          <a:lstStyle/>
          <a:p>
            <a:r>
              <a:rPr lang="en-US" sz="900" dirty="0">
                <a:solidFill>
                  <a:schemeClr val="bg1"/>
                </a:solidFill>
              </a:rPr>
              <a:t>The SPHERE Centre of Research Excellence in Sexual and Reproductive Health for Women in Primary Care is funded by the National Health and Medical Research Council (Project number APP1153592)</a:t>
            </a:r>
            <a:endParaRPr lang="en-AU" sz="900" dirty="0">
              <a:solidFill>
                <a:schemeClr val="bg1"/>
              </a:solidFill>
            </a:endParaRPr>
          </a:p>
        </p:txBody>
      </p:sp>
      <p:sp>
        <p:nvSpPr>
          <p:cNvPr id="19" name="Freeform: Shape 18">
            <a:extLst>
              <a:ext uri="{FF2B5EF4-FFF2-40B4-BE49-F238E27FC236}">
                <a16:creationId xmlns:a16="http://schemas.microsoft.com/office/drawing/2014/main" id="{F0EE3E9B-C709-4524-8EA1-7A6E5A4162A5}"/>
              </a:ext>
            </a:extLst>
          </p:cNvPr>
          <p:cNvSpPr/>
          <p:nvPr userDrawn="1"/>
        </p:nvSpPr>
        <p:spPr>
          <a:xfrm>
            <a:off x="9685538" y="1"/>
            <a:ext cx="2506463" cy="2351087"/>
          </a:xfrm>
          <a:custGeom>
            <a:avLst/>
            <a:gdLst>
              <a:gd name="connsiteX0" fmla="*/ 325172 w 2506463"/>
              <a:gd name="connsiteY0" fmla="*/ 0 h 2351087"/>
              <a:gd name="connsiteX1" fmla="*/ 2506463 w 2506463"/>
              <a:gd name="connsiteY1" fmla="*/ 0 h 2351087"/>
              <a:gd name="connsiteX2" fmla="*/ 2506463 w 2506463"/>
              <a:gd name="connsiteY2" fmla="*/ 1876255 h 2351087"/>
              <a:gd name="connsiteX3" fmla="*/ 2458234 w 2506463"/>
              <a:gd name="connsiteY3" fmla="*/ 1929321 h 2351087"/>
              <a:gd name="connsiteX4" fmla="*/ 1440000 w 2506463"/>
              <a:gd name="connsiteY4" fmla="*/ 2351087 h 2351087"/>
              <a:gd name="connsiteX5" fmla="*/ 0 w 2506463"/>
              <a:gd name="connsiteY5" fmla="*/ 911087 h 2351087"/>
              <a:gd name="connsiteX6" fmla="*/ 245929 w 2506463"/>
              <a:gd name="connsiteY6" fmla="*/ 105969 h 235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6463" h="2351087">
                <a:moveTo>
                  <a:pt x="325172" y="0"/>
                </a:moveTo>
                <a:lnTo>
                  <a:pt x="2506463" y="0"/>
                </a:lnTo>
                <a:lnTo>
                  <a:pt x="2506463" y="1876255"/>
                </a:lnTo>
                <a:lnTo>
                  <a:pt x="2458234" y="1929321"/>
                </a:lnTo>
                <a:cubicBezTo>
                  <a:pt x="2197645" y="2189910"/>
                  <a:pt x="1837645" y="2351087"/>
                  <a:pt x="1440000" y="2351087"/>
                </a:cubicBezTo>
                <a:cubicBezTo>
                  <a:pt x="644710" y="2351087"/>
                  <a:pt x="0" y="1706377"/>
                  <a:pt x="0" y="911087"/>
                </a:cubicBezTo>
                <a:cubicBezTo>
                  <a:pt x="0" y="612853"/>
                  <a:pt x="90662" y="335795"/>
                  <a:pt x="245929" y="10596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2" name="Oval 11">
            <a:extLst>
              <a:ext uri="{FF2B5EF4-FFF2-40B4-BE49-F238E27FC236}">
                <a16:creationId xmlns:a16="http://schemas.microsoft.com/office/drawing/2014/main" id="{DECBF9CC-2D16-CF17-7705-7B3A23314EFC}"/>
              </a:ext>
            </a:extLst>
          </p:cNvPr>
          <p:cNvSpPr/>
          <p:nvPr userDrawn="1"/>
        </p:nvSpPr>
        <p:spPr>
          <a:xfrm>
            <a:off x="8484419" y="2005306"/>
            <a:ext cx="2160000" cy="21600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Shape 16">
            <a:extLst>
              <a:ext uri="{FF2B5EF4-FFF2-40B4-BE49-F238E27FC236}">
                <a16:creationId xmlns:a16="http://schemas.microsoft.com/office/drawing/2014/main" id="{BDA7B4A8-B99C-436D-B136-B3F695F185F8}"/>
              </a:ext>
            </a:extLst>
          </p:cNvPr>
          <p:cNvSpPr/>
          <p:nvPr userDrawn="1"/>
        </p:nvSpPr>
        <p:spPr>
          <a:xfrm>
            <a:off x="8003301" y="1"/>
            <a:ext cx="1440000" cy="911087"/>
          </a:xfrm>
          <a:custGeom>
            <a:avLst/>
            <a:gdLst>
              <a:gd name="connsiteX0" fmla="*/ 28902 w 1440000"/>
              <a:gd name="connsiteY0" fmla="*/ 0 h 911087"/>
              <a:gd name="connsiteX1" fmla="*/ 1411099 w 1440000"/>
              <a:gd name="connsiteY1" fmla="*/ 0 h 911087"/>
              <a:gd name="connsiteX2" fmla="*/ 1425372 w 1440000"/>
              <a:gd name="connsiteY2" fmla="*/ 45982 h 911087"/>
              <a:gd name="connsiteX3" fmla="*/ 1440000 w 1440000"/>
              <a:gd name="connsiteY3" fmla="*/ 191087 h 911087"/>
              <a:gd name="connsiteX4" fmla="*/ 720000 w 1440000"/>
              <a:gd name="connsiteY4" fmla="*/ 911087 h 911087"/>
              <a:gd name="connsiteX5" fmla="*/ 0 w 1440000"/>
              <a:gd name="connsiteY5" fmla="*/ 191087 h 911087"/>
              <a:gd name="connsiteX6" fmla="*/ 14628 w 1440000"/>
              <a:gd name="connsiteY6" fmla="*/ 45982 h 91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0" h="911087">
                <a:moveTo>
                  <a:pt x="28902" y="0"/>
                </a:moveTo>
                <a:lnTo>
                  <a:pt x="1411099" y="0"/>
                </a:lnTo>
                <a:lnTo>
                  <a:pt x="1425372" y="45982"/>
                </a:lnTo>
                <a:cubicBezTo>
                  <a:pt x="1434963" y="92852"/>
                  <a:pt x="1440000" y="141381"/>
                  <a:pt x="1440000" y="191087"/>
                </a:cubicBezTo>
                <a:cubicBezTo>
                  <a:pt x="1440000" y="588732"/>
                  <a:pt x="1117645" y="911087"/>
                  <a:pt x="720000" y="911087"/>
                </a:cubicBezTo>
                <a:cubicBezTo>
                  <a:pt x="322355" y="911087"/>
                  <a:pt x="0" y="588732"/>
                  <a:pt x="0" y="191087"/>
                </a:cubicBezTo>
                <a:cubicBezTo>
                  <a:pt x="0" y="141381"/>
                  <a:pt x="5037" y="92852"/>
                  <a:pt x="14628" y="45982"/>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4" name="Oval 13">
            <a:extLst>
              <a:ext uri="{FF2B5EF4-FFF2-40B4-BE49-F238E27FC236}">
                <a16:creationId xmlns:a16="http://schemas.microsoft.com/office/drawing/2014/main" id="{3507F52E-3B65-45A5-367F-1BD0C2941B36}"/>
              </a:ext>
            </a:extLst>
          </p:cNvPr>
          <p:cNvSpPr/>
          <p:nvPr userDrawn="1"/>
        </p:nvSpPr>
        <p:spPr>
          <a:xfrm>
            <a:off x="8858079" y="942736"/>
            <a:ext cx="720000" cy="720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42FAB7F6-2F85-6744-9601-8FB28B02B798}"/>
              </a:ext>
            </a:extLst>
          </p:cNvPr>
          <p:cNvSpPr/>
          <p:nvPr userDrawn="1"/>
        </p:nvSpPr>
        <p:spPr>
          <a:xfrm>
            <a:off x="8030622" y="1469841"/>
            <a:ext cx="720000" cy="7200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Shape 20">
            <a:extLst>
              <a:ext uri="{FF2B5EF4-FFF2-40B4-BE49-F238E27FC236}">
                <a16:creationId xmlns:a16="http://schemas.microsoft.com/office/drawing/2014/main" id="{F89F40E9-C757-486B-9C6B-841707B98746}"/>
              </a:ext>
            </a:extLst>
          </p:cNvPr>
          <p:cNvSpPr/>
          <p:nvPr userDrawn="1"/>
        </p:nvSpPr>
        <p:spPr>
          <a:xfrm>
            <a:off x="10854897" y="2473219"/>
            <a:ext cx="1337103" cy="1440000"/>
          </a:xfrm>
          <a:custGeom>
            <a:avLst/>
            <a:gdLst>
              <a:gd name="connsiteX0" fmla="*/ 720000 w 1337103"/>
              <a:gd name="connsiteY0" fmla="*/ 0 h 1440000"/>
              <a:gd name="connsiteX1" fmla="*/ 1317035 w 1337103"/>
              <a:gd name="connsiteY1" fmla="*/ 317441 h 1440000"/>
              <a:gd name="connsiteX2" fmla="*/ 1337103 w 1337103"/>
              <a:gd name="connsiteY2" fmla="*/ 354413 h 1440000"/>
              <a:gd name="connsiteX3" fmla="*/ 1337103 w 1337103"/>
              <a:gd name="connsiteY3" fmla="*/ 1085587 h 1440000"/>
              <a:gd name="connsiteX4" fmla="*/ 1317035 w 1337103"/>
              <a:gd name="connsiteY4" fmla="*/ 1122559 h 1440000"/>
              <a:gd name="connsiteX5" fmla="*/ 720000 w 1337103"/>
              <a:gd name="connsiteY5" fmla="*/ 1440000 h 1440000"/>
              <a:gd name="connsiteX6" fmla="*/ 0 w 1337103"/>
              <a:gd name="connsiteY6" fmla="*/ 720000 h 1440000"/>
              <a:gd name="connsiteX7" fmla="*/ 720000 w 1337103"/>
              <a:gd name="connsiteY7"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7103" h="1440000">
                <a:moveTo>
                  <a:pt x="720000" y="0"/>
                </a:moveTo>
                <a:cubicBezTo>
                  <a:pt x="968528" y="0"/>
                  <a:pt x="1187646" y="125920"/>
                  <a:pt x="1317035" y="317441"/>
                </a:cubicBezTo>
                <a:lnTo>
                  <a:pt x="1337103" y="354413"/>
                </a:lnTo>
                <a:lnTo>
                  <a:pt x="1337103" y="1085587"/>
                </a:lnTo>
                <a:lnTo>
                  <a:pt x="1317035" y="1122559"/>
                </a:lnTo>
                <a:cubicBezTo>
                  <a:pt x="1187646" y="1314080"/>
                  <a:pt x="968528" y="1440000"/>
                  <a:pt x="720000" y="1440000"/>
                </a:cubicBezTo>
                <a:cubicBezTo>
                  <a:pt x="322355" y="1440000"/>
                  <a:pt x="0" y="1117645"/>
                  <a:pt x="0" y="720000"/>
                </a:cubicBezTo>
                <a:cubicBezTo>
                  <a:pt x="0" y="322355"/>
                  <a:pt x="322355" y="0"/>
                  <a:pt x="720000" y="0"/>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Box 4">
            <a:extLst>
              <a:ext uri="{FF2B5EF4-FFF2-40B4-BE49-F238E27FC236}">
                <a16:creationId xmlns:a16="http://schemas.microsoft.com/office/drawing/2014/main" id="{36799856-FACA-4735-A844-0AA869B11257}"/>
              </a:ext>
            </a:extLst>
          </p:cNvPr>
          <p:cNvSpPr txBox="1"/>
          <p:nvPr userDrawn="1"/>
        </p:nvSpPr>
        <p:spPr>
          <a:xfrm>
            <a:off x="3144289" y="2974170"/>
            <a:ext cx="6288578" cy="369332"/>
          </a:xfrm>
          <a:prstGeom prst="rect">
            <a:avLst/>
          </a:prstGeom>
          <a:noFill/>
        </p:spPr>
        <p:txBody>
          <a:bodyPr wrap="square">
            <a:spAutoFit/>
          </a:bodyPr>
          <a:lstStyle/>
          <a:p>
            <a:endParaRPr lang="en-AU" dirty="0"/>
          </a:p>
        </p:txBody>
      </p:sp>
      <p:sp>
        <p:nvSpPr>
          <p:cNvPr id="7" name="Slide Number Placeholder 5">
            <a:extLst>
              <a:ext uri="{FF2B5EF4-FFF2-40B4-BE49-F238E27FC236}">
                <a16:creationId xmlns:a16="http://schemas.microsoft.com/office/drawing/2014/main" id="{C697F93B-8FE0-C18A-57BD-BC54E6C1A6BA}"/>
              </a:ext>
            </a:extLst>
          </p:cNvPr>
          <p:cNvSpPr txBox="1">
            <a:spLocks/>
          </p:cNvSpPr>
          <p:nvPr userDrawn="1"/>
        </p:nvSpPr>
        <p:spPr>
          <a:xfrm>
            <a:off x="10401947" y="6508750"/>
            <a:ext cx="10953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B77A68-20E0-4E7C-B6A0-DD9BC952801F}" type="slidenum">
              <a:rPr lang="en-AU" smtClean="0"/>
              <a:pPr/>
              <a:t>‹#›</a:t>
            </a:fld>
            <a:endParaRPr lang="en-AU" dirty="0"/>
          </a:p>
        </p:txBody>
      </p:sp>
    </p:spTree>
    <p:extLst>
      <p:ext uri="{BB962C8B-B14F-4D97-AF65-F5344CB8AC3E}">
        <p14:creationId xmlns:p14="http://schemas.microsoft.com/office/powerpoint/2010/main" val="3679666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E7B5AB-EC1C-4F57-BD2F-B501FC4E64D7}"/>
              </a:ext>
            </a:extLst>
          </p:cNvPr>
          <p:cNvSpPr/>
          <p:nvPr userDrawn="1"/>
        </p:nvSpPr>
        <p:spPr>
          <a:xfrm>
            <a:off x="0" y="2972714"/>
            <a:ext cx="5905500" cy="7916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F2349C1-0F3D-403C-8A48-87F80A37ECD6}"/>
              </a:ext>
            </a:extLst>
          </p:cNvPr>
          <p:cNvSpPr>
            <a:spLocks noGrp="1"/>
          </p:cNvSpPr>
          <p:nvPr>
            <p:ph type="title"/>
          </p:nvPr>
        </p:nvSpPr>
        <p:spPr>
          <a:xfrm>
            <a:off x="184150" y="2836895"/>
            <a:ext cx="5816600" cy="1076324"/>
          </a:xfrm>
          <a:prstGeom prst="rect">
            <a:avLst/>
          </a:prstGeom>
        </p:spPr>
        <p:txBody>
          <a:bodyPr anchor="ctr">
            <a:normAutofit/>
          </a:bodyPr>
          <a:lstStyle>
            <a:lvl1pPr>
              <a:defRPr sz="4400">
                <a:solidFill>
                  <a:schemeClr val="accent1"/>
                </a:solidFill>
              </a:defRPr>
            </a:lvl1pPr>
          </a:lstStyle>
          <a:p>
            <a:r>
              <a:rPr lang="en-GB"/>
              <a:t>Click to edit Master title style</a:t>
            </a:r>
            <a:endParaRPr lang="en-AU" dirty="0"/>
          </a:p>
        </p:txBody>
      </p:sp>
      <p:sp>
        <p:nvSpPr>
          <p:cNvPr id="7" name="Slide Number Placeholder 5">
            <a:extLst>
              <a:ext uri="{FF2B5EF4-FFF2-40B4-BE49-F238E27FC236}">
                <a16:creationId xmlns:a16="http://schemas.microsoft.com/office/drawing/2014/main" id="{FE5EC059-FA0B-44D0-6866-606E980EC4A0}"/>
              </a:ext>
            </a:extLst>
          </p:cNvPr>
          <p:cNvSpPr txBox="1">
            <a:spLocks/>
          </p:cNvSpPr>
          <p:nvPr userDrawn="1"/>
        </p:nvSpPr>
        <p:spPr>
          <a:xfrm>
            <a:off x="10401947" y="6508750"/>
            <a:ext cx="10953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B77A68-20E0-4E7C-B6A0-DD9BC952801F}" type="slidenum">
              <a:rPr lang="en-AU" smtClean="0"/>
              <a:pPr/>
              <a:t>‹#›</a:t>
            </a:fld>
            <a:endParaRPr lang="en-AU" dirty="0"/>
          </a:p>
        </p:txBody>
      </p:sp>
      <p:sp>
        <p:nvSpPr>
          <p:cNvPr id="11" name="Freeform: Shape 10">
            <a:extLst>
              <a:ext uri="{FF2B5EF4-FFF2-40B4-BE49-F238E27FC236}">
                <a16:creationId xmlns:a16="http://schemas.microsoft.com/office/drawing/2014/main" id="{F42F26AD-2B17-441E-A94B-FB9DE40E9162}"/>
              </a:ext>
            </a:extLst>
          </p:cNvPr>
          <p:cNvSpPr/>
          <p:nvPr userDrawn="1"/>
        </p:nvSpPr>
        <p:spPr>
          <a:xfrm>
            <a:off x="9685538" y="1"/>
            <a:ext cx="2506463" cy="2351087"/>
          </a:xfrm>
          <a:custGeom>
            <a:avLst/>
            <a:gdLst>
              <a:gd name="connsiteX0" fmla="*/ 325172 w 2506463"/>
              <a:gd name="connsiteY0" fmla="*/ 0 h 2351087"/>
              <a:gd name="connsiteX1" fmla="*/ 2506463 w 2506463"/>
              <a:gd name="connsiteY1" fmla="*/ 0 h 2351087"/>
              <a:gd name="connsiteX2" fmla="*/ 2506463 w 2506463"/>
              <a:gd name="connsiteY2" fmla="*/ 1876255 h 2351087"/>
              <a:gd name="connsiteX3" fmla="*/ 2458234 w 2506463"/>
              <a:gd name="connsiteY3" fmla="*/ 1929321 h 2351087"/>
              <a:gd name="connsiteX4" fmla="*/ 1440000 w 2506463"/>
              <a:gd name="connsiteY4" fmla="*/ 2351087 h 2351087"/>
              <a:gd name="connsiteX5" fmla="*/ 0 w 2506463"/>
              <a:gd name="connsiteY5" fmla="*/ 911087 h 2351087"/>
              <a:gd name="connsiteX6" fmla="*/ 245929 w 2506463"/>
              <a:gd name="connsiteY6" fmla="*/ 105969 h 235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6463" h="2351087">
                <a:moveTo>
                  <a:pt x="325172" y="0"/>
                </a:moveTo>
                <a:lnTo>
                  <a:pt x="2506463" y="0"/>
                </a:lnTo>
                <a:lnTo>
                  <a:pt x="2506463" y="1876255"/>
                </a:lnTo>
                <a:lnTo>
                  <a:pt x="2458234" y="1929321"/>
                </a:lnTo>
                <a:cubicBezTo>
                  <a:pt x="2197645" y="2189910"/>
                  <a:pt x="1837645" y="2351087"/>
                  <a:pt x="1440000" y="2351087"/>
                </a:cubicBezTo>
                <a:cubicBezTo>
                  <a:pt x="644710" y="2351087"/>
                  <a:pt x="0" y="1706377"/>
                  <a:pt x="0" y="911087"/>
                </a:cubicBezTo>
                <a:cubicBezTo>
                  <a:pt x="0" y="612853"/>
                  <a:pt x="90662" y="335795"/>
                  <a:pt x="245929" y="10596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5" name="Oval 14">
            <a:extLst>
              <a:ext uri="{FF2B5EF4-FFF2-40B4-BE49-F238E27FC236}">
                <a16:creationId xmlns:a16="http://schemas.microsoft.com/office/drawing/2014/main" id="{12DDC8AA-E127-4B2C-AB6B-359356ED8194}"/>
              </a:ext>
            </a:extLst>
          </p:cNvPr>
          <p:cNvSpPr/>
          <p:nvPr userDrawn="1"/>
        </p:nvSpPr>
        <p:spPr>
          <a:xfrm>
            <a:off x="8484419" y="2005306"/>
            <a:ext cx="2160000" cy="21600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Shape 16">
            <a:extLst>
              <a:ext uri="{FF2B5EF4-FFF2-40B4-BE49-F238E27FC236}">
                <a16:creationId xmlns:a16="http://schemas.microsoft.com/office/drawing/2014/main" id="{53F6145F-0F5F-4070-8D78-66915A6661D1}"/>
              </a:ext>
            </a:extLst>
          </p:cNvPr>
          <p:cNvSpPr/>
          <p:nvPr userDrawn="1"/>
        </p:nvSpPr>
        <p:spPr>
          <a:xfrm>
            <a:off x="8003301" y="1"/>
            <a:ext cx="1440000" cy="911087"/>
          </a:xfrm>
          <a:custGeom>
            <a:avLst/>
            <a:gdLst>
              <a:gd name="connsiteX0" fmla="*/ 28902 w 1440000"/>
              <a:gd name="connsiteY0" fmla="*/ 0 h 911087"/>
              <a:gd name="connsiteX1" fmla="*/ 1411099 w 1440000"/>
              <a:gd name="connsiteY1" fmla="*/ 0 h 911087"/>
              <a:gd name="connsiteX2" fmla="*/ 1425372 w 1440000"/>
              <a:gd name="connsiteY2" fmla="*/ 45982 h 911087"/>
              <a:gd name="connsiteX3" fmla="*/ 1440000 w 1440000"/>
              <a:gd name="connsiteY3" fmla="*/ 191087 h 911087"/>
              <a:gd name="connsiteX4" fmla="*/ 720000 w 1440000"/>
              <a:gd name="connsiteY4" fmla="*/ 911087 h 911087"/>
              <a:gd name="connsiteX5" fmla="*/ 0 w 1440000"/>
              <a:gd name="connsiteY5" fmla="*/ 191087 h 911087"/>
              <a:gd name="connsiteX6" fmla="*/ 14628 w 1440000"/>
              <a:gd name="connsiteY6" fmla="*/ 45982 h 91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0" h="911087">
                <a:moveTo>
                  <a:pt x="28902" y="0"/>
                </a:moveTo>
                <a:lnTo>
                  <a:pt x="1411099" y="0"/>
                </a:lnTo>
                <a:lnTo>
                  <a:pt x="1425372" y="45982"/>
                </a:lnTo>
                <a:cubicBezTo>
                  <a:pt x="1434963" y="92852"/>
                  <a:pt x="1440000" y="141381"/>
                  <a:pt x="1440000" y="191087"/>
                </a:cubicBezTo>
                <a:cubicBezTo>
                  <a:pt x="1440000" y="588732"/>
                  <a:pt x="1117645" y="911087"/>
                  <a:pt x="720000" y="911087"/>
                </a:cubicBezTo>
                <a:cubicBezTo>
                  <a:pt x="322355" y="911087"/>
                  <a:pt x="0" y="588732"/>
                  <a:pt x="0" y="191087"/>
                </a:cubicBezTo>
                <a:cubicBezTo>
                  <a:pt x="0" y="141381"/>
                  <a:pt x="5037" y="92852"/>
                  <a:pt x="14628" y="45982"/>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8" name="Oval 17">
            <a:extLst>
              <a:ext uri="{FF2B5EF4-FFF2-40B4-BE49-F238E27FC236}">
                <a16:creationId xmlns:a16="http://schemas.microsoft.com/office/drawing/2014/main" id="{0A4FDAF4-150A-4795-808C-C13C31AB7EE8}"/>
              </a:ext>
            </a:extLst>
          </p:cNvPr>
          <p:cNvSpPr/>
          <p:nvPr userDrawn="1"/>
        </p:nvSpPr>
        <p:spPr>
          <a:xfrm>
            <a:off x="8858079" y="942736"/>
            <a:ext cx="720000" cy="720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023B0048-4B69-497A-9997-4217F871F21A}"/>
              </a:ext>
            </a:extLst>
          </p:cNvPr>
          <p:cNvSpPr/>
          <p:nvPr userDrawn="1"/>
        </p:nvSpPr>
        <p:spPr>
          <a:xfrm>
            <a:off x="8030622" y="1469841"/>
            <a:ext cx="720000" cy="7200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Shape 19">
            <a:extLst>
              <a:ext uri="{FF2B5EF4-FFF2-40B4-BE49-F238E27FC236}">
                <a16:creationId xmlns:a16="http://schemas.microsoft.com/office/drawing/2014/main" id="{3DBC4456-258F-4D11-87D5-ADA461B5C9EE}"/>
              </a:ext>
            </a:extLst>
          </p:cNvPr>
          <p:cNvSpPr/>
          <p:nvPr userDrawn="1"/>
        </p:nvSpPr>
        <p:spPr>
          <a:xfrm>
            <a:off x="10854897" y="2473219"/>
            <a:ext cx="1337103" cy="1440000"/>
          </a:xfrm>
          <a:custGeom>
            <a:avLst/>
            <a:gdLst>
              <a:gd name="connsiteX0" fmla="*/ 720000 w 1337103"/>
              <a:gd name="connsiteY0" fmla="*/ 0 h 1440000"/>
              <a:gd name="connsiteX1" fmla="*/ 1317035 w 1337103"/>
              <a:gd name="connsiteY1" fmla="*/ 317441 h 1440000"/>
              <a:gd name="connsiteX2" fmla="*/ 1337103 w 1337103"/>
              <a:gd name="connsiteY2" fmla="*/ 354413 h 1440000"/>
              <a:gd name="connsiteX3" fmla="*/ 1337103 w 1337103"/>
              <a:gd name="connsiteY3" fmla="*/ 1085587 h 1440000"/>
              <a:gd name="connsiteX4" fmla="*/ 1317035 w 1337103"/>
              <a:gd name="connsiteY4" fmla="*/ 1122559 h 1440000"/>
              <a:gd name="connsiteX5" fmla="*/ 720000 w 1337103"/>
              <a:gd name="connsiteY5" fmla="*/ 1440000 h 1440000"/>
              <a:gd name="connsiteX6" fmla="*/ 0 w 1337103"/>
              <a:gd name="connsiteY6" fmla="*/ 720000 h 1440000"/>
              <a:gd name="connsiteX7" fmla="*/ 720000 w 1337103"/>
              <a:gd name="connsiteY7"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7103" h="1440000">
                <a:moveTo>
                  <a:pt x="720000" y="0"/>
                </a:moveTo>
                <a:cubicBezTo>
                  <a:pt x="968528" y="0"/>
                  <a:pt x="1187646" y="125920"/>
                  <a:pt x="1317035" y="317441"/>
                </a:cubicBezTo>
                <a:lnTo>
                  <a:pt x="1337103" y="354413"/>
                </a:lnTo>
                <a:lnTo>
                  <a:pt x="1337103" y="1085587"/>
                </a:lnTo>
                <a:lnTo>
                  <a:pt x="1317035" y="1122559"/>
                </a:lnTo>
                <a:cubicBezTo>
                  <a:pt x="1187646" y="1314080"/>
                  <a:pt x="968528" y="1440000"/>
                  <a:pt x="720000" y="1440000"/>
                </a:cubicBezTo>
                <a:cubicBezTo>
                  <a:pt x="322355" y="1440000"/>
                  <a:pt x="0" y="1117645"/>
                  <a:pt x="0" y="720000"/>
                </a:cubicBezTo>
                <a:cubicBezTo>
                  <a:pt x="0" y="322355"/>
                  <a:pt x="322355" y="0"/>
                  <a:pt x="720000" y="0"/>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4019819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F936778-416F-4063-B32E-68F842760D3F}"/>
              </a:ext>
            </a:extLst>
          </p:cNvPr>
          <p:cNvSpPr/>
          <p:nvPr userDrawn="1"/>
        </p:nvSpPr>
        <p:spPr>
          <a:xfrm>
            <a:off x="838200" y="632100"/>
            <a:ext cx="9420224" cy="7916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BCAC9CA0-AD0B-49F5-AC93-AAF5552C1FFF}"/>
              </a:ext>
            </a:extLst>
          </p:cNvPr>
          <p:cNvSpPr>
            <a:spLocks noGrp="1"/>
          </p:cNvSpPr>
          <p:nvPr>
            <p:ph type="title"/>
          </p:nvPr>
        </p:nvSpPr>
        <p:spPr>
          <a:xfrm>
            <a:off x="838200" y="365125"/>
            <a:ext cx="9420224" cy="1325563"/>
          </a:xfrm>
          <a:prstGeom prst="rect">
            <a:avLst/>
          </a:prstGeom>
        </p:spPr>
        <p:txBody>
          <a:bodyPr anchor="ctr"/>
          <a:lstStyle>
            <a:lvl1pPr>
              <a:defRPr>
                <a:solidFill>
                  <a:schemeClr val="tx1"/>
                </a:solidFill>
              </a:defRPr>
            </a:lvl1pPr>
          </a:lstStyle>
          <a:p>
            <a:r>
              <a:rPr lang="en-GB"/>
              <a:t>Click to edit Master title style</a:t>
            </a:r>
            <a:endParaRPr lang="en-AU" dirty="0"/>
          </a:p>
        </p:txBody>
      </p:sp>
      <p:sp>
        <p:nvSpPr>
          <p:cNvPr id="3" name="Content Placeholder 2">
            <a:extLst>
              <a:ext uri="{FF2B5EF4-FFF2-40B4-BE49-F238E27FC236}">
                <a16:creationId xmlns:a16="http://schemas.microsoft.com/office/drawing/2014/main" id="{C816833C-DB92-4FFE-B31E-95FA32853E10}"/>
              </a:ext>
            </a:extLst>
          </p:cNvPr>
          <p:cNvSpPr>
            <a:spLocks noGrp="1"/>
          </p:cNvSpPr>
          <p:nvPr>
            <p:ph idx="1" hasCustomPrompt="1"/>
          </p:nvPr>
        </p:nvSpPr>
        <p:spPr>
          <a:xfrm>
            <a:off x="838200" y="1825625"/>
            <a:ext cx="10515600" cy="4351338"/>
          </a:xfrm>
          <a:prstGeom prst="rect">
            <a:avLst/>
          </a:prstGeom>
        </p:spPr>
        <p:txBody>
          <a:bodyPr/>
          <a:lstStyle>
            <a:lvl1pPr marL="457200" indent="-457200">
              <a:buFont typeface="Arial" panose="020B0604020202020204" pitchFamily="34" charset="0"/>
              <a:buChar cha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First level</a:t>
            </a:r>
          </a:p>
        </p:txBody>
      </p:sp>
      <p:sp>
        <p:nvSpPr>
          <p:cNvPr id="4" name="Slide Number Placeholder 5">
            <a:extLst>
              <a:ext uri="{FF2B5EF4-FFF2-40B4-BE49-F238E27FC236}">
                <a16:creationId xmlns:a16="http://schemas.microsoft.com/office/drawing/2014/main" id="{4775B8F7-8322-21CE-F237-AA3BC012F40C}"/>
              </a:ext>
            </a:extLst>
          </p:cNvPr>
          <p:cNvSpPr txBox="1">
            <a:spLocks/>
          </p:cNvSpPr>
          <p:nvPr userDrawn="1"/>
        </p:nvSpPr>
        <p:spPr>
          <a:xfrm>
            <a:off x="10401947" y="6508750"/>
            <a:ext cx="10953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B77A68-20E0-4E7C-B6A0-DD9BC952801F}" type="slidenum">
              <a:rPr lang="en-AU" smtClean="0"/>
              <a:pPr/>
              <a:t>‹#›</a:t>
            </a:fld>
            <a:endParaRPr lang="en-AU" dirty="0"/>
          </a:p>
        </p:txBody>
      </p:sp>
    </p:spTree>
    <p:extLst>
      <p:ext uri="{BB962C8B-B14F-4D97-AF65-F5344CB8AC3E}">
        <p14:creationId xmlns:p14="http://schemas.microsoft.com/office/powerpoint/2010/main" val="1803745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C9BE3D3-1689-43A0-D67D-5FE4337010C3}"/>
              </a:ext>
            </a:extLst>
          </p:cNvPr>
          <p:cNvSpPr>
            <a:spLocks noGrp="1"/>
          </p:cNvSpPr>
          <p:nvPr>
            <p:ph sz="half" idx="1" hasCustomPrompt="1"/>
          </p:nvPr>
        </p:nvSpPr>
        <p:spPr>
          <a:xfrm>
            <a:off x="838200" y="1825625"/>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First level</a:t>
            </a:r>
          </a:p>
        </p:txBody>
      </p:sp>
      <p:sp>
        <p:nvSpPr>
          <p:cNvPr id="12" name="Content Placeholder 3">
            <a:extLst>
              <a:ext uri="{FF2B5EF4-FFF2-40B4-BE49-F238E27FC236}">
                <a16:creationId xmlns:a16="http://schemas.microsoft.com/office/drawing/2014/main" id="{EEA46B84-EFCC-58E6-7C01-D2F5EC92DE62}"/>
              </a:ext>
            </a:extLst>
          </p:cNvPr>
          <p:cNvSpPr>
            <a:spLocks noGrp="1"/>
          </p:cNvSpPr>
          <p:nvPr>
            <p:ph sz="half" idx="2" hasCustomPrompt="1"/>
          </p:nvPr>
        </p:nvSpPr>
        <p:spPr>
          <a:xfrm>
            <a:off x="6172200" y="1825625"/>
            <a:ext cx="5181600" cy="4351338"/>
          </a:xfrm>
          <a:prstGeom prst="rect">
            <a:avLst/>
          </a:prstGeo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First level</a:t>
            </a:r>
          </a:p>
        </p:txBody>
      </p:sp>
      <p:sp>
        <p:nvSpPr>
          <p:cNvPr id="14" name="Rectangle 13">
            <a:extLst>
              <a:ext uri="{FF2B5EF4-FFF2-40B4-BE49-F238E27FC236}">
                <a16:creationId xmlns:a16="http://schemas.microsoft.com/office/drawing/2014/main" id="{80D07D5A-652F-9362-2E9A-98E449FA3C54}"/>
              </a:ext>
            </a:extLst>
          </p:cNvPr>
          <p:cNvSpPr/>
          <p:nvPr userDrawn="1"/>
        </p:nvSpPr>
        <p:spPr>
          <a:xfrm>
            <a:off x="838200" y="632100"/>
            <a:ext cx="9420224" cy="7916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itle 1">
            <a:extLst>
              <a:ext uri="{FF2B5EF4-FFF2-40B4-BE49-F238E27FC236}">
                <a16:creationId xmlns:a16="http://schemas.microsoft.com/office/drawing/2014/main" id="{0FABB866-68E9-F977-5D53-25ED5C4D8C5B}"/>
              </a:ext>
            </a:extLst>
          </p:cNvPr>
          <p:cNvSpPr txBox="1">
            <a:spLocks/>
          </p:cNvSpPr>
          <p:nvPr userDrawn="1"/>
        </p:nvSpPr>
        <p:spPr>
          <a:xfrm>
            <a:off x="838200" y="365125"/>
            <a:ext cx="94202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BarlowCondensed-SemiBold"/>
                <a:ea typeface="+mj-ea"/>
                <a:cs typeface="+mj-cs"/>
              </a:defRPr>
            </a:lvl1pPr>
          </a:lstStyle>
          <a:p>
            <a:endParaRPr lang="en-AU" dirty="0"/>
          </a:p>
        </p:txBody>
      </p:sp>
      <p:sp>
        <p:nvSpPr>
          <p:cNvPr id="3" name="Title 1">
            <a:extLst>
              <a:ext uri="{FF2B5EF4-FFF2-40B4-BE49-F238E27FC236}">
                <a16:creationId xmlns:a16="http://schemas.microsoft.com/office/drawing/2014/main" id="{254A2336-CC8D-648B-0DB7-C7D2EC2717D0}"/>
              </a:ext>
            </a:extLst>
          </p:cNvPr>
          <p:cNvSpPr>
            <a:spLocks noGrp="1"/>
          </p:cNvSpPr>
          <p:nvPr>
            <p:ph type="title"/>
          </p:nvPr>
        </p:nvSpPr>
        <p:spPr>
          <a:xfrm>
            <a:off x="838200" y="365125"/>
            <a:ext cx="10515600" cy="1325563"/>
          </a:xfrm>
          <a:prstGeom prst="rect">
            <a:avLst/>
          </a:prstGeom>
        </p:spPr>
        <p:txBody>
          <a:bodyPr anchor="ctr"/>
          <a:lstStyle>
            <a:lvl1pPr>
              <a:defRPr>
                <a:solidFill>
                  <a:schemeClr val="accent1"/>
                </a:solidFill>
              </a:defRPr>
            </a:lvl1pPr>
          </a:lstStyle>
          <a:p>
            <a:r>
              <a:rPr lang="en-GB"/>
              <a:t>Click to edit Master title style</a:t>
            </a:r>
            <a:endParaRPr lang="en-AU" dirty="0"/>
          </a:p>
        </p:txBody>
      </p:sp>
      <p:sp>
        <p:nvSpPr>
          <p:cNvPr id="2" name="Slide Number Placeholder 5">
            <a:extLst>
              <a:ext uri="{FF2B5EF4-FFF2-40B4-BE49-F238E27FC236}">
                <a16:creationId xmlns:a16="http://schemas.microsoft.com/office/drawing/2014/main" id="{0901E240-0FE6-0CA8-D415-132A0BE147AB}"/>
              </a:ext>
            </a:extLst>
          </p:cNvPr>
          <p:cNvSpPr txBox="1">
            <a:spLocks/>
          </p:cNvSpPr>
          <p:nvPr userDrawn="1"/>
        </p:nvSpPr>
        <p:spPr>
          <a:xfrm>
            <a:off x="10401947" y="6508750"/>
            <a:ext cx="10953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B77A68-20E0-4E7C-B6A0-DD9BC952801F}" type="slidenum">
              <a:rPr lang="en-AU" smtClean="0"/>
              <a:pPr/>
              <a:t>‹#›</a:t>
            </a:fld>
            <a:endParaRPr lang="en-AU" dirty="0"/>
          </a:p>
        </p:txBody>
      </p:sp>
    </p:spTree>
    <p:extLst>
      <p:ext uri="{BB962C8B-B14F-4D97-AF65-F5344CB8AC3E}">
        <p14:creationId xmlns:p14="http://schemas.microsoft.com/office/powerpoint/2010/main" val="250567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ag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7D03594-CD3D-671B-1784-B8233322CFAE}"/>
              </a:ext>
            </a:extLst>
          </p:cNvPr>
          <p:cNvSpPr txBox="1">
            <a:spLocks/>
          </p:cNvSpPr>
          <p:nvPr userDrawn="1"/>
        </p:nvSpPr>
        <p:spPr>
          <a:xfrm>
            <a:off x="10401947" y="6508750"/>
            <a:ext cx="10953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B77A68-20E0-4E7C-B6A0-DD9BC952801F}" type="slidenum">
              <a:rPr lang="en-AU" smtClean="0"/>
              <a:pPr/>
              <a:t>‹#›</a:t>
            </a:fld>
            <a:endParaRPr lang="en-AU" dirty="0"/>
          </a:p>
        </p:txBody>
      </p:sp>
    </p:spTree>
    <p:extLst>
      <p:ext uri="{BB962C8B-B14F-4D97-AF65-F5344CB8AC3E}">
        <p14:creationId xmlns:p14="http://schemas.microsoft.com/office/powerpoint/2010/main" val="36074799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F091A90-55B0-4147-93BF-BBFE2FCD7476}"/>
              </a:ext>
            </a:extLst>
          </p:cNvPr>
          <p:cNvSpPr>
            <a:spLocks noGrp="1"/>
          </p:cNvSpPr>
          <p:nvPr>
            <p:ph type="sldNum" sz="quarter" idx="4"/>
          </p:nvPr>
        </p:nvSpPr>
        <p:spPr>
          <a:xfrm>
            <a:off x="10249547" y="6356350"/>
            <a:ext cx="1095375" cy="365125"/>
          </a:xfrm>
          <a:prstGeom prst="rect">
            <a:avLst/>
          </a:prstGeom>
        </p:spPr>
        <p:txBody>
          <a:bodyPr vert="horz" lIns="91440" tIns="45720" rIns="91440" bIns="45720" rtlCol="0" anchor="ctr"/>
          <a:lstStyle>
            <a:lvl1pPr algn="r">
              <a:defRPr sz="1200">
                <a:solidFill>
                  <a:schemeClr val="tx1"/>
                </a:solidFill>
              </a:defRPr>
            </a:lvl1pPr>
          </a:lstStyle>
          <a:p>
            <a:fld id="{D6B77A68-20E0-4E7C-B6A0-DD9BC952801F}" type="slidenum">
              <a:rPr lang="en-AU" smtClean="0"/>
              <a:pPr/>
              <a:t>‹#›</a:t>
            </a:fld>
            <a:endParaRPr lang="en-AU" dirty="0"/>
          </a:p>
        </p:txBody>
      </p:sp>
      <p:pic>
        <p:nvPicPr>
          <p:cNvPr id="5" name="Picture 4">
            <a:extLst>
              <a:ext uri="{FF2B5EF4-FFF2-40B4-BE49-F238E27FC236}">
                <a16:creationId xmlns:a16="http://schemas.microsoft.com/office/drawing/2014/main" id="{91C18471-6224-4864-B141-A601A54504F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4172" y="6368241"/>
            <a:ext cx="1328056" cy="353234"/>
          </a:xfrm>
          <a:prstGeom prst="rect">
            <a:avLst/>
          </a:prstGeom>
        </p:spPr>
      </p:pic>
    </p:spTree>
    <p:extLst>
      <p:ext uri="{BB962C8B-B14F-4D97-AF65-F5344CB8AC3E}">
        <p14:creationId xmlns:p14="http://schemas.microsoft.com/office/powerpoint/2010/main" val="2978765612"/>
      </p:ext>
    </p:extLst>
  </p:cSld>
  <p:clrMap bg1="lt1" tx1="dk1" bg2="lt2" tx2="dk2" accent1="accent1" accent2="accent2" accent3="accent3" accent4="accent4" accent5="accent5" accent6="accent6" hlink="hlink" folHlink="folHlink"/>
  <p:sldLayoutIdLst>
    <p:sldLayoutId id="2147483668" r:id="rId1"/>
    <p:sldLayoutId id="2147483651" r:id="rId2"/>
    <p:sldLayoutId id="2147483650" r:id="rId3"/>
    <p:sldLayoutId id="2147483654" r:id="rId4"/>
    <p:sldLayoutId id="2147483655" r:id="rId5"/>
  </p:sldLayoutIdLst>
  <p:txStyles>
    <p:titleStyle>
      <a:lvl1pPr algn="l" defTabSz="914400" rtl="0" eaLnBrk="1" latinLnBrk="0" hangingPunct="1">
        <a:lnSpc>
          <a:spcPct val="90000"/>
        </a:lnSpc>
        <a:spcBef>
          <a:spcPct val="0"/>
        </a:spcBef>
        <a:buNone/>
        <a:defRPr sz="4400" b="1" kern="1200">
          <a:solidFill>
            <a:schemeClr val="bg1"/>
          </a:solidFill>
          <a:latin typeface="BarlowCondensed-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BarlowCondensed-Semi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BarlowCondensed-Semi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BarlowCondensed-Semi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BarlowCondensed-Semi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BarlowCondensed-Semi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31.svg"/><Relationship Id="rId18" Type="http://schemas.openxmlformats.org/officeDocument/2006/relationships/image" Target="../media/image35.png"/><Relationship Id="rId26" Type="http://schemas.openxmlformats.org/officeDocument/2006/relationships/image" Target="../media/image43.jpeg"/><Relationship Id="rId39" Type="http://schemas.openxmlformats.org/officeDocument/2006/relationships/image" Target="../media/image56.png"/><Relationship Id="rId21" Type="http://schemas.openxmlformats.org/officeDocument/2006/relationships/image" Target="../media/image38.png"/><Relationship Id="rId34" Type="http://schemas.openxmlformats.org/officeDocument/2006/relationships/image" Target="../media/image51.png"/><Relationship Id="rId42" Type="http://schemas.openxmlformats.org/officeDocument/2006/relationships/image" Target="../media/image59.png"/><Relationship Id="rId47" Type="http://schemas.openxmlformats.org/officeDocument/2006/relationships/image" Target="../media/image64.png"/><Relationship Id="rId50" Type="http://schemas.openxmlformats.org/officeDocument/2006/relationships/image" Target="../media/image67.png"/><Relationship Id="rId7" Type="http://schemas.openxmlformats.org/officeDocument/2006/relationships/image" Target="../media/image25.svg"/><Relationship Id="rId2" Type="http://schemas.openxmlformats.org/officeDocument/2006/relationships/notesSlide" Target="../notesSlides/notesSlide2.xml"/><Relationship Id="rId16" Type="http://schemas.openxmlformats.org/officeDocument/2006/relationships/image" Target="../media/image33.svg"/><Relationship Id="rId29" Type="http://schemas.openxmlformats.org/officeDocument/2006/relationships/image" Target="../media/image46.png"/><Relationship Id="rId11" Type="http://schemas.openxmlformats.org/officeDocument/2006/relationships/image" Target="../media/image29.sv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png"/><Relationship Id="rId40" Type="http://schemas.openxmlformats.org/officeDocument/2006/relationships/image" Target="../media/image57.png"/><Relationship Id="rId45" Type="http://schemas.openxmlformats.org/officeDocument/2006/relationships/image" Target="../media/image62.png"/><Relationship Id="rId53" Type="http://schemas.openxmlformats.org/officeDocument/2006/relationships/image" Target="../media/image70.png"/><Relationship Id="rId5" Type="http://schemas.openxmlformats.org/officeDocument/2006/relationships/image" Target="../media/image23.png"/><Relationship Id="rId10" Type="http://schemas.openxmlformats.org/officeDocument/2006/relationships/image" Target="../media/image28.png"/><Relationship Id="rId19" Type="http://schemas.openxmlformats.org/officeDocument/2006/relationships/image" Target="../media/image36.png"/><Relationship Id="rId31" Type="http://schemas.openxmlformats.org/officeDocument/2006/relationships/image" Target="../media/image48.png"/><Relationship Id="rId44" Type="http://schemas.openxmlformats.org/officeDocument/2006/relationships/image" Target="../media/image61.png"/><Relationship Id="rId52" Type="http://schemas.openxmlformats.org/officeDocument/2006/relationships/image" Target="../media/image69.png"/><Relationship Id="rId4" Type="http://schemas.openxmlformats.org/officeDocument/2006/relationships/image" Target="../media/image22.svg"/><Relationship Id="rId9" Type="http://schemas.openxmlformats.org/officeDocument/2006/relationships/image" Target="../media/image27.svg"/><Relationship Id="rId14" Type="http://schemas.openxmlformats.org/officeDocument/2006/relationships/hyperlink" Target="https://www.facebook.com/AusCAPPS" TargetMode="External"/><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png"/><Relationship Id="rId43" Type="http://schemas.openxmlformats.org/officeDocument/2006/relationships/image" Target="../media/image60.png"/><Relationship Id="rId48" Type="http://schemas.openxmlformats.org/officeDocument/2006/relationships/image" Target="../media/image65.png"/><Relationship Id="rId8" Type="http://schemas.openxmlformats.org/officeDocument/2006/relationships/image" Target="../media/image26.png"/><Relationship Id="rId51" Type="http://schemas.openxmlformats.org/officeDocument/2006/relationships/image" Target="../media/image68.png"/><Relationship Id="rId3" Type="http://schemas.openxmlformats.org/officeDocument/2006/relationships/image" Target="../media/image21.png"/><Relationship Id="rId12" Type="http://schemas.openxmlformats.org/officeDocument/2006/relationships/image" Target="../media/image30.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png"/><Relationship Id="rId38" Type="http://schemas.openxmlformats.org/officeDocument/2006/relationships/image" Target="../media/image55.png"/><Relationship Id="rId46" Type="http://schemas.openxmlformats.org/officeDocument/2006/relationships/image" Target="../media/image63.png"/><Relationship Id="rId20" Type="http://schemas.openxmlformats.org/officeDocument/2006/relationships/image" Target="../media/image37.png"/><Relationship Id="rId41" Type="http://schemas.openxmlformats.org/officeDocument/2006/relationships/image" Target="../media/image58.png"/><Relationship Id="rId54"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24.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jpeg"/><Relationship Id="rId36" Type="http://schemas.openxmlformats.org/officeDocument/2006/relationships/image" Target="../media/image53.jpeg"/><Relationship Id="rId49"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tmp"/><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D35A3-26E2-9CDC-ACD9-E8CDD1007E9C}"/>
              </a:ext>
            </a:extLst>
          </p:cNvPr>
          <p:cNvSpPr>
            <a:spLocks noGrp="1"/>
          </p:cNvSpPr>
          <p:nvPr>
            <p:ph type="ctrTitle"/>
          </p:nvPr>
        </p:nvSpPr>
        <p:spPr/>
        <p:txBody>
          <a:bodyPr/>
          <a:lstStyle/>
          <a:p>
            <a:r>
              <a:rPr lang="en-AU" dirty="0"/>
              <a:t>GP update on medical abortion</a:t>
            </a:r>
          </a:p>
        </p:txBody>
      </p:sp>
      <p:sp>
        <p:nvSpPr>
          <p:cNvPr id="4" name="Subtitle 2">
            <a:extLst>
              <a:ext uri="{FF2B5EF4-FFF2-40B4-BE49-F238E27FC236}">
                <a16:creationId xmlns:a16="http://schemas.microsoft.com/office/drawing/2014/main" id="{52D72130-F38E-BF1E-2931-13F382633646}"/>
              </a:ext>
            </a:extLst>
          </p:cNvPr>
          <p:cNvSpPr txBox="1">
            <a:spLocks/>
          </p:cNvSpPr>
          <p:nvPr/>
        </p:nvSpPr>
        <p:spPr>
          <a:xfrm>
            <a:off x="752476" y="4176138"/>
            <a:ext cx="7950460" cy="2129985"/>
          </a:xfrm>
          <a:prstGeom prst="rect">
            <a:avLst/>
          </a:prstGeom>
        </p:spPr>
        <p:txBody>
          <a:bodyPr>
            <a:normAutofit/>
          </a:bodyPr>
          <a:lstStyle>
            <a:lvl1pPr marL="0" indent="0" algn="l" defTabSz="914400" rtl="0" eaLnBrk="1" latinLnBrk="0" hangingPunct="1">
              <a:lnSpc>
                <a:spcPct val="150000"/>
              </a:lnSpc>
              <a:spcBef>
                <a:spcPts val="1000"/>
              </a:spcBef>
              <a:buFont typeface="Arial" panose="020B0604020202020204" pitchFamily="34" charset="0"/>
              <a:buNone/>
              <a:defRPr sz="2400" kern="1200">
                <a:solidFill>
                  <a:schemeClr val="tx1"/>
                </a:solidFill>
                <a:latin typeface="BarlowCondensed-SemiBold"/>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BarlowCondensed-SemiBold"/>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BarlowCondensed-SemiBold"/>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BarlowCondensed-SemiBold"/>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BarlowCondensed-SemiBold"/>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spcBef>
                <a:spcPts val="0"/>
              </a:spcBef>
            </a:pPr>
            <a:r>
              <a:rPr lang="en-AU" sz="1800" dirty="0"/>
              <a:t>Professor Danielle Mazza AM</a:t>
            </a:r>
          </a:p>
          <a:p>
            <a:pPr>
              <a:lnSpc>
                <a:spcPct val="110000"/>
              </a:lnSpc>
              <a:spcBef>
                <a:spcPts val="0"/>
              </a:spcBef>
            </a:pPr>
            <a:r>
              <a:rPr lang="en-US" sz="1800" dirty="0"/>
              <a:t>Head, Department of General Practice, Monash University</a:t>
            </a:r>
          </a:p>
          <a:p>
            <a:pPr>
              <a:lnSpc>
                <a:spcPct val="110000"/>
              </a:lnSpc>
              <a:spcBef>
                <a:spcPts val="0"/>
              </a:spcBef>
            </a:pPr>
            <a:r>
              <a:rPr lang="en-US" sz="1800" dirty="0"/>
              <a:t>Director, NHMRC SPHERE Centre of Research Excellence</a:t>
            </a:r>
          </a:p>
          <a:p>
            <a:pPr>
              <a:lnSpc>
                <a:spcPct val="110000"/>
              </a:lnSpc>
              <a:spcBef>
                <a:spcPts val="0"/>
              </a:spcBef>
            </a:pPr>
            <a:r>
              <a:rPr lang="en-US" sz="1800" dirty="0"/>
              <a:t>Member, Victorian and National Women’s Health Advisory Councils</a:t>
            </a:r>
          </a:p>
          <a:p>
            <a:pPr>
              <a:lnSpc>
                <a:spcPct val="110000"/>
              </a:lnSpc>
              <a:spcBef>
                <a:spcPts val="0"/>
              </a:spcBef>
            </a:pPr>
            <a:endParaRPr lang="en-AU" sz="1800" dirty="0"/>
          </a:p>
        </p:txBody>
      </p:sp>
    </p:spTree>
    <p:extLst>
      <p:ext uri="{BB962C8B-B14F-4D97-AF65-F5344CB8AC3E}">
        <p14:creationId xmlns:p14="http://schemas.microsoft.com/office/powerpoint/2010/main" val="3165973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64552" y="3128282"/>
            <a:ext cx="1816809" cy="1948321"/>
          </a:xfrm>
          <a:custGeom>
            <a:avLst/>
            <a:gdLst/>
            <a:ahLst/>
            <a:cxnLst/>
            <a:rect l="l" t="t" r="r" b="b"/>
            <a:pathLst>
              <a:path w="2725214" h="2922482">
                <a:moveTo>
                  <a:pt x="0" y="0"/>
                </a:moveTo>
                <a:lnTo>
                  <a:pt x="2725215" y="0"/>
                </a:lnTo>
                <a:lnTo>
                  <a:pt x="2725215" y="2922482"/>
                </a:lnTo>
                <a:lnTo>
                  <a:pt x="0" y="29224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 name="Picture 3"/>
          <p:cNvPicPr>
            <a:picLocks noChangeAspect="1"/>
          </p:cNvPicPr>
          <p:nvPr/>
        </p:nvPicPr>
        <p:blipFill>
          <a:blip r:embed="rId5">
            <a:extLst>
              <a:ext uri="{28A0092B-C50C-407E-A947-70E740481C1C}">
                <a14:useLocalDpi xmlns:a14="http://schemas.microsoft.com/office/drawing/2010/main" val="0"/>
              </a:ext>
            </a:extLst>
          </a:blip>
          <a:srcRect/>
          <a:stretch/>
        </p:blipFill>
        <p:spPr>
          <a:xfrm>
            <a:off x="9864296" y="3357499"/>
            <a:ext cx="1604163" cy="1604163"/>
          </a:xfrm>
          <a:prstGeom prst="rect">
            <a:avLst/>
          </a:prstGeom>
        </p:spPr>
      </p:pic>
      <p:grpSp>
        <p:nvGrpSpPr>
          <p:cNvPr id="4" name="Group 4"/>
          <p:cNvGrpSpPr/>
          <p:nvPr/>
        </p:nvGrpSpPr>
        <p:grpSpPr>
          <a:xfrm>
            <a:off x="9574511" y="2420352"/>
            <a:ext cx="2196893" cy="606330"/>
            <a:chOff x="0" y="0"/>
            <a:chExt cx="4393785" cy="1212660"/>
          </a:xfrm>
        </p:grpSpPr>
        <p:grpSp>
          <p:nvGrpSpPr>
            <p:cNvPr id="5" name="Group 5"/>
            <p:cNvGrpSpPr/>
            <p:nvPr/>
          </p:nvGrpSpPr>
          <p:grpSpPr>
            <a:xfrm>
              <a:off x="0" y="0"/>
              <a:ext cx="4393785" cy="1212660"/>
              <a:chOff x="0" y="0"/>
              <a:chExt cx="1411655" cy="389609"/>
            </a:xfrm>
          </p:grpSpPr>
          <p:sp>
            <p:nvSpPr>
              <p:cNvPr id="6" name="Freeform 6"/>
              <p:cNvSpPr/>
              <p:nvPr/>
            </p:nvSpPr>
            <p:spPr>
              <a:xfrm>
                <a:off x="0" y="0"/>
                <a:ext cx="1411655" cy="389609"/>
              </a:xfrm>
              <a:custGeom>
                <a:avLst/>
                <a:gdLst/>
                <a:ahLst/>
                <a:cxnLst/>
                <a:rect l="l" t="t" r="r" b="b"/>
                <a:pathLst>
                  <a:path w="1411655" h="389609">
                    <a:moveTo>
                      <a:pt x="108070" y="0"/>
                    </a:moveTo>
                    <a:lnTo>
                      <a:pt x="1303585" y="0"/>
                    </a:lnTo>
                    <a:cubicBezTo>
                      <a:pt x="1363270" y="0"/>
                      <a:pt x="1411655" y="48385"/>
                      <a:pt x="1411655" y="108070"/>
                    </a:cubicBezTo>
                    <a:lnTo>
                      <a:pt x="1411655" y="281539"/>
                    </a:lnTo>
                    <a:cubicBezTo>
                      <a:pt x="1411655" y="341224"/>
                      <a:pt x="1363270" y="389609"/>
                      <a:pt x="1303585" y="389609"/>
                    </a:cubicBezTo>
                    <a:lnTo>
                      <a:pt x="108070" y="389609"/>
                    </a:lnTo>
                    <a:cubicBezTo>
                      <a:pt x="48385" y="389609"/>
                      <a:pt x="0" y="341224"/>
                      <a:pt x="0" y="281539"/>
                    </a:cubicBezTo>
                    <a:lnTo>
                      <a:pt x="0" y="108070"/>
                    </a:lnTo>
                    <a:cubicBezTo>
                      <a:pt x="0" y="48385"/>
                      <a:pt x="48385" y="0"/>
                      <a:pt x="108070" y="0"/>
                    </a:cubicBezTo>
                    <a:close/>
                  </a:path>
                </a:pathLst>
              </a:custGeom>
              <a:solidFill>
                <a:srgbClr val="9B37FE"/>
              </a:solidFill>
            </p:spPr>
            <p:txBody>
              <a:bodyPr/>
              <a:lstStyle/>
              <a:p>
                <a:endParaRPr lang="en-US"/>
              </a:p>
            </p:txBody>
          </p:sp>
          <p:sp>
            <p:nvSpPr>
              <p:cNvPr id="7" name="TextBox 7"/>
              <p:cNvSpPr txBox="1"/>
              <p:nvPr/>
            </p:nvSpPr>
            <p:spPr>
              <a:xfrm>
                <a:off x="0" y="-57150"/>
                <a:ext cx="1411655" cy="446759"/>
              </a:xfrm>
              <a:prstGeom prst="rect">
                <a:avLst/>
              </a:prstGeom>
            </p:spPr>
            <p:txBody>
              <a:bodyPr lIns="20822" tIns="20822" rIns="20822" bIns="20822" rtlCol="0" anchor="ctr"/>
              <a:lstStyle/>
              <a:p>
                <a:pPr algn="ctr" defTabSz="609630">
                  <a:lnSpc>
                    <a:spcPts val="2147"/>
                  </a:lnSpc>
                </a:pPr>
                <a:endParaRPr sz="1200">
                  <a:solidFill>
                    <a:prstClr val="black"/>
                  </a:solidFill>
                  <a:latin typeface="Calibri"/>
                </a:endParaRPr>
              </a:p>
            </p:txBody>
          </p:sp>
        </p:grpSp>
        <p:sp>
          <p:nvSpPr>
            <p:cNvPr id="8" name="Freeform 8"/>
            <p:cNvSpPr/>
            <p:nvPr/>
          </p:nvSpPr>
          <p:spPr>
            <a:xfrm>
              <a:off x="380083" y="225826"/>
              <a:ext cx="475630" cy="761008"/>
            </a:xfrm>
            <a:custGeom>
              <a:avLst/>
              <a:gdLst/>
              <a:ahLst/>
              <a:cxnLst/>
              <a:rect l="l" t="t" r="r" b="b"/>
              <a:pathLst>
                <a:path w="475630" h="761008">
                  <a:moveTo>
                    <a:pt x="0" y="0"/>
                  </a:moveTo>
                  <a:lnTo>
                    <a:pt x="475630" y="0"/>
                  </a:lnTo>
                  <a:lnTo>
                    <a:pt x="475630" y="761008"/>
                  </a:lnTo>
                  <a:lnTo>
                    <a:pt x="0" y="7610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886510" y="347156"/>
              <a:ext cx="3507275" cy="481926"/>
            </a:xfrm>
            <a:prstGeom prst="rect">
              <a:avLst/>
            </a:prstGeom>
          </p:spPr>
          <p:txBody>
            <a:bodyPr lIns="0" tIns="0" rIns="0" bIns="0" rtlCol="0" anchor="t">
              <a:spAutoFit/>
            </a:bodyPr>
            <a:lstStyle/>
            <a:p>
              <a:pPr algn="ctr" defTabSz="609630">
                <a:lnSpc>
                  <a:spcPts val="1971"/>
                </a:lnSpc>
                <a:spcBef>
                  <a:spcPct val="0"/>
                </a:spcBef>
              </a:pPr>
              <a:r>
                <a:rPr lang="en-US" sz="1516" b="1" spc="75">
                  <a:solidFill>
                    <a:srgbClr val="FFFFFF"/>
                  </a:solidFill>
                  <a:latin typeface="Roboto Bold"/>
                  <a:ea typeface="Roboto Bold"/>
                  <a:cs typeface="Roboto Bold"/>
                  <a:sym typeface="Roboto Bold"/>
                </a:rPr>
                <a:t>Join AusCAPPS</a:t>
              </a:r>
            </a:p>
          </p:txBody>
        </p:sp>
      </p:grpSp>
      <p:grpSp>
        <p:nvGrpSpPr>
          <p:cNvPr id="10" name="Group 10"/>
          <p:cNvGrpSpPr/>
          <p:nvPr/>
        </p:nvGrpSpPr>
        <p:grpSpPr>
          <a:xfrm>
            <a:off x="3072" y="6252359"/>
            <a:ext cx="12494093" cy="927087"/>
            <a:chOff x="0" y="0"/>
            <a:chExt cx="24988185" cy="1854173"/>
          </a:xfrm>
        </p:grpSpPr>
        <p:grpSp>
          <p:nvGrpSpPr>
            <p:cNvPr id="11" name="Group 11"/>
            <p:cNvGrpSpPr/>
            <p:nvPr/>
          </p:nvGrpSpPr>
          <p:grpSpPr>
            <a:xfrm>
              <a:off x="0" y="0"/>
              <a:ext cx="24988185" cy="1854173"/>
              <a:chOff x="0" y="0"/>
              <a:chExt cx="2858363" cy="212096"/>
            </a:xfrm>
          </p:grpSpPr>
          <p:sp>
            <p:nvSpPr>
              <p:cNvPr id="12" name="Freeform 12"/>
              <p:cNvSpPr/>
              <p:nvPr/>
            </p:nvSpPr>
            <p:spPr>
              <a:xfrm>
                <a:off x="0" y="0"/>
                <a:ext cx="2858363" cy="212096"/>
              </a:xfrm>
              <a:custGeom>
                <a:avLst/>
                <a:gdLst/>
                <a:ahLst/>
                <a:cxnLst/>
                <a:rect l="l" t="t" r="r" b="b"/>
                <a:pathLst>
                  <a:path w="2858363" h="212096">
                    <a:moveTo>
                      <a:pt x="0" y="0"/>
                    </a:moveTo>
                    <a:lnTo>
                      <a:pt x="2858363" y="0"/>
                    </a:lnTo>
                    <a:lnTo>
                      <a:pt x="2858363" y="212096"/>
                    </a:lnTo>
                    <a:lnTo>
                      <a:pt x="0" y="212096"/>
                    </a:lnTo>
                    <a:close/>
                  </a:path>
                </a:pathLst>
              </a:custGeom>
              <a:solidFill>
                <a:srgbClr val="9B37FE"/>
              </a:solidFill>
            </p:spPr>
            <p:txBody>
              <a:bodyPr/>
              <a:lstStyle/>
              <a:p>
                <a:endParaRPr lang="en-US"/>
              </a:p>
            </p:txBody>
          </p:sp>
          <p:sp>
            <p:nvSpPr>
              <p:cNvPr id="13" name="TextBox 13"/>
              <p:cNvSpPr txBox="1"/>
              <p:nvPr/>
            </p:nvSpPr>
            <p:spPr>
              <a:xfrm>
                <a:off x="0" y="-28575"/>
                <a:ext cx="2858363" cy="240671"/>
              </a:xfrm>
              <a:prstGeom prst="rect">
                <a:avLst/>
              </a:prstGeom>
            </p:spPr>
            <p:txBody>
              <a:bodyPr lIns="79578" tIns="79578" rIns="79578" bIns="79578" rtlCol="0" anchor="ctr"/>
              <a:lstStyle/>
              <a:p>
                <a:pPr algn="ctr" defTabSz="609630">
                  <a:lnSpc>
                    <a:spcPts val="1120"/>
                  </a:lnSpc>
                </a:pPr>
                <a:endParaRPr sz="1200">
                  <a:solidFill>
                    <a:prstClr val="black"/>
                  </a:solidFill>
                  <a:latin typeface="Calibri"/>
                </a:endParaRPr>
              </a:p>
            </p:txBody>
          </p:sp>
        </p:grpSp>
        <p:sp>
          <p:nvSpPr>
            <p:cNvPr id="14" name="Freeform 14"/>
            <p:cNvSpPr/>
            <p:nvPr/>
          </p:nvSpPr>
          <p:spPr>
            <a:xfrm>
              <a:off x="835051" y="391291"/>
              <a:ext cx="491538" cy="491538"/>
            </a:xfrm>
            <a:custGeom>
              <a:avLst/>
              <a:gdLst/>
              <a:ahLst/>
              <a:cxnLst/>
              <a:rect l="l" t="t" r="r" b="b"/>
              <a:pathLst>
                <a:path w="491538" h="491538">
                  <a:moveTo>
                    <a:pt x="0" y="0"/>
                  </a:moveTo>
                  <a:lnTo>
                    <a:pt x="491538" y="0"/>
                  </a:lnTo>
                  <a:lnTo>
                    <a:pt x="491538" y="491538"/>
                  </a:lnTo>
                  <a:lnTo>
                    <a:pt x="0" y="4915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TextBox 15"/>
            <p:cNvSpPr txBox="1"/>
            <p:nvPr/>
          </p:nvSpPr>
          <p:spPr>
            <a:xfrm>
              <a:off x="1511346" y="352158"/>
              <a:ext cx="7403772" cy="502318"/>
            </a:xfrm>
            <a:prstGeom prst="rect">
              <a:avLst/>
            </a:prstGeom>
          </p:spPr>
          <p:txBody>
            <a:bodyPr lIns="0" tIns="0" rIns="0" bIns="0" rtlCol="0" anchor="t">
              <a:spAutoFit/>
            </a:bodyPr>
            <a:lstStyle/>
            <a:p>
              <a:pPr defTabSz="609630">
                <a:lnSpc>
                  <a:spcPts val="2146"/>
                </a:lnSpc>
              </a:pPr>
              <a:r>
                <a:rPr lang="en-US" sz="1533" dirty="0">
                  <a:solidFill>
                    <a:srgbClr val="FFFFFF"/>
                  </a:solidFill>
                  <a:latin typeface="Roboto"/>
                  <a:ea typeface="Roboto"/>
                  <a:cs typeface="Roboto"/>
                  <a:sym typeface="Roboto"/>
                </a:rPr>
                <a:t>medcast.com.au/communities/</a:t>
              </a:r>
              <a:r>
                <a:rPr lang="en-US" sz="1533" dirty="0" err="1">
                  <a:solidFill>
                    <a:srgbClr val="FFFFFF"/>
                  </a:solidFill>
                  <a:latin typeface="Roboto"/>
                  <a:ea typeface="Roboto"/>
                  <a:cs typeface="Roboto"/>
                  <a:sym typeface="Roboto"/>
                </a:rPr>
                <a:t>auscapps</a:t>
              </a:r>
              <a:endParaRPr lang="en-US" sz="1533" dirty="0">
                <a:solidFill>
                  <a:srgbClr val="FFFFFF"/>
                </a:solidFill>
                <a:latin typeface="Roboto"/>
                <a:ea typeface="Roboto"/>
                <a:cs typeface="Roboto"/>
                <a:sym typeface="Roboto"/>
              </a:endParaRPr>
            </a:p>
          </p:txBody>
        </p:sp>
        <p:sp>
          <p:nvSpPr>
            <p:cNvPr id="16" name="Freeform 16"/>
            <p:cNvSpPr/>
            <p:nvPr/>
          </p:nvSpPr>
          <p:spPr>
            <a:xfrm>
              <a:off x="9429339" y="474171"/>
              <a:ext cx="414272" cy="325721"/>
            </a:xfrm>
            <a:custGeom>
              <a:avLst/>
              <a:gdLst/>
              <a:ahLst/>
              <a:cxnLst/>
              <a:rect l="l" t="t" r="r" b="b"/>
              <a:pathLst>
                <a:path w="414272" h="325721">
                  <a:moveTo>
                    <a:pt x="0" y="0"/>
                  </a:moveTo>
                  <a:lnTo>
                    <a:pt x="414272" y="0"/>
                  </a:lnTo>
                  <a:lnTo>
                    <a:pt x="414272" y="325721"/>
                  </a:lnTo>
                  <a:lnTo>
                    <a:pt x="0" y="3257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TextBox 17"/>
            <p:cNvSpPr txBox="1"/>
            <p:nvPr/>
          </p:nvSpPr>
          <p:spPr>
            <a:xfrm>
              <a:off x="10034112" y="352128"/>
              <a:ext cx="5412240" cy="502318"/>
            </a:xfrm>
            <a:prstGeom prst="rect">
              <a:avLst/>
            </a:prstGeom>
          </p:spPr>
          <p:txBody>
            <a:bodyPr lIns="0" tIns="0" rIns="0" bIns="0" rtlCol="0" anchor="t">
              <a:spAutoFit/>
            </a:bodyPr>
            <a:lstStyle/>
            <a:p>
              <a:pPr defTabSz="609630">
                <a:lnSpc>
                  <a:spcPts val="2146"/>
                </a:lnSpc>
              </a:pPr>
              <a:r>
                <a:rPr lang="en-US" sz="1533">
                  <a:solidFill>
                    <a:srgbClr val="FFFFFF"/>
                  </a:solidFill>
                  <a:latin typeface="Roboto"/>
                  <a:ea typeface="Roboto"/>
                  <a:cs typeface="Roboto"/>
                  <a:sym typeface="Roboto"/>
                </a:rPr>
                <a:t>AusCAPPS.trial@monash.edu</a:t>
              </a:r>
            </a:p>
          </p:txBody>
        </p:sp>
        <p:sp>
          <p:nvSpPr>
            <p:cNvPr id="18" name="Freeform 18"/>
            <p:cNvSpPr/>
            <p:nvPr/>
          </p:nvSpPr>
          <p:spPr>
            <a:xfrm>
              <a:off x="15960574" y="442264"/>
              <a:ext cx="389535" cy="389535"/>
            </a:xfrm>
            <a:custGeom>
              <a:avLst/>
              <a:gdLst/>
              <a:ahLst/>
              <a:cxnLst/>
              <a:rect l="l" t="t" r="r" b="b"/>
              <a:pathLst>
                <a:path w="389535" h="389535">
                  <a:moveTo>
                    <a:pt x="0" y="0"/>
                  </a:moveTo>
                  <a:lnTo>
                    <a:pt x="389534" y="0"/>
                  </a:lnTo>
                  <a:lnTo>
                    <a:pt x="389534" y="389535"/>
                  </a:lnTo>
                  <a:lnTo>
                    <a:pt x="0" y="38953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TextBox 19"/>
            <p:cNvSpPr txBox="1"/>
            <p:nvPr/>
          </p:nvSpPr>
          <p:spPr>
            <a:xfrm>
              <a:off x="16523043" y="352128"/>
              <a:ext cx="3695888" cy="502318"/>
            </a:xfrm>
            <a:prstGeom prst="rect">
              <a:avLst/>
            </a:prstGeom>
          </p:spPr>
          <p:txBody>
            <a:bodyPr lIns="0" tIns="0" rIns="0" bIns="0" rtlCol="0" anchor="t">
              <a:spAutoFit/>
            </a:bodyPr>
            <a:lstStyle/>
            <a:p>
              <a:pPr defTabSz="609630">
                <a:lnSpc>
                  <a:spcPts val="2146"/>
                </a:lnSpc>
              </a:pPr>
              <a:r>
                <a:rPr lang="en-US" sz="1533">
                  <a:solidFill>
                    <a:srgbClr val="FFFFFF"/>
                  </a:solidFill>
                  <a:latin typeface="Roboto"/>
                  <a:ea typeface="Roboto"/>
                  <a:cs typeface="Roboto"/>
                  <a:sym typeface="Roboto"/>
                </a:rPr>
                <a:t>AusCAPPS Network</a:t>
              </a:r>
            </a:p>
          </p:txBody>
        </p:sp>
        <p:sp>
          <p:nvSpPr>
            <p:cNvPr id="20" name="TextBox 20"/>
            <p:cNvSpPr txBox="1"/>
            <p:nvPr/>
          </p:nvSpPr>
          <p:spPr>
            <a:xfrm>
              <a:off x="21235705" y="356484"/>
              <a:ext cx="2300960" cy="502318"/>
            </a:xfrm>
            <a:prstGeom prst="rect">
              <a:avLst/>
            </a:prstGeom>
          </p:spPr>
          <p:txBody>
            <a:bodyPr lIns="0" tIns="0" rIns="0" bIns="0" rtlCol="0" anchor="t">
              <a:spAutoFit/>
            </a:bodyPr>
            <a:lstStyle/>
            <a:p>
              <a:pPr defTabSz="609630">
                <a:lnSpc>
                  <a:spcPts val="2146"/>
                </a:lnSpc>
              </a:pPr>
              <a:r>
                <a:rPr lang="en-US" sz="1533">
                  <a:solidFill>
                    <a:srgbClr val="FFFFFF"/>
                  </a:solidFill>
                  <a:latin typeface="Roboto"/>
                  <a:ea typeface="Roboto"/>
                  <a:cs typeface="Roboto"/>
                  <a:sym typeface="Roboto"/>
                </a:rPr>
                <a:t>AusCAPPS</a:t>
              </a:r>
            </a:p>
          </p:txBody>
        </p:sp>
        <p:sp>
          <p:nvSpPr>
            <p:cNvPr id="21" name="Freeform 21">
              <a:hlinkClick r:id="rId14" tooltip="https://www.facebook.com/AusCAPPS"/>
            </p:cNvPr>
            <p:cNvSpPr/>
            <p:nvPr/>
          </p:nvSpPr>
          <p:spPr>
            <a:xfrm>
              <a:off x="20733155" y="404924"/>
              <a:ext cx="202077" cy="427886"/>
            </a:xfrm>
            <a:custGeom>
              <a:avLst/>
              <a:gdLst/>
              <a:ahLst/>
              <a:cxnLst/>
              <a:rect l="l" t="t" r="r" b="b"/>
              <a:pathLst>
                <a:path w="202077" h="427886">
                  <a:moveTo>
                    <a:pt x="0" y="0"/>
                  </a:moveTo>
                  <a:lnTo>
                    <a:pt x="202077" y="0"/>
                  </a:lnTo>
                  <a:lnTo>
                    <a:pt x="202077" y="427886"/>
                  </a:lnTo>
                  <a:lnTo>
                    <a:pt x="0" y="4278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grpSp>
        <p:nvGrpSpPr>
          <p:cNvPr id="22" name="Group 22"/>
          <p:cNvGrpSpPr/>
          <p:nvPr/>
        </p:nvGrpSpPr>
        <p:grpSpPr>
          <a:xfrm>
            <a:off x="337714" y="1850441"/>
            <a:ext cx="5569215" cy="3229602"/>
            <a:chOff x="0" y="-19049"/>
            <a:chExt cx="11138429" cy="6459203"/>
          </a:xfrm>
        </p:grpSpPr>
        <p:sp>
          <p:nvSpPr>
            <p:cNvPr id="23" name="TextBox 23"/>
            <p:cNvSpPr txBox="1"/>
            <p:nvPr/>
          </p:nvSpPr>
          <p:spPr>
            <a:xfrm>
              <a:off x="0" y="-19049"/>
              <a:ext cx="10655145" cy="2026196"/>
            </a:xfrm>
            <a:prstGeom prst="rect">
              <a:avLst/>
            </a:prstGeom>
          </p:spPr>
          <p:txBody>
            <a:bodyPr lIns="0" tIns="0" rIns="0" bIns="0" rtlCol="0" anchor="t">
              <a:spAutoFit/>
            </a:bodyPr>
            <a:lstStyle/>
            <a:p>
              <a:pPr marL="345455" lvl="1" indent="-172727" algn="just" defTabSz="609630">
                <a:lnSpc>
                  <a:spcPts val="1983"/>
                </a:lnSpc>
                <a:buFont typeface="Arial"/>
                <a:buChar char="•"/>
              </a:pPr>
              <a:r>
                <a:rPr lang="en-US" sz="1599">
                  <a:solidFill>
                    <a:srgbClr val="352087"/>
                  </a:solidFill>
                  <a:latin typeface="Roboto"/>
                  <a:ea typeface="Roboto"/>
                  <a:cs typeface="Roboto"/>
                  <a:sym typeface="Roboto"/>
                </a:rPr>
                <a:t>Connect with GPs, practice nurses, nurse practitioners, midwives, Aboriginal Health Practitioners and community pharmacists who have an interest in providing LARC and/or EMA services in Australia</a:t>
              </a:r>
            </a:p>
          </p:txBody>
        </p:sp>
        <p:sp>
          <p:nvSpPr>
            <p:cNvPr id="24" name="TextBox 24"/>
            <p:cNvSpPr txBox="1"/>
            <p:nvPr/>
          </p:nvSpPr>
          <p:spPr>
            <a:xfrm>
              <a:off x="0" y="2212459"/>
              <a:ext cx="10655145" cy="1000274"/>
            </a:xfrm>
            <a:prstGeom prst="rect">
              <a:avLst/>
            </a:prstGeom>
          </p:spPr>
          <p:txBody>
            <a:bodyPr lIns="0" tIns="0" rIns="0" bIns="0" rtlCol="0" anchor="t">
              <a:spAutoFit/>
            </a:bodyPr>
            <a:lstStyle/>
            <a:p>
              <a:pPr marL="345455" lvl="1" indent="-172727" algn="just" defTabSz="609630">
                <a:lnSpc>
                  <a:spcPts val="1983"/>
                </a:lnSpc>
                <a:buFont typeface="Arial"/>
                <a:buChar char="•"/>
              </a:pPr>
              <a:r>
                <a:rPr lang="en-US" sz="1599">
                  <a:solidFill>
                    <a:srgbClr val="352087"/>
                  </a:solidFill>
                  <a:latin typeface="Roboto"/>
                  <a:ea typeface="Roboto"/>
                  <a:cs typeface="Roboto"/>
                  <a:sym typeface="Roboto"/>
                </a:rPr>
                <a:t>Discuss case studies and chat with peers and expert clinicians</a:t>
              </a:r>
            </a:p>
          </p:txBody>
        </p:sp>
        <p:sp>
          <p:nvSpPr>
            <p:cNvPr id="25" name="TextBox 25"/>
            <p:cNvSpPr txBox="1"/>
            <p:nvPr/>
          </p:nvSpPr>
          <p:spPr>
            <a:xfrm>
              <a:off x="0" y="3453364"/>
              <a:ext cx="11138429" cy="487312"/>
            </a:xfrm>
            <a:prstGeom prst="rect">
              <a:avLst/>
            </a:prstGeom>
          </p:spPr>
          <p:txBody>
            <a:bodyPr lIns="0" tIns="0" rIns="0" bIns="0" rtlCol="0" anchor="t">
              <a:spAutoFit/>
            </a:bodyPr>
            <a:lstStyle/>
            <a:p>
              <a:pPr marL="345455" lvl="1" indent="-172727" algn="just" defTabSz="609630">
                <a:lnSpc>
                  <a:spcPts val="1983"/>
                </a:lnSpc>
                <a:buFont typeface="Arial"/>
                <a:buChar char="•"/>
              </a:pPr>
              <a:r>
                <a:rPr lang="en-US" sz="1599">
                  <a:solidFill>
                    <a:srgbClr val="352087"/>
                  </a:solidFill>
                  <a:latin typeface="Roboto"/>
                  <a:ea typeface="Roboto"/>
                  <a:cs typeface="Roboto"/>
                  <a:sym typeface="Roboto"/>
                </a:rPr>
                <a:t>Find providers near you and build local networks </a:t>
              </a:r>
            </a:p>
          </p:txBody>
        </p:sp>
        <p:sp>
          <p:nvSpPr>
            <p:cNvPr id="26" name="TextBox 26"/>
            <p:cNvSpPr txBox="1"/>
            <p:nvPr/>
          </p:nvSpPr>
          <p:spPr>
            <a:xfrm>
              <a:off x="0" y="5439880"/>
              <a:ext cx="10655145" cy="1000274"/>
            </a:xfrm>
            <a:prstGeom prst="rect">
              <a:avLst/>
            </a:prstGeom>
          </p:spPr>
          <p:txBody>
            <a:bodyPr lIns="0" tIns="0" rIns="0" bIns="0" rtlCol="0" anchor="t">
              <a:spAutoFit/>
            </a:bodyPr>
            <a:lstStyle/>
            <a:p>
              <a:pPr marL="345455" lvl="1" indent="-172727" algn="just" defTabSz="609630">
                <a:lnSpc>
                  <a:spcPts val="1983"/>
                </a:lnSpc>
                <a:buFont typeface="Arial"/>
                <a:buChar char="•"/>
              </a:pPr>
              <a:r>
                <a:rPr lang="en-US" sz="1599">
                  <a:solidFill>
                    <a:srgbClr val="352087"/>
                  </a:solidFill>
                  <a:latin typeface="Roboto"/>
                  <a:ea typeface="Roboto"/>
                  <a:cs typeface="Roboto"/>
                  <a:sym typeface="Roboto"/>
                </a:rPr>
                <a:t>Keep up to date with education and training opportunities related to LARC and EMA</a:t>
              </a:r>
            </a:p>
          </p:txBody>
        </p:sp>
        <p:sp>
          <p:nvSpPr>
            <p:cNvPr id="27" name="TextBox 27"/>
            <p:cNvSpPr txBox="1"/>
            <p:nvPr/>
          </p:nvSpPr>
          <p:spPr>
            <a:xfrm>
              <a:off x="0" y="4198972"/>
              <a:ext cx="10655145" cy="1000274"/>
            </a:xfrm>
            <a:prstGeom prst="rect">
              <a:avLst/>
            </a:prstGeom>
          </p:spPr>
          <p:txBody>
            <a:bodyPr lIns="0" tIns="0" rIns="0" bIns="0" rtlCol="0" anchor="t">
              <a:spAutoFit/>
            </a:bodyPr>
            <a:lstStyle/>
            <a:p>
              <a:pPr marL="345455" lvl="1" indent="-172727" algn="just" defTabSz="609630">
                <a:lnSpc>
                  <a:spcPts val="1983"/>
                </a:lnSpc>
                <a:buFont typeface="Arial"/>
                <a:buChar char="•"/>
              </a:pPr>
              <a:r>
                <a:rPr lang="en-US" sz="1599">
                  <a:solidFill>
                    <a:srgbClr val="352087"/>
                  </a:solidFill>
                  <a:latin typeface="Roboto"/>
                  <a:ea typeface="Roboto"/>
                  <a:cs typeface="Roboto"/>
                  <a:sym typeface="Roboto"/>
                </a:rPr>
                <a:t>Get access to the latest evidence-based resources, guidelines, webinars and podcasts</a:t>
              </a:r>
            </a:p>
          </p:txBody>
        </p:sp>
      </p:grpSp>
      <p:grpSp>
        <p:nvGrpSpPr>
          <p:cNvPr id="28" name="Group 28"/>
          <p:cNvGrpSpPr/>
          <p:nvPr/>
        </p:nvGrpSpPr>
        <p:grpSpPr>
          <a:xfrm>
            <a:off x="-431893" y="5400031"/>
            <a:ext cx="13061929" cy="952724"/>
            <a:chOff x="0" y="0"/>
            <a:chExt cx="26123858" cy="1905448"/>
          </a:xfrm>
        </p:grpSpPr>
        <p:grpSp>
          <p:nvGrpSpPr>
            <p:cNvPr id="29" name="Group 29"/>
            <p:cNvGrpSpPr/>
            <p:nvPr/>
          </p:nvGrpSpPr>
          <p:grpSpPr>
            <a:xfrm>
              <a:off x="0" y="0"/>
              <a:ext cx="26123858" cy="1905448"/>
              <a:chOff x="0" y="0"/>
              <a:chExt cx="5160268" cy="376385"/>
            </a:xfrm>
          </p:grpSpPr>
          <p:sp>
            <p:nvSpPr>
              <p:cNvPr id="30" name="Freeform 30"/>
              <p:cNvSpPr/>
              <p:nvPr/>
            </p:nvSpPr>
            <p:spPr>
              <a:xfrm>
                <a:off x="0" y="0"/>
                <a:ext cx="5160268" cy="376385"/>
              </a:xfrm>
              <a:custGeom>
                <a:avLst/>
                <a:gdLst/>
                <a:ahLst/>
                <a:cxnLst/>
                <a:rect l="l" t="t" r="r" b="b"/>
                <a:pathLst>
                  <a:path w="5160268" h="376385">
                    <a:moveTo>
                      <a:pt x="0" y="0"/>
                    </a:moveTo>
                    <a:lnTo>
                      <a:pt x="5160268" y="0"/>
                    </a:lnTo>
                    <a:lnTo>
                      <a:pt x="5160268" y="376385"/>
                    </a:lnTo>
                    <a:lnTo>
                      <a:pt x="0" y="376385"/>
                    </a:lnTo>
                    <a:close/>
                  </a:path>
                </a:pathLst>
              </a:custGeom>
              <a:solidFill>
                <a:srgbClr val="FFFFFF"/>
              </a:solidFill>
            </p:spPr>
            <p:txBody>
              <a:bodyPr/>
              <a:lstStyle/>
              <a:p>
                <a:endParaRPr lang="en-US"/>
              </a:p>
            </p:txBody>
          </p:sp>
          <p:sp>
            <p:nvSpPr>
              <p:cNvPr id="31" name="TextBox 31"/>
              <p:cNvSpPr txBox="1"/>
              <p:nvPr/>
            </p:nvSpPr>
            <p:spPr>
              <a:xfrm>
                <a:off x="0" y="-47625"/>
                <a:ext cx="5160268" cy="424010"/>
              </a:xfrm>
              <a:prstGeom prst="rect">
                <a:avLst/>
              </a:prstGeom>
            </p:spPr>
            <p:txBody>
              <a:bodyPr lIns="33867" tIns="33867" rIns="33867" bIns="33867" rtlCol="0" anchor="ctr"/>
              <a:lstStyle/>
              <a:p>
                <a:pPr algn="ctr" defTabSz="609630">
                  <a:lnSpc>
                    <a:spcPts val="1493"/>
                  </a:lnSpc>
                </a:pPr>
                <a:endParaRPr sz="1200">
                  <a:solidFill>
                    <a:prstClr val="black"/>
                  </a:solidFill>
                  <a:latin typeface="Calibri"/>
                </a:endParaRPr>
              </a:p>
            </p:txBody>
          </p:sp>
        </p:grpSp>
        <p:sp>
          <p:nvSpPr>
            <p:cNvPr id="32" name="TextBox 32"/>
            <p:cNvSpPr txBox="1"/>
            <p:nvPr/>
          </p:nvSpPr>
          <p:spPr>
            <a:xfrm>
              <a:off x="1842948" y="202460"/>
              <a:ext cx="5317074" cy="501036"/>
            </a:xfrm>
            <a:prstGeom prst="rect">
              <a:avLst/>
            </a:prstGeom>
          </p:spPr>
          <p:txBody>
            <a:bodyPr lIns="0" tIns="0" rIns="0" bIns="0" rtlCol="0" anchor="t">
              <a:spAutoFit/>
            </a:bodyPr>
            <a:lstStyle/>
            <a:p>
              <a:pPr algn="just" defTabSz="609630">
                <a:lnSpc>
                  <a:spcPts val="2160"/>
                </a:lnSpc>
              </a:pPr>
              <a:r>
                <a:rPr lang="en-US" sz="1333" b="1">
                  <a:solidFill>
                    <a:srgbClr val="352087"/>
                  </a:solidFill>
                  <a:latin typeface="Arialle Bold"/>
                  <a:ea typeface="Arialle Bold"/>
                  <a:cs typeface="Arialle Bold"/>
                  <a:sym typeface="Arialle Bold"/>
                </a:rPr>
                <a:t>Project partners</a:t>
              </a:r>
            </a:p>
          </p:txBody>
        </p:sp>
        <p:sp>
          <p:nvSpPr>
            <p:cNvPr id="33" name="TextBox 33"/>
            <p:cNvSpPr txBox="1"/>
            <p:nvPr/>
          </p:nvSpPr>
          <p:spPr>
            <a:xfrm>
              <a:off x="1842948" y="974620"/>
              <a:ext cx="5317074" cy="735458"/>
            </a:xfrm>
            <a:prstGeom prst="rect">
              <a:avLst/>
            </a:prstGeom>
          </p:spPr>
          <p:txBody>
            <a:bodyPr lIns="0" tIns="0" rIns="0" bIns="0" rtlCol="0" anchor="t">
              <a:spAutoFit/>
            </a:bodyPr>
            <a:lstStyle/>
            <a:p>
              <a:pPr defTabSz="609630">
                <a:lnSpc>
                  <a:spcPts val="1493"/>
                </a:lnSpc>
              </a:pPr>
              <a:r>
                <a:rPr lang="en-US" sz="1066" i="1">
                  <a:solidFill>
                    <a:srgbClr val="000000"/>
                  </a:solidFill>
                  <a:latin typeface="Arialle Italics"/>
                  <a:ea typeface="Arialle Italics"/>
                  <a:cs typeface="Arialle Italics"/>
                  <a:sym typeface="Arialle Italics"/>
                </a:rPr>
                <a:t>The Department of Health, Disability and Ageing is an official partner of AusCAPPS</a:t>
              </a:r>
            </a:p>
          </p:txBody>
        </p:sp>
        <p:sp>
          <p:nvSpPr>
            <p:cNvPr id="34" name="Freeform 34"/>
            <p:cNvSpPr/>
            <p:nvPr/>
          </p:nvSpPr>
          <p:spPr>
            <a:xfrm>
              <a:off x="22491031" y="450805"/>
              <a:ext cx="1915562" cy="315845"/>
            </a:xfrm>
            <a:custGeom>
              <a:avLst/>
              <a:gdLst/>
              <a:ahLst/>
              <a:cxnLst/>
              <a:rect l="l" t="t" r="r" b="b"/>
              <a:pathLst>
                <a:path w="1915562" h="315845">
                  <a:moveTo>
                    <a:pt x="0" y="0"/>
                  </a:moveTo>
                  <a:lnTo>
                    <a:pt x="1915562" y="0"/>
                  </a:lnTo>
                  <a:lnTo>
                    <a:pt x="1915562" y="315844"/>
                  </a:lnTo>
                  <a:lnTo>
                    <a:pt x="0" y="315844"/>
                  </a:lnTo>
                  <a:lnTo>
                    <a:pt x="0" y="0"/>
                  </a:lnTo>
                  <a:close/>
                </a:path>
              </a:pathLst>
            </a:custGeom>
            <a:blipFill>
              <a:blip r:embed="rId17"/>
              <a:stretch>
                <a:fillRect/>
              </a:stretch>
            </a:blipFill>
          </p:spPr>
          <p:txBody>
            <a:bodyPr/>
            <a:lstStyle/>
            <a:p>
              <a:endParaRPr lang="en-US"/>
            </a:p>
          </p:txBody>
        </p:sp>
        <p:sp>
          <p:nvSpPr>
            <p:cNvPr id="35" name="Freeform 35"/>
            <p:cNvSpPr/>
            <p:nvPr/>
          </p:nvSpPr>
          <p:spPr>
            <a:xfrm>
              <a:off x="17851041" y="386771"/>
              <a:ext cx="1030110" cy="443912"/>
            </a:xfrm>
            <a:custGeom>
              <a:avLst/>
              <a:gdLst/>
              <a:ahLst/>
              <a:cxnLst/>
              <a:rect l="l" t="t" r="r" b="b"/>
              <a:pathLst>
                <a:path w="1030110" h="443912">
                  <a:moveTo>
                    <a:pt x="0" y="0"/>
                  </a:moveTo>
                  <a:lnTo>
                    <a:pt x="1030110" y="0"/>
                  </a:lnTo>
                  <a:lnTo>
                    <a:pt x="1030110" y="443912"/>
                  </a:lnTo>
                  <a:lnTo>
                    <a:pt x="0" y="443912"/>
                  </a:lnTo>
                  <a:lnTo>
                    <a:pt x="0" y="0"/>
                  </a:lnTo>
                  <a:close/>
                </a:path>
              </a:pathLst>
            </a:custGeom>
            <a:blipFill>
              <a:blip r:embed="rId18"/>
              <a:stretch>
                <a:fillRect t="-11194" b="-15379"/>
              </a:stretch>
            </a:blipFill>
          </p:spPr>
          <p:txBody>
            <a:bodyPr/>
            <a:lstStyle/>
            <a:p>
              <a:endParaRPr lang="en-US"/>
            </a:p>
          </p:txBody>
        </p:sp>
        <p:sp>
          <p:nvSpPr>
            <p:cNvPr id="36" name="Freeform 36"/>
            <p:cNvSpPr/>
            <p:nvPr/>
          </p:nvSpPr>
          <p:spPr>
            <a:xfrm>
              <a:off x="11507932" y="467834"/>
              <a:ext cx="1291328" cy="281786"/>
            </a:xfrm>
            <a:custGeom>
              <a:avLst/>
              <a:gdLst/>
              <a:ahLst/>
              <a:cxnLst/>
              <a:rect l="l" t="t" r="r" b="b"/>
              <a:pathLst>
                <a:path w="1291328" h="281786">
                  <a:moveTo>
                    <a:pt x="0" y="0"/>
                  </a:moveTo>
                  <a:lnTo>
                    <a:pt x="1291328" y="0"/>
                  </a:lnTo>
                  <a:lnTo>
                    <a:pt x="1291328" y="281786"/>
                  </a:lnTo>
                  <a:lnTo>
                    <a:pt x="0" y="281786"/>
                  </a:lnTo>
                  <a:lnTo>
                    <a:pt x="0" y="0"/>
                  </a:lnTo>
                  <a:close/>
                </a:path>
              </a:pathLst>
            </a:custGeom>
            <a:blipFill>
              <a:blip r:embed="rId19"/>
              <a:stretch>
                <a:fillRect l="-7763" t="-42180" r="-9104" b="-30093"/>
              </a:stretch>
            </a:blipFill>
          </p:spPr>
          <p:txBody>
            <a:bodyPr/>
            <a:lstStyle/>
            <a:p>
              <a:endParaRPr lang="en-US"/>
            </a:p>
          </p:txBody>
        </p:sp>
        <p:sp>
          <p:nvSpPr>
            <p:cNvPr id="37" name="Freeform 37"/>
            <p:cNvSpPr/>
            <p:nvPr/>
          </p:nvSpPr>
          <p:spPr>
            <a:xfrm>
              <a:off x="7317908" y="400815"/>
              <a:ext cx="1293230" cy="415824"/>
            </a:xfrm>
            <a:custGeom>
              <a:avLst/>
              <a:gdLst/>
              <a:ahLst/>
              <a:cxnLst/>
              <a:rect l="l" t="t" r="r" b="b"/>
              <a:pathLst>
                <a:path w="1293230" h="415824">
                  <a:moveTo>
                    <a:pt x="0" y="0"/>
                  </a:moveTo>
                  <a:lnTo>
                    <a:pt x="1293230" y="0"/>
                  </a:lnTo>
                  <a:lnTo>
                    <a:pt x="1293230" y="415824"/>
                  </a:lnTo>
                  <a:lnTo>
                    <a:pt x="0" y="415824"/>
                  </a:lnTo>
                  <a:lnTo>
                    <a:pt x="0" y="0"/>
                  </a:lnTo>
                  <a:close/>
                </a:path>
              </a:pathLst>
            </a:custGeom>
            <a:blipFill>
              <a:blip r:embed="rId20"/>
              <a:stretch>
                <a:fillRect l="-11624" t="-27902" r="-10962" b="-34764"/>
              </a:stretch>
            </a:blipFill>
          </p:spPr>
          <p:txBody>
            <a:bodyPr/>
            <a:lstStyle/>
            <a:p>
              <a:endParaRPr lang="en-US"/>
            </a:p>
          </p:txBody>
        </p:sp>
        <p:sp>
          <p:nvSpPr>
            <p:cNvPr id="38" name="Freeform 38"/>
            <p:cNvSpPr/>
            <p:nvPr/>
          </p:nvSpPr>
          <p:spPr>
            <a:xfrm>
              <a:off x="10198705" y="401056"/>
              <a:ext cx="1201973" cy="415341"/>
            </a:xfrm>
            <a:custGeom>
              <a:avLst/>
              <a:gdLst/>
              <a:ahLst/>
              <a:cxnLst/>
              <a:rect l="l" t="t" r="r" b="b"/>
              <a:pathLst>
                <a:path w="1201973" h="415341">
                  <a:moveTo>
                    <a:pt x="0" y="0"/>
                  </a:moveTo>
                  <a:lnTo>
                    <a:pt x="1201973" y="0"/>
                  </a:lnTo>
                  <a:lnTo>
                    <a:pt x="1201973" y="415342"/>
                  </a:lnTo>
                  <a:lnTo>
                    <a:pt x="0" y="415342"/>
                  </a:lnTo>
                  <a:lnTo>
                    <a:pt x="0" y="0"/>
                  </a:lnTo>
                  <a:close/>
                </a:path>
              </a:pathLst>
            </a:custGeom>
            <a:blipFill>
              <a:blip r:embed="rId21"/>
              <a:stretch>
                <a:fillRect/>
              </a:stretch>
            </a:blipFill>
          </p:spPr>
          <p:txBody>
            <a:bodyPr/>
            <a:lstStyle/>
            <a:p>
              <a:endParaRPr lang="en-US"/>
            </a:p>
          </p:txBody>
        </p:sp>
        <p:sp>
          <p:nvSpPr>
            <p:cNvPr id="39" name="Freeform 39"/>
            <p:cNvSpPr/>
            <p:nvPr/>
          </p:nvSpPr>
          <p:spPr>
            <a:xfrm>
              <a:off x="12906515" y="386771"/>
              <a:ext cx="1881040" cy="443912"/>
            </a:xfrm>
            <a:custGeom>
              <a:avLst/>
              <a:gdLst/>
              <a:ahLst/>
              <a:cxnLst/>
              <a:rect l="l" t="t" r="r" b="b"/>
              <a:pathLst>
                <a:path w="1881040" h="443912">
                  <a:moveTo>
                    <a:pt x="0" y="0"/>
                  </a:moveTo>
                  <a:lnTo>
                    <a:pt x="1881039" y="0"/>
                  </a:lnTo>
                  <a:lnTo>
                    <a:pt x="1881039" y="443912"/>
                  </a:lnTo>
                  <a:lnTo>
                    <a:pt x="0" y="443912"/>
                  </a:lnTo>
                  <a:lnTo>
                    <a:pt x="0" y="0"/>
                  </a:lnTo>
                  <a:close/>
                </a:path>
              </a:pathLst>
            </a:custGeom>
            <a:blipFill>
              <a:blip r:embed="rId22"/>
              <a:stretch>
                <a:fillRect l="-6494" t="-25471" r="-7231" b="-26095"/>
              </a:stretch>
            </a:blipFill>
          </p:spPr>
          <p:txBody>
            <a:bodyPr/>
            <a:lstStyle/>
            <a:p>
              <a:endParaRPr lang="en-US"/>
            </a:p>
          </p:txBody>
        </p:sp>
        <p:sp>
          <p:nvSpPr>
            <p:cNvPr id="40" name="Freeform 40"/>
            <p:cNvSpPr/>
            <p:nvPr/>
          </p:nvSpPr>
          <p:spPr>
            <a:xfrm>
              <a:off x="17123838" y="310033"/>
              <a:ext cx="619948" cy="597388"/>
            </a:xfrm>
            <a:custGeom>
              <a:avLst/>
              <a:gdLst/>
              <a:ahLst/>
              <a:cxnLst/>
              <a:rect l="l" t="t" r="r" b="b"/>
              <a:pathLst>
                <a:path w="619948" h="597388">
                  <a:moveTo>
                    <a:pt x="0" y="0"/>
                  </a:moveTo>
                  <a:lnTo>
                    <a:pt x="619949" y="0"/>
                  </a:lnTo>
                  <a:lnTo>
                    <a:pt x="619949" y="597388"/>
                  </a:lnTo>
                  <a:lnTo>
                    <a:pt x="0" y="597388"/>
                  </a:lnTo>
                  <a:lnTo>
                    <a:pt x="0" y="0"/>
                  </a:lnTo>
                  <a:close/>
                </a:path>
              </a:pathLst>
            </a:custGeom>
            <a:blipFill>
              <a:blip r:embed="rId23"/>
              <a:stretch>
                <a:fillRect/>
              </a:stretch>
            </a:blipFill>
          </p:spPr>
          <p:txBody>
            <a:bodyPr/>
            <a:lstStyle/>
            <a:p>
              <a:endParaRPr lang="en-US"/>
            </a:p>
          </p:txBody>
        </p:sp>
        <p:sp>
          <p:nvSpPr>
            <p:cNvPr id="41" name="Freeform 41"/>
            <p:cNvSpPr/>
            <p:nvPr/>
          </p:nvSpPr>
          <p:spPr>
            <a:xfrm>
              <a:off x="15658238" y="437802"/>
              <a:ext cx="1358346" cy="341850"/>
            </a:xfrm>
            <a:custGeom>
              <a:avLst/>
              <a:gdLst/>
              <a:ahLst/>
              <a:cxnLst/>
              <a:rect l="l" t="t" r="r" b="b"/>
              <a:pathLst>
                <a:path w="1358346" h="341850">
                  <a:moveTo>
                    <a:pt x="0" y="0"/>
                  </a:moveTo>
                  <a:lnTo>
                    <a:pt x="1358346" y="0"/>
                  </a:lnTo>
                  <a:lnTo>
                    <a:pt x="1358346" y="341850"/>
                  </a:lnTo>
                  <a:lnTo>
                    <a:pt x="0" y="341850"/>
                  </a:lnTo>
                  <a:lnTo>
                    <a:pt x="0" y="0"/>
                  </a:lnTo>
                  <a:close/>
                </a:path>
              </a:pathLst>
            </a:custGeom>
            <a:blipFill>
              <a:blip r:embed="rId24"/>
              <a:stretch>
                <a:fillRect/>
              </a:stretch>
            </a:blipFill>
          </p:spPr>
          <p:txBody>
            <a:bodyPr/>
            <a:lstStyle/>
            <a:p>
              <a:endParaRPr lang="en-US"/>
            </a:p>
          </p:txBody>
        </p:sp>
        <p:sp>
          <p:nvSpPr>
            <p:cNvPr id="42" name="Freeform 42"/>
            <p:cNvSpPr/>
            <p:nvPr/>
          </p:nvSpPr>
          <p:spPr>
            <a:xfrm>
              <a:off x="8718392" y="426125"/>
              <a:ext cx="1373058" cy="365204"/>
            </a:xfrm>
            <a:custGeom>
              <a:avLst/>
              <a:gdLst/>
              <a:ahLst/>
              <a:cxnLst/>
              <a:rect l="l" t="t" r="r" b="b"/>
              <a:pathLst>
                <a:path w="1373058" h="365204">
                  <a:moveTo>
                    <a:pt x="0" y="0"/>
                  </a:moveTo>
                  <a:lnTo>
                    <a:pt x="1373058" y="0"/>
                  </a:lnTo>
                  <a:lnTo>
                    <a:pt x="1373058" y="365204"/>
                  </a:lnTo>
                  <a:lnTo>
                    <a:pt x="0" y="365204"/>
                  </a:lnTo>
                  <a:lnTo>
                    <a:pt x="0" y="0"/>
                  </a:lnTo>
                  <a:close/>
                </a:path>
              </a:pathLst>
            </a:custGeom>
            <a:blipFill>
              <a:blip r:embed="rId25"/>
              <a:stretch>
                <a:fillRect/>
              </a:stretch>
            </a:blipFill>
          </p:spPr>
          <p:txBody>
            <a:bodyPr/>
            <a:lstStyle/>
            <a:p>
              <a:endParaRPr lang="en-US"/>
            </a:p>
          </p:txBody>
        </p:sp>
        <p:sp>
          <p:nvSpPr>
            <p:cNvPr id="43" name="Freeform 43"/>
            <p:cNvSpPr/>
            <p:nvPr/>
          </p:nvSpPr>
          <p:spPr>
            <a:xfrm>
              <a:off x="20043274" y="372485"/>
              <a:ext cx="788411" cy="472483"/>
            </a:xfrm>
            <a:custGeom>
              <a:avLst/>
              <a:gdLst/>
              <a:ahLst/>
              <a:cxnLst/>
              <a:rect l="l" t="t" r="r" b="b"/>
              <a:pathLst>
                <a:path w="788411" h="472483">
                  <a:moveTo>
                    <a:pt x="0" y="0"/>
                  </a:moveTo>
                  <a:lnTo>
                    <a:pt x="788411" y="0"/>
                  </a:lnTo>
                  <a:lnTo>
                    <a:pt x="788411" y="472484"/>
                  </a:lnTo>
                  <a:lnTo>
                    <a:pt x="0" y="472484"/>
                  </a:lnTo>
                  <a:lnTo>
                    <a:pt x="0" y="0"/>
                  </a:lnTo>
                  <a:close/>
                </a:path>
              </a:pathLst>
            </a:custGeom>
            <a:blipFill>
              <a:blip r:embed="rId26"/>
              <a:stretch>
                <a:fillRect l="-11111" t="-22092" r="-11584" b="-20711"/>
              </a:stretch>
            </a:blipFill>
          </p:spPr>
          <p:txBody>
            <a:bodyPr/>
            <a:lstStyle/>
            <a:p>
              <a:endParaRPr lang="en-US"/>
            </a:p>
          </p:txBody>
        </p:sp>
        <p:sp>
          <p:nvSpPr>
            <p:cNvPr id="44" name="Freeform 44"/>
            <p:cNvSpPr/>
            <p:nvPr/>
          </p:nvSpPr>
          <p:spPr>
            <a:xfrm>
              <a:off x="18988405" y="327404"/>
              <a:ext cx="947614" cy="562646"/>
            </a:xfrm>
            <a:custGeom>
              <a:avLst/>
              <a:gdLst/>
              <a:ahLst/>
              <a:cxnLst/>
              <a:rect l="l" t="t" r="r" b="b"/>
              <a:pathLst>
                <a:path w="947614" h="562646">
                  <a:moveTo>
                    <a:pt x="0" y="0"/>
                  </a:moveTo>
                  <a:lnTo>
                    <a:pt x="947614" y="0"/>
                  </a:lnTo>
                  <a:lnTo>
                    <a:pt x="947614" y="562646"/>
                  </a:lnTo>
                  <a:lnTo>
                    <a:pt x="0" y="562646"/>
                  </a:lnTo>
                  <a:lnTo>
                    <a:pt x="0" y="0"/>
                  </a:lnTo>
                  <a:close/>
                </a:path>
              </a:pathLst>
            </a:custGeom>
            <a:blipFill>
              <a:blip r:embed="rId27"/>
              <a:stretch>
                <a:fillRect/>
              </a:stretch>
            </a:blipFill>
          </p:spPr>
          <p:txBody>
            <a:bodyPr/>
            <a:lstStyle/>
            <a:p>
              <a:endParaRPr lang="en-US"/>
            </a:p>
          </p:txBody>
        </p:sp>
        <p:sp>
          <p:nvSpPr>
            <p:cNvPr id="45" name="Freeform 45"/>
            <p:cNvSpPr/>
            <p:nvPr/>
          </p:nvSpPr>
          <p:spPr>
            <a:xfrm>
              <a:off x="14894809" y="280640"/>
              <a:ext cx="656175" cy="656175"/>
            </a:xfrm>
            <a:custGeom>
              <a:avLst/>
              <a:gdLst/>
              <a:ahLst/>
              <a:cxnLst/>
              <a:rect l="l" t="t" r="r" b="b"/>
              <a:pathLst>
                <a:path w="656175" h="656175">
                  <a:moveTo>
                    <a:pt x="0" y="0"/>
                  </a:moveTo>
                  <a:lnTo>
                    <a:pt x="656175" y="0"/>
                  </a:lnTo>
                  <a:lnTo>
                    <a:pt x="656175" y="656174"/>
                  </a:lnTo>
                  <a:lnTo>
                    <a:pt x="0" y="656174"/>
                  </a:lnTo>
                  <a:lnTo>
                    <a:pt x="0" y="0"/>
                  </a:lnTo>
                  <a:close/>
                </a:path>
              </a:pathLst>
            </a:custGeom>
            <a:blipFill>
              <a:blip r:embed="rId28"/>
              <a:stretch>
                <a:fillRect/>
              </a:stretch>
            </a:blipFill>
          </p:spPr>
          <p:txBody>
            <a:bodyPr/>
            <a:lstStyle/>
            <a:p>
              <a:endParaRPr lang="en-US"/>
            </a:p>
          </p:txBody>
        </p:sp>
        <p:sp>
          <p:nvSpPr>
            <p:cNvPr id="46" name="Freeform 46"/>
            <p:cNvSpPr/>
            <p:nvPr/>
          </p:nvSpPr>
          <p:spPr>
            <a:xfrm>
              <a:off x="20938940" y="329291"/>
              <a:ext cx="1444837" cy="558872"/>
            </a:xfrm>
            <a:custGeom>
              <a:avLst/>
              <a:gdLst/>
              <a:ahLst/>
              <a:cxnLst/>
              <a:rect l="l" t="t" r="r" b="b"/>
              <a:pathLst>
                <a:path w="1444837" h="558872">
                  <a:moveTo>
                    <a:pt x="0" y="0"/>
                  </a:moveTo>
                  <a:lnTo>
                    <a:pt x="1444837" y="0"/>
                  </a:lnTo>
                  <a:lnTo>
                    <a:pt x="1444837" y="558872"/>
                  </a:lnTo>
                  <a:lnTo>
                    <a:pt x="0" y="558872"/>
                  </a:lnTo>
                  <a:lnTo>
                    <a:pt x="0" y="0"/>
                  </a:lnTo>
                  <a:close/>
                </a:path>
              </a:pathLst>
            </a:custGeom>
            <a:blipFill>
              <a:blip r:embed="rId29"/>
              <a:stretch>
                <a:fillRect r="-773"/>
              </a:stretch>
            </a:blipFill>
          </p:spPr>
          <p:txBody>
            <a:bodyPr/>
            <a:lstStyle/>
            <a:p>
              <a:endParaRPr lang="en-US"/>
            </a:p>
          </p:txBody>
        </p:sp>
        <p:sp>
          <p:nvSpPr>
            <p:cNvPr id="47" name="Freeform 47"/>
            <p:cNvSpPr/>
            <p:nvPr/>
          </p:nvSpPr>
          <p:spPr>
            <a:xfrm>
              <a:off x="7317908" y="1030966"/>
              <a:ext cx="1609832" cy="579540"/>
            </a:xfrm>
            <a:custGeom>
              <a:avLst/>
              <a:gdLst/>
              <a:ahLst/>
              <a:cxnLst/>
              <a:rect l="l" t="t" r="r" b="b"/>
              <a:pathLst>
                <a:path w="1609832" h="579540">
                  <a:moveTo>
                    <a:pt x="0" y="0"/>
                  </a:moveTo>
                  <a:lnTo>
                    <a:pt x="1609832" y="0"/>
                  </a:lnTo>
                  <a:lnTo>
                    <a:pt x="1609832" y="579539"/>
                  </a:lnTo>
                  <a:lnTo>
                    <a:pt x="0" y="579539"/>
                  </a:lnTo>
                  <a:lnTo>
                    <a:pt x="0" y="0"/>
                  </a:lnTo>
                  <a:close/>
                </a:path>
              </a:pathLst>
            </a:custGeom>
            <a:blipFill>
              <a:blip r:embed="rId30"/>
              <a:stretch>
                <a:fillRect t="-1010" b="-1010"/>
              </a:stretch>
            </a:blipFill>
          </p:spPr>
          <p:txBody>
            <a:bodyPr/>
            <a:lstStyle/>
            <a:p>
              <a:endParaRPr lang="en-US"/>
            </a:p>
          </p:txBody>
        </p:sp>
        <p:sp>
          <p:nvSpPr>
            <p:cNvPr id="48" name="Freeform 48"/>
            <p:cNvSpPr/>
            <p:nvPr/>
          </p:nvSpPr>
          <p:spPr>
            <a:xfrm>
              <a:off x="22097707" y="1116268"/>
              <a:ext cx="757475" cy="408936"/>
            </a:xfrm>
            <a:custGeom>
              <a:avLst/>
              <a:gdLst/>
              <a:ahLst/>
              <a:cxnLst/>
              <a:rect l="l" t="t" r="r" b="b"/>
              <a:pathLst>
                <a:path w="757475" h="408936">
                  <a:moveTo>
                    <a:pt x="0" y="0"/>
                  </a:moveTo>
                  <a:lnTo>
                    <a:pt x="757475" y="0"/>
                  </a:lnTo>
                  <a:lnTo>
                    <a:pt x="757475" y="408935"/>
                  </a:lnTo>
                  <a:lnTo>
                    <a:pt x="0" y="408935"/>
                  </a:lnTo>
                  <a:lnTo>
                    <a:pt x="0" y="0"/>
                  </a:lnTo>
                  <a:close/>
                </a:path>
              </a:pathLst>
            </a:custGeom>
            <a:blipFill>
              <a:blip r:embed="rId31"/>
              <a:stretch>
                <a:fillRect/>
              </a:stretch>
            </a:blipFill>
          </p:spPr>
          <p:txBody>
            <a:bodyPr/>
            <a:lstStyle/>
            <a:p>
              <a:endParaRPr lang="en-US"/>
            </a:p>
          </p:txBody>
        </p:sp>
        <p:sp>
          <p:nvSpPr>
            <p:cNvPr id="49" name="Freeform 49"/>
            <p:cNvSpPr/>
            <p:nvPr/>
          </p:nvSpPr>
          <p:spPr>
            <a:xfrm>
              <a:off x="18434141" y="1172271"/>
              <a:ext cx="1845921" cy="296929"/>
            </a:xfrm>
            <a:custGeom>
              <a:avLst/>
              <a:gdLst/>
              <a:ahLst/>
              <a:cxnLst/>
              <a:rect l="l" t="t" r="r" b="b"/>
              <a:pathLst>
                <a:path w="1845921" h="296929">
                  <a:moveTo>
                    <a:pt x="0" y="0"/>
                  </a:moveTo>
                  <a:lnTo>
                    <a:pt x="1845921" y="0"/>
                  </a:lnTo>
                  <a:lnTo>
                    <a:pt x="1845921" y="296929"/>
                  </a:lnTo>
                  <a:lnTo>
                    <a:pt x="0" y="296929"/>
                  </a:lnTo>
                  <a:lnTo>
                    <a:pt x="0" y="0"/>
                  </a:lnTo>
                  <a:close/>
                </a:path>
              </a:pathLst>
            </a:custGeom>
            <a:blipFill>
              <a:blip r:embed="rId32"/>
              <a:stretch>
                <a:fillRect l="-2495" r="-2949" b="-60144"/>
              </a:stretch>
            </a:blipFill>
          </p:spPr>
          <p:txBody>
            <a:bodyPr/>
            <a:lstStyle/>
            <a:p>
              <a:endParaRPr lang="en-US"/>
            </a:p>
          </p:txBody>
        </p:sp>
        <p:sp>
          <p:nvSpPr>
            <p:cNvPr id="50" name="Freeform 50"/>
            <p:cNvSpPr/>
            <p:nvPr/>
          </p:nvSpPr>
          <p:spPr>
            <a:xfrm>
              <a:off x="14112953" y="1211614"/>
              <a:ext cx="1030199" cy="218243"/>
            </a:xfrm>
            <a:custGeom>
              <a:avLst/>
              <a:gdLst/>
              <a:ahLst/>
              <a:cxnLst/>
              <a:rect l="l" t="t" r="r" b="b"/>
              <a:pathLst>
                <a:path w="1030199" h="218243">
                  <a:moveTo>
                    <a:pt x="0" y="0"/>
                  </a:moveTo>
                  <a:lnTo>
                    <a:pt x="1030198" y="0"/>
                  </a:lnTo>
                  <a:lnTo>
                    <a:pt x="1030198" y="218243"/>
                  </a:lnTo>
                  <a:lnTo>
                    <a:pt x="0" y="218243"/>
                  </a:lnTo>
                  <a:lnTo>
                    <a:pt x="0" y="0"/>
                  </a:lnTo>
                  <a:close/>
                </a:path>
              </a:pathLst>
            </a:custGeom>
            <a:blipFill>
              <a:blip r:embed="rId33"/>
              <a:stretch>
                <a:fillRect l="-16896" t="-76573" r="-16724" b="-72197"/>
              </a:stretch>
            </a:blipFill>
          </p:spPr>
          <p:txBody>
            <a:bodyPr/>
            <a:lstStyle/>
            <a:p>
              <a:endParaRPr lang="en-US"/>
            </a:p>
          </p:txBody>
        </p:sp>
        <p:sp>
          <p:nvSpPr>
            <p:cNvPr id="51" name="Freeform 51"/>
            <p:cNvSpPr/>
            <p:nvPr/>
          </p:nvSpPr>
          <p:spPr>
            <a:xfrm>
              <a:off x="22973132" y="1164023"/>
              <a:ext cx="1433462" cy="313426"/>
            </a:xfrm>
            <a:custGeom>
              <a:avLst/>
              <a:gdLst/>
              <a:ahLst/>
              <a:cxnLst/>
              <a:rect l="l" t="t" r="r" b="b"/>
              <a:pathLst>
                <a:path w="1433462" h="313426">
                  <a:moveTo>
                    <a:pt x="0" y="0"/>
                  </a:moveTo>
                  <a:lnTo>
                    <a:pt x="1433461" y="0"/>
                  </a:lnTo>
                  <a:lnTo>
                    <a:pt x="1433461" y="313425"/>
                  </a:lnTo>
                  <a:lnTo>
                    <a:pt x="0" y="313425"/>
                  </a:lnTo>
                  <a:lnTo>
                    <a:pt x="0" y="0"/>
                  </a:lnTo>
                  <a:close/>
                </a:path>
              </a:pathLst>
            </a:custGeom>
            <a:blipFill>
              <a:blip r:embed="rId34"/>
              <a:stretch>
                <a:fillRect/>
              </a:stretch>
            </a:blipFill>
          </p:spPr>
          <p:txBody>
            <a:bodyPr/>
            <a:lstStyle/>
            <a:p>
              <a:endParaRPr lang="en-US"/>
            </a:p>
          </p:txBody>
        </p:sp>
        <p:sp>
          <p:nvSpPr>
            <p:cNvPr id="52" name="Freeform 52"/>
            <p:cNvSpPr/>
            <p:nvPr/>
          </p:nvSpPr>
          <p:spPr>
            <a:xfrm>
              <a:off x="16095721" y="1009893"/>
              <a:ext cx="1169716" cy="621686"/>
            </a:xfrm>
            <a:custGeom>
              <a:avLst/>
              <a:gdLst/>
              <a:ahLst/>
              <a:cxnLst/>
              <a:rect l="l" t="t" r="r" b="b"/>
              <a:pathLst>
                <a:path w="1169716" h="621686">
                  <a:moveTo>
                    <a:pt x="0" y="0"/>
                  </a:moveTo>
                  <a:lnTo>
                    <a:pt x="1169716" y="0"/>
                  </a:lnTo>
                  <a:lnTo>
                    <a:pt x="1169716" y="621685"/>
                  </a:lnTo>
                  <a:lnTo>
                    <a:pt x="0" y="621685"/>
                  </a:lnTo>
                  <a:lnTo>
                    <a:pt x="0" y="0"/>
                  </a:lnTo>
                  <a:close/>
                </a:path>
              </a:pathLst>
            </a:custGeom>
            <a:blipFill>
              <a:blip r:embed="rId35"/>
              <a:stretch>
                <a:fillRect l="-3673" t="-55471" r="-4490" b="-48040"/>
              </a:stretch>
            </a:blipFill>
          </p:spPr>
          <p:txBody>
            <a:bodyPr/>
            <a:lstStyle/>
            <a:p>
              <a:endParaRPr lang="en-US"/>
            </a:p>
          </p:txBody>
        </p:sp>
        <p:sp>
          <p:nvSpPr>
            <p:cNvPr id="53" name="Freeform 53"/>
            <p:cNvSpPr/>
            <p:nvPr/>
          </p:nvSpPr>
          <p:spPr>
            <a:xfrm>
              <a:off x="15261101" y="1067352"/>
              <a:ext cx="716670" cy="506767"/>
            </a:xfrm>
            <a:custGeom>
              <a:avLst/>
              <a:gdLst/>
              <a:ahLst/>
              <a:cxnLst/>
              <a:rect l="l" t="t" r="r" b="b"/>
              <a:pathLst>
                <a:path w="716670" h="506767">
                  <a:moveTo>
                    <a:pt x="0" y="0"/>
                  </a:moveTo>
                  <a:lnTo>
                    <a:pt x="716670" y="0"/>
                  </a:lnTo>
                  <a:lnTo>
                    <a:pt x="716670" y="506767"/>
                  </a:lnTo>
                  <a:lnTo>
                    <a:pt x="0" y="506767"/>
                  </a:lnTo>
                  <a:lnTo>
                    <a:pt x="0" y="0"/>
                  </a:lnTo>
                  <a:close/>
                </a:path>
              </a:pathLst>
            </a:custGeom>
            <a:blipFill>
              <a:blip r:embed="rId36"/>
              <a:stretch>
                <a:fillRect/>
              </a:stretch>
            </a:blipFill>
          </p:spPr>
          <p:txBody>
            <a:bodyPr/>
            <a:lstStyle/>
            <a:p>
              <a:endParaRPr lang="en-US"/>
            </a:p>
          </p:txBody>
        </p:sp>
        <p:sp>
          <p:nvSpPr>
            <p:cNvPr id="54" name="Freeform 54"/>
            <p:cNvSpPr/>
            <p:nvPr/>
          </p:nvSpPr>
          <p:spPr>
            <a:xfrm>
              <a:off x="20398012" y="1149822"/>
              <a:ext cx="1581745" cy="341827"/>
            </a:xfrm>
            <a:custGeom>
              <a:avLst/>
              <a:gdLst/>
              <a:ahLst/>
              <a:cxnLst/>
              <a:rect l="l" t="t" r="r" b="b"/>
              <a:pathLst>
                <a:path w="1581745" h="341827">
                  <a:moveTo>
                    <a:pt x="0" y="0"/>
                  </a:moveTo>
                  <a:lnTo>
                    <a:pt x="1581745" y="0"/>
                  </a:lnTo>
                  <a:lnTo>
                    <a:pt x="1581745" y="341827"/>
                  </a:lnTo>
                  <a:lnTo>
                    <a:pt x="0" y="341827"/>
                  </a:lnTo>
                  <a:lnTo>
                    <a:pt x="0" y="0"/>
                  </a:lnTo>
                  <a:close/>
                </a:path>
              </a:pathLst>
            </a:custGeom>
            <a:blipFill>
              <a:blip r:embed="rId37"/>
              <a:stretch>
                <a:fillRect/>
              </a:stretch>
            </a:blipFill>
          </p:spPr>
          <p:txBody>
            <a:bodyPr/>
            <a:lstStyle/>
            <a:p>
              <a:endParaRPr lang="en-US"/>
            </a:p>
          </p:txBody>
        </p:sp>
        <p:sp>
          <p:nvSpPr>
            <p:cNvPr id="55" name="Freeform 55"/>
            <p:cNvSpPr/>
            <p:nvPr/>
          </p:nvSpPr>
          <p:spPr>
            <a:xfrm>
              <a:off x="17383387" y="971517"/>
              <a:ext cx="932805" cy="698437"/>
            </a:xfrm>
            <a:custGeom>
              <a:avLst/>
              <a:gdLst/>
              <a:ahLst/>
              <a:cxnLst/>
              <a:rect l="l" t="t" r="r" b="b"/>
              <a:pathLst>
                <a:path w="932805" h="698437">
                  <a:moveTo>
                    <a:pt x="0" y="0"/>
                  </a:moveTo>
                  <a:lnTo>
                    <a:pt x="932805" y="0"/>
                  </a:lnTo>
                  <a:lnTo>
                    <a:pt x="932805" y="698437"/>
                  </a:lnTo>
                  <a:lnTo>
                    <a:pt x="0" y="698437"/>
                  </a:lnTo>
                  <a:lnTo>
                    <a:pt x="0" y="0"/>
                  </a:lnTo>
                  <a:close/>
                </a:path>
              </a:pathLst>
            </a:custGeom>
            <a:blipFill>
              <a:blip r:embed="rId38"/>
              <a:stretch>
                <a:fillRect/>
              </a:stretch>
            </a:blipFill>
          </p:spPr>
          <p:txBody>
            <a:bodyPr/>
            <a:lstStyle/>
            <a:p>
              <a:endParaRPr lang="en-US"/>
            </a:p>
          </p:txBody>
        </p:sp>
        <p:sp>
          <p:nvSpPr>
            <p:cNvPr id="56" name="Freeform 56"/>
            <p:cNvSpPr/>
            <p:nvPr/>
          </p:nvSpPr>
          <p:spPr>
            <a:xfrm>
              <a:off x="9045690" y="936814"/>
              <a:ext cx="990815" cy="767843"/>
            </a:xfrm>
            <a:custGeom>
              <a:avLst/>
              <a:gdLst/>
              <a:ahLst/>
              <a:cxnLst/>
              <a:rect l="l" t="t" r="r" b="b"/>
              <a:pathLst>
                <a:path w="990815" h="767843">
                  <a:moveTo>
                    <a:pt x="0" y="0"/>
                  </a:moveTo>
                  <a:lnTo>
                    <a:pt x="990815" y="0"/>
                  </a:lnTo>
                  <a:lnTo>
                    <a:pt x="990815" y="767843"/>
                  </a:lnTo>
                  <a:lnTo>
                    <a:pt x="0" y="767843"/>
                  </a:lnTo>
                  <a:lnTo>
                    <a:pt x="0" y="0"/>
                  </a:lnTo>
                  <a:close/>
                </a:path>
              </a:pathLst>
            </a:custGeom>
            <a:blipFill>
              <a:blip r:embed="rId39"/>
              <a:stretch>
                <a:fillRect/>
              </a:stretch>
            </a:blipFill>
          </p:spPr>
          <p:txBody>
            <a:bodyPr/>
            <a:lstStyle/>
            <a:p>
              <a:endParaRPr lang="en-US"/>
            </a:p>
          </p:txBody>
        </p:sp>
        <p:sp>
          <p:nvSpPr>
            <p:cNvPr id="57" name="Freeform 57"/>
            <p:cNvSpPr/>
            <p:nvPr/>
          </p:nvSpPr>
          <p:spPr>
            <a:xfrm>
              <a:off x="10154455" y="1108231"/>
              <a:ext cx="775770" cy="425009"/>
            </a:xfrm>
            <a:custGeom>
              <a:avLst/>
              <a:gdLst/>
              <a:ahLst/>
              <a:cxnLst/>
              <a:rect l="l" t="t" r="r" b="b"/>
              <a:pathLst>
                <a:path w="775770" h="425009">
                  <a:moveTo>
                    <a:pt x="0" y="0"/>
                  </a:moveTo>
                  <a:lnTo>
                    <a:pt x="775770" y="0"/>
                  </a:lnTo>
                  <a:lnTo>
                    <a:pt x="775770" y="425009"/>
                  </a:lnTo>
                  <a:lnTo>
                    <a:pt x="0" y="425009"/>
                  </a:lnTo>
                  <a:lnTo>
                    <a:pt x="0" y="0"/>
                  </a:lnTo>
                  <a:close/>
                </a:path>
              </a:pathLst>
            </a:custGeom>
            <a:blipFill>
              <a:blip r:embed="rId40"/>
              <a:stretch>
                <a:fillRect/>
              </a:stretch>
            </a:blipFill>
          </p:spPr>
          <p:txBody>
            <a:bodyPr/>
            <a:lstStyle/>
            <a:p>
              <a:endParaRPr lang="en-US"/>
            </a:p>
          </p:txBody>
        </p:sp>
        <p:sp>
          <p:nvSpPr>
            <p:cNvPr id="58" name="Freeform 58"/>
            <p:cNvSpPr/>
            <p:nvPr/>
          </p:nvSpPr>
          <p:spPr>
            <a:xfrm>
              <a:off x="11048175" y="1103145"/>
              <a:ext cx="1341302" cy="435181"/>
            </a:xfrm>
            <a:custGeom>
              <a:avLst/>
              <a:gdLst/>
              <a:ahLst/>
              <a:cxnLst/>
              <a:rect l="l" t="t" r="r" b="b"/>
              <a:pathLst>
                <a:path w="1341302" h="435181">
                  <a:moveTo>
                    <a:pt x="0" y="0"/>
                  </a:moveTo>
                  <a:lnTo>
                    <a:pt x="1341301" y="0"/>
                  </a:lnTo>
                  <a:lnTo>
                    <a:pt x="1341301" y="435181"/>
                  </a:lnTo>
                  <a:lnTo>
                    <a:pt x="0" y="435181"/>
                  </a:lnTo>
                  <a:lnTo>
                    <a:pt x="0" y="0"/>
                  </a:lnTo>
                  <a:close/>
                </a:path>
              </a:pathLst>
            </a:custGeom>
            <a:blipFill>
              <a:blip r:embed="rId41"/>
              <a:stretch>
                <a:fillRect l="-3363"/>
              </a:stretch>
            </a:blipFill>
          </p:spPr>
          <p:txBody>
            <a:bodyPr/>
            <a:lstStyle/>
            <a:p>
              <a:endParaRPr lang="en-US"/>
            </a:p>
          </p:txBody>
        </p:sp>
        <p:sp>
          <p:nvSpPr>
            <p:cNvPr id="59" name="Freeform 59"/>
            <p:cNvSpPr/>
            <p:nvPr/>
          </p:nvSpPr>
          <p:spPr>
            <a:xfrm>
              <a:off x="12507426" y="1104107"/>
              <a:ext cx="1487576" cy="433257"/>
            </a:xfrm>
            <a:custGeom>
              <a:avLst/>
              <a:gdLst/>
              <a:ahLst/>
              <a:cxnLst/>
              <a:rect l="l" t="t" r="r" b="b"/>
              <a:pathLst>
                <a:path w="1487576" h="433257">
                  <a:moveTo>
                    <a:pt x="0" y="0"/>
                  </a:moveTo>
                  <a:lnTo>
                    <a:pt x="1487577" y="0"/>
                  </a:lnTo>
                  <a:lnTo>
                    <a:pt x="1487577" y="433257"/>
                  </a:lnTo>
                  <a:lnTo>
                    <a:pt x="0" y="433257"/>
                  </a:lnTo>
                  <a:lnTo>
                    <a:pt x="0" y="0"/>
                  </a:lnTo>
                  <a:close/>
                </a:path>
              </a:pathLst>
            </a:custGeom>
            <a:blipFill>
              <a:blip r:embed="rId42"/>
              <a:stretch>
                <a:fillRect/>
              </a:stretch>
            </a:blipFill>
          </p:spPr>
          <p:txBody>
            <a:bodyPr/>
            <a:lstStyle/>
            <a:p>
              <a:endParaRPr lang="en-US"/>
            </a:p>
          </p:txBody>
        </p:sp>
      </p:grpSp>
      <p:sp>
        <p:nvSpPr>
          <p:cNvPr id="60" name="TextBox 60"/>
          <p:cNvSpPr txBox="1"/>
          <p:nvPr/>
        </p:nvSpPr>
        <p:spPr>
          <a:xfrm>
            <a:off x="489580" y="1412079"/>
            <a:ext cx="4541775" cy="276807"/>
          </a:xfrm>
          <a:prstGeom prst="rect">
            <a:avLst/>
          </a:prstGeom>
        </p:spPr>
        <p:txBody>
          <a:bodyPr lIns="0" tIns="0" rIns="0" bIns="0" rtlCol="0" anchor="t">
            <a:spAutoFit/>
          </a:bodyPr>
          <a:lstStyle/>
          <a:p>
            <a:pPr defTabSz="609630">
              <a:lnSpc>
                <a:spcPts val="2253"/>
              </a:lnSpc>
              <a:spcBef>
                <a:spcPct val="0"/>
              </a:spcBef>
            </a:pPr>
            <a:r>
              <a:rPr lang="en-US" sz="1733" b="1" spc="86">
                <a:solidFill>
                  <a:srgbClr val="32186F"/>
                </a:solidFill>
                <a:latin typeface="Roboto Bold"/>
                <a:ea typeface="Roboto Bold"/>
                <a:cs typeface="Roboto Bold"/>
                <a:sym typeface="Roboto Bold"/>
              </a:rPr>
              <a:t>Benefits of joining AusCAPPS</a:t>
            </a:r>
          </a:p>
        </p:txBody>
      </p:sp>
      <p:grpSp>
        <p:nvGrpSpPr>
          <p:cNvPr id="61" name="Group 61"/>
          <p:cNvGrpSpPr/>
          <p:nvPr/>
        </p:nvGrpSpPr>
        <p:grpSpPr>
          <a:xfrm>
            <a:off x="-789768" y="-143853"/>
            <a:ext cx="13061929" cy="1409882"/>
            <a:chOff x="0" y="0"/>
            <a:chExt cx="26123858" cy="2819763"/>
          </a:xfrm>
        </p:grpSpPr>
        <p:grpSp>
          <p:nvGrpSpPr>
            <p:cNvPr id="62" name="Group 62"/>
            <p:cNvGrpSpPr/>
            <p:nvPr/>
          </p:nvGrpSpPr>
          <p:grpSpPr>
            <a:xfrm>
              <a:off x="0" y="0"/>
              <a:ext cx="26123858" cy="2819763"/>
              <a:chOff x="0" y="0"/>
              <a:chExt cx="5160268" cy="556990"/>
            </a:xfrm>
          </p:grpSpPr>
          <p:sp>
            <p:nvSpPr>
              <p:cNvPr id="63" name="Freeform 63"/>
              <p:cNvSpPr/>
              <p:nvPr/>
            </p:nvSpPr>
            <p:spPr>
              <a:xfrm>
                <a:off x="0" y="0"/>
                <a:ext cx="5160268" cy="556990"/>
              </a:xfrm>
              <a:custGeom>
                <a:avLst/>
                <a:gdLst/>
                <a:ahLst/>
                <a:cxnLst/>
                <a:rect l="l" t="t" r="r" b="b"/>
                <a:pathLst>
                  <a:path w="5160268" h="556990">
                    <a:moveTo>
                      <a:pt x="0" y="0"/>
                    </a:moveTo>
                    <a:lnTo>
                      <a:pt x="5160268" y="0"/>
                    </a:lnTo>
                    <a:lnTo>
                      <a:pt x="5160268" y="556990"/>
                    </a:lnTo>
                    <a:lnTo>
                      <a:pt x="0" y="556990"/>
                    </a:lnTo>
                    <a:close/>
                  </a:path>
                </a:pathLst>
              </a:custGeom>
              <a:solidFill>
                <a:srgbClr val="FFFFFF"/>
              </a:solidFill>
            </p:spPr>
            <p:txBody>
              <a:bodyPr/>
              <a:lstStyle/>
              <a:p>
                <a:endParaRPr lang="en-US"/>
              </a:p>
            </p:txBody>
          </p:sp>
          <p:sp>
            <p:nvSpPr>
              <p:cNvPr id="64" name="TextBox 64"/>
              <p:cNvSpPr txBox="1"/>
              <p:nvPr/>
            </p:nvSpPr>
            <p:spPr>
              <a:xfrm>
                <a:off x="0" y="-47625"/>
                <a:ext cx="5160268" cy="604615"/>
              </a:xfrm>
              <a:prstGeom prst="rect">
                <a:avLst/>
              </a:prstGeom>
            </p:spPr>
            <p:txBody>
              <a:bodyPr lIns="33867" tIns="33867" rIns="33867" bIns="33867" rtlCol="0" anchor="ctr"/>
              <a:lstStyle/>
              <a:p>
                <a:pPr algn="ctr" defTabSz="609630">
                  <a:lnSpc>
                    <a:spcPts val="1493"/>
                  </a:lnSpc>
                </a:pPr>
                <a:endParaRPr sz="1200">
                  <a:solidFill>
                    <a:prstClr val="black"/>
                  </a:solidFill>
                  <a:latin typeface="Calibri"/>
                </a:endParaRPr>
              </a:p>
            </p:txBody>
          </p:sp>
        </p:grpSp>
        <p:sp>
          <p:nvSpPr>
            <p:cNvPr id="65" name="Freeform 65"/>
            <p:cNvSpPr/>
            <p:nvPr/>
          </p:nvSpPr>
          <p:spPr>
            <a:xfrm>
              <a:off x="2558694" y="737139"/>
              <a:ext cx="6203669" cy="1844334"/>
            </a:xfrm>
            <a:custGeom>
              <a:avLst/>
              <a:gdLst/>
              <a:ahLst/>
              <a:cxnLst/>
              <a:rect l="l" t="t" r="r" b="b"/>
              <a:pathLst>
                <a:path w="6203669" h="1844334">
                  <a:moveTo>
                    <a:pt x="0" y="0"/>
                  </a:moveTo>
                  <a:lnTo>
                    <a:pt x="6203669" y="0"/>
                  </a:lnTo>
                  <a:lnTo>
                    <a:pt x="6203669" y="1844334"/>
                  </a:lnTo>
                  <a:lnTo>
                    <a:pt x="0" y="1844334"/>
                  </a:lnTo>
                  <a:lnTo>
                    <a:pt x="0" y="0"/>
                  </a:lnTo>
                  <a:close/>
                </a:path>
              </a:pathLst>
            </a:custGeom>
            <a:blipFill>
              <a:blip r:embed="rId43"/>
              <a:stretch>
                <a:fillRect/>
              </a:stretch>
            </a:blipFill>
          </p:spPr>
          <p:txBody>
            <a:bodyPr/>
            <a:lstStyle/>
            <a:p>
              <a:endParaRPr lang="en-US"/>
            </a:p>
          </p:txBody>
        </p:sp>
        <p:sp>
          <p:nvSpPr>
            <p:cNvPr id="66" name="TextBox 66"/>
            <p:cNvSpPr txBox="1"/>
            <p:nvPr/>
          </p:nvSpPr>
          <p:spPr>
            <a:xfrm>
              <a:off x="9772936" y="1026974"/>
              <a:ext cx="15101246" cy="1179810"/>
            </a:xfrm>
            <a:prstGeom prst="rect">
              <a:avLst/>
            </a:prstGeom>
          </p:spPr>
          <p:txBody>
            <a:bodyPr lIns="0" tIns="0" rIns="0" bIns="0" rtlCol="0" anchor="t">
              <a:spAutoFit/>
            </a:bodyPr>
            <a:lstStyle/>
            <a:p>
              <a:pPr algn="just" defTabSz="609630">
                <a:lnSpc>
                  <a:spcPts val="2415"/>
                </a:lnSpc>
              </a:pPr>
              <a:r>
                <a:rPr lang="en-US" sz="1599">
                  <a:solidFill>
                    <a:srgbClr val="352087"/>
                  </a:solidFill>
                  <a:latin typeface="Roboto"/>
                  <a:ea typeface="Roboto"/>
                  <a:cs typeface="Roboto"/>
                  <a:sym typeface="Roboto"/>
                </a:rPr>
                <a:t>A free online network designed to support primary care clinicians to provide </a:t>
              </a:r>
              <a:r>
                <a:rPr lang="en-US" sz="1599" b="1">
                  <a:solidFill>
                    <a:srgbClr val="352087"/>
                  </a:solidFill>
                  <a:latin typeface="Roboto Bold"/>
                  <a:ea typeface="Roboto Bold"/>
                  <a:cs typeface="Roboto Bold"/>
                  <a:sym typeface="Roboto Bold"/>
                </a:rPr>
                <a:t>long-acting reversible contraception (LARC)</a:t>
              </a:r>
              <a:r>
                <a:rPr lang="en-US" sz="1599">
                  <a:solidFill>
                    <a:srgbClr val="352087"/>
                  </a:solidFill>
                  <a:latin typeface="Roboto"/>
                  <a:ea typeface="Roboto"/>
                  <a:cs typeface="Roboto"/>
                  <a:sym typeface="Roboto"/>
                </a:rPr>
                <a:t> and </a:t>
              </a:r>
              <a:r>
                <a:rPr lang="en-US" sz="1599" b="1">
                  <a:solidFill>
                    <a:srgbClr val="352087"/>
                  </a:solidFill>
                  <a:latin typeface="Roboto Bold"/>
                  <a:ea typeface="Roboto Bold"/>
                  <a:cs typeface="Roboto Bold"/>
                  <a:sym typeface="Roboto Bold"/>
                </a:rPr>
                <a:t>early medical abortion (EMA)</a:t>
              </a:r>
              <a:r>
                <a:rPr lang="en-US" sz="1599">
                  <a:solidFill>
                    <a:srgbClr val="352087"/>
                  </a:solidFill>
                  <a:latin typeface="Roboto"/>
                  <a:ea typeface="Roboto"/>
                  <a:cs typeface="Roboto"/>
                  <a:sym typeface="Roboto"/>
                </a:rPr>
                <a:t> services. </a:t>
              </a:r>
            </a:p>
          </p:txBody>
        </p:sp>
      </p:grpSp>
      <p:grpSp>
        <p:nvGrpSpPr>
          <p:cNvPr id="67" name="Group 67"/>
          <p:cNvGrpSpPr/>
          <p:nvPr/>
        </p:nvGrpSpPr>
        <p:grpSpPr>
          <a:xfrm>
            <a:off x="5464858" y="1032833"/>
            <a:ext cx="4587318" cy="4367199"/>
            <a:chOff x="0" y="0"/>
            <a:chExt cx="9174637" cy="8734396"/>
          </a:xfrm>
        </p:grpSpPr>
        <p:sp>
          <p:nvSpPr>
            <p:cNvPr id="68" name="Freeform 68"/>
            <p:cNvSpPr/>
            <p:nvPr/>
          </p:nvSpPr>
          <p:spPr>
            <a:xfrm>
              <a:off x="0" y="0"/>
              <a:ext cx="9174637" cy="8647805"/>
            </a:xfrm>
            <a:custGeom>
              <a:avLst/>
              <a:gdLst/>
              <a:ahLst/>
              <a:cxnLst/>
              <a:rect l="l" t="t" r="r" b="b"/>
              <a:pathLst>
                <a:path w="9174637" h="8647805">
                  <a:moveTo>
                    <a:pt x="0" y="0"/>
                  </a:moveTo>
                  <a:lnTo>
                    <a:pt x="9174637" y="0"/>
                  </a:lnTo>
                  <a:lnTo>
                    <a:pt x="9174637" y="8647805"/>
                  </a:lnTo>
                  <a:lnTo>
                    <a:pt x="0" y="8647805"/>
                  </a:lnTo>
                  <a:lnTo>
                    <a:pt x="0" y="0"/>
                  </a:lnTo>
                  <a:close/>
                </a:path>
              </a:pathLst>
            </a:custGeom>
            <a:blipFill>
              <a:blip r:embed="rId44"/>
              <a:stretch>
                <a:fillRect l="-22896" t="-6424" r="-27666"/>
              </a:stretch>
            </a:blipFill>
          </p:spPr>
          <p:txBody>
            <a:bodyPr/>
            <a:lstStyle/>
            <a:p>
              <a:endParaRPr lang="en-US"/>
            </a:p>
          </p:txBody>
        </p:sp>
        <p:grpSp>
          <p:nvGrpSpPr>
            <p:cNvPr id="69" name="Group 69"/>
            <p:cNvGrpSpPr/>
            <p:nvPr/>
          </p:nvGrpSpPr>
          <p:grpSpPr>
            <a:xfrm>
              <a:off x="1838797" y="4099430"/>
              <a:ext cx="5552563" cy="3887948"/>
              <a:chOff x="0" y="0"/>
              <a:chExt cx="1363913" cy="955023"/>
            </a:xfrm>
          </p:grpSpPr>
          <p:sp>
            <p:nvSpPr>
              <p:cNvPr id="70" name="Freeform 70"/>
              <p:cNvSpPr/>
              <p:nvPr/>
            </p:nvSpPr>
            <p:spPr>
              <a:xfrm>
                <a:off x="0" y="0"/>
                <a:ext cx="1363913" cy="955023"/>
              </a:xfrm>
              <a:custGeom>
                <a:avLst/>
                <a:gdLst/>
                <a:ahLst/>
                <a:cxnLst/>
                <a:rect l="l" t="t" r="r" b="b"/>
                <a:pathLst>
                  <a:path w="1363913" h="955023">
                    <a:moveTo>
                      <a:pt x="0" y="0"/>
                    </a:moveTo>
                    <a:lnTo>
                      <a:pt x="1363913" y="0"/>
                    </a:lnTo>
                    <a:lnTo>
                      <a:pt x="1363913" y="955023"/>
                    </a:lnTo>
                    <a:lnTo>
                      <a:pt x="0" y="955023"/>
                    </a:lnTo>
                    <a:close/>
                  </a:path>
                </a:pathLst>
              </a:custGeom>
              <a:solidFill>
                <a:srgbClr val="FFFFFF"/>
              </a:solidFill>
            </p:spPr>
            <p:txBody>
              <a:bodyPr/>
              <a:lstStyle/>
              <a:p>
                <a:endParaRPr lang="en-US"/>
              </a:p>
            </p:txBody>
          </p:sp>
          <p:sp>
            <p:nvSpPr>
              <p:cNvPr id="71" name="TextBox 71"/>
              <p:cNvSpPr txBox="1"/>
              <p:nvPr/>
            </p:nvSpPr>
            <p:spPr>
              <a:xfrm>
                <a:off x="0" y="-28575"/>
                <a:ext cx="1363913" cy="983598"/>
              </a:xfrm>
              <a:prstGeom prst="rect">
                <a:avLst/>
              </a:prstGeom>
            </p:spPr>
            <p:txBody>
              <a:bodyPr lIns="80227" tIns="80227" rIns="80227" bIns="80227" rtlCol="0" anchor="ctr"/>
              <a:lstStyle/>
              <a:p>
                <a:pPr algn="ctr" defTabSz="609630">
                  <a:lnSpc>
                    <a:spcPts val="1237"/>
                  </a:lnSpc>
                </a:pPr>
                <a:endParaRPr sz="1200">
                  <a:solidFill>
                    <a:prstClr val="black"/>
                  </a:solidFill>
                  <a:latin typeface="Calibri"/>
                </a:endParaRPr>
              </a:p>
            </p:txBody>
          </p:sp>
        </p:grpSp>
        <p:sp>
          <p:nvSpPr>
            <p:cNvPr id="72" name="Freeform 72"/>
            <p:cNvSpPr/>
            <p:nvPr/>
          </p:nvSpPr>
          <p:spPr>
            <a:xfrm>
              <a:off x="1644243" y="3841794"/>
              <a:ext cx="6033616" cy="4396998"/>
            </a:xfrm>
            <a:custGeom>
              <a:avLst/>
              <a:gdLst/>
              <a:ahLst/>
              <a:cxnLst/>
              <a:rect l="l" t="t" r="r" b="b"/>
              <a:pathLst>
                <a:path w="6033616" h="4396998">
                  <a:moveTo>
                    <a:pt x="0" y="0"/>
                  </a:moveTo>
                  <a:lnTo>
                    <a:pt x="6033617" y="0"/>
                  </a:lnTo>
                  <a:lnTo>
                    <a:pt x="6033617" y="4396998"/>
                  </a:lnTo>
                  <a:lnTo>
                    <a:pt x="0" y="4396998"/>
                  </a:lnTo>
                  <a:lnTo>
                    <a:pt x="0" y="0"/>
                  </a:lnTo>
                  <a:close/>
                </a:path>
              </a:pathLst>
            </a:custGeom>
            <a:blipFill>
              <a:blip r:embed="rId45"/>
              <a:stretch>
                <a:fillRect/>
              </a:stretch>
            </a:blipFill>
          </p:spPr>
          <p:txBody>
            <a:bodyPr/>
            <a:lstStyle/>
            <a:p>
              <a:endParaRPr lang="en-US"/>
            </a:p>
          </p:txBody>
        </p:sp>
        <p:sp>
          <p:nvSpPr>
            <p:cNvPr id="73" name="Freeform 73"/>
            <p:cNvSpPr/>
            <p:nvPr/>
          </p:nvSpPr>
          <p:spPr>
            <a:xfrm>
              <a:off x="2528246" y="7743189"/>
              <a:ext cx="3934966" cy="991207"/>
            </a:xfrm>
            <a:custGeom>
              <a:avLst/>
              <a:gdLst/>
              <a:ahLst/>
              <a:cxnLst/>
              <a:rect l="l" t="t" r="r" b="b"/>
              <a:pathLst>
                <a:path w="3934966" h="991207">
                  <a:moveTo>
                    <a:pt x="0" y="0"/>
                  </a:moveTo>
                  <a:lnTo>
                    <a:pt x="3934966" y="0"/>
                  </a:lnTo>
                  <a:lnTo>
                    <a:pt x="3934966" y="991206"/>
                  </a:lnTo>
                  <a:lnTo>
                    <a:pt x="0" y="991206"/>
                  </a:lnTo>
                  <a:lnTo>
                    <a:pt x="0" y="0"/>
                  </a:lnTo>
                  <a:close/>
                </a:path>
              </a:pathLst>
            </a:custGeom>
            <a:blipFill>
              <a:blip r:embed="rId46"/>
              <a:stretch>
                <a:fillRect l="-119469" t="-835087" r="-134070"/>
              </a:stretch>
            </a:blipFill>
          </p:spPr>
          <p:txBody>
            <a:bodyPr/>
            <a:lstStyle/>
            <a:p>
              <a:endParaRPr lang="en-US"/>
            </a:p>
          </p:txBody>
        </p:sp>
        <p:sp>
          <p:nvSpPr>
            <p:cNvPr id="74" name="Freeform 74"/>
            <p:cNvSpPr/>
            <p:nvPr/>
          </p:nvSpPr>
          <p:spPr>
            <a:xfrm>
              <a:off x="676918" y="0"/>
              <a:ext cx="6558594" cy="4504472"/>
            </a:xfrm>
            <a:custGeom>
              <a:avLst/>
              <a:gdLst/>
              <a:ahLst/>
              <a:cxnLst/>
              <a:rect l="l" t="t" r="r" b="b"/>
              <a:pathLst>
                <a:path w="6558594" h="4504472">
                  <a:moveTo>
                    <a:pt x="0" y="0"/>
                  </a:moveTo>
                  <a:lnTo>
                    <a:pt x="6558594" y="0"/>
                  </a:lnTo>
                  <a:lnTo>
                    <a:pt x="6558594" y="4504472"/>
                  </a:lnTo>
                  <a:lnTo>
                    <a:pt x="0" y="4504472"/>
                  </a:lnTo>
                  <a:lnTo>
                    <a:pt x="0" y="0"/>
                  </a:lnTo>
                  <a:close/>
                </a:path>
              </a:pathLst>
            </a:custGeom>
            <a:blipFill>
              <a:blip r:embed="rId47"/>
              <a:stretch>
                <a:fillRect l="-42519" t="-11832" r="-67191" b="-91603"/>
              </a:stretch>
            </a:blipFill>
          </p:spPr>
          <p:txBody>
            <a:bodyPr/>
            <a:lstStyle/>
            <a:p>
              <a:endParaRPr lang="en-US"/>
            </a:p>
          </p:txBody>
        </p:sp>
        <p:sp>
          <p:nvSpPr>
            <p:cNvPr id="75" name="Freeform 75"/>
            <p:cNvSpPr/>
            <p:nvPr/>
          </p:nvSpPr>
          <p:spPr>
            <a:xfrm>
              <a:off x="1913072" y="4266208"/>
              <a:ext cx="5404013" cy="798952"/>
            </a:xfrm>
            <a:custGeom>
              <a:avLst/>
              <a:gdLst/>
              <a:ahLst/>
              <a:cxnLst/>
              <a:rect l="l" t="t" r="r" b="b"/>
              <a:pathLst>
                <a:path w="5404013" h="798952">
                  <a:moveTo>
                    <a:pt x="0" y="0"/>
                  </a:moveTo>
                  <a:lnTo>
                    <a:pt x="5404013" y="0"/>
                  </a:lnTo>
                  <a:lnTo>
                    <a:pt x="5404013" y="798952"/>
                  </a:lnTo>
                  <a:lnTo>
                    <a:pt x="0" y="798952"/>
                  </a:lnTo>
                  <a:lnTo>
                    <a:pt x="0" y="0"/>
                  </a:lnTo>
                  <a:close/>
                </a:path>
              </a:pathLst>
            </a:custGeom>
            <a:blipFill>
              <a:blip r:embed="rId48"/>
              <a:stretch>
                <a:fillRect t="-13478" b="-15316"/>
              </a:stretch>
            </a:blipFill>
          </p:spPr>
          <p:txBody>
            <a:bodyPr/>
            <a:lstStyle/>
            <a:p>
              <a:endParaRPr lang="en-US"/>
            </a:p>
          </p:txBody>
        </p:sp>
        <p:sp>
          <p:nvSpPr>
            <p:cNvPr id="76" name="TextBox 76"/>
            <p:cNvSpPr txBox="1"/>
            <p:nvPr/>
          </p:nvSpPr>
          <p:spPr>
            <a:xfrm>
              <a:off x="2030370" y="6331891"/>
              <a:ext cx="1674142" cy="167738"/>
            </a:xfrm>
            <a:prstGeom prst="rect">
              <a:avLst/>
            </a:prstGeom>
          </p:spPr>
          <p:txBody>
            <a:bodyPr lIns="0" tIns="0" rIns="0" bIns="0" rtlCol="0" anchor="t">
              <a:spAutoFit/>
            </a:bodyPr>
            <a:lstStyle/>
            <a:p>
              <a:pPr algn="ctr" defTabSz="609630">
                <a:lnSpc>
                  <a:spcPts val="721"/>
                </a:lnSpc>
              </a:pPr>
              <a:r>
                <a:rPr lang="en-US" sz="515">
                  <a:solidFill>
                    <a:srgbClr val="000000"/>
                  </a:solidFill>
                  <a:latin typeface="Roboto"/>
                  <a:ea typeface="Roboto"/>
                  <a:cs typeface="Roboto"/>
                  <a:sym typeface="Roboto"/>
                </a:rPr>
                <a:t>Chat with peers and experts</a:t>
              </a:r>
            </a:p>
          </p:txBody>
        </p:sp>
        <p:sp>
          <p:nvSpPr>
            <p:cNvPr id="77" name="TextBox 77"/>
            <p:cNvSpPr txBox="1"/>
            <p:nvPr/>
          </p:nvSpPr>
          <p:spPr>
            <a:xfrm>
              <a:off x="3764520" y="6331893"/>
              <a:ext cx="1677886" cy="167738"/>
            </a:xfrm>
            <a:prstGeom prst="rect">
              <a:avLst/>
            </a:prstGeom>
          </p:spPr>
          <p:txBody>
            <a:bodyPr lIns="0" tIns="0" rIns="0" bIns="0" rtlCol="0" anchor="t">
              <a:spAutoFit/>
            </a:bodyPr>
            <a:lstStyle/>
            <a:p>
              <a:pPr algn="ctr" defTabSz="609630">
                <a:lnSpc>
                  <a:spcPts val="721"/>
                </a:lnSpc>
              </a:pPr>
              <a:r>
                <a:rPr lang="en-US" sz="515">
                  <a:solidFill>
                    <a:srgbClr val="000000"/>
                  </a:solidFill>
                  <a:latin typeface="Roboto"/>
                  <a:ea typeface="Roboto"/>
                  <a:cs typeface="Roboto"/>
                  <a:sym typeface="Roboto"/>
                </a:rPr>
                <a:t>Providers near you</a:t>
              </a:r>
            </a:p>
          </p:txBody>
        </p:sp>
        <p:sp>
          <p:nvSpPr>
            <p:cNvPr id="78" name="TextBox 78"/>
            <p:cNvSpPr txBox="1"/>
            <p:nvPr/>
          </p:nvSpPr>
          <p:spPr>
            <a:xfrm>
              <a:off x="5499673" y="6331893"/>
              <a:ext cx="1682926" cy="167738"/>
            </a:xfrm>
            <a:prstGeom prst="rect">
              <a:avLst/>
            </a:prstGeom>
          </p:spPr>
          <p:txBody>
            <a:bodyPr lIns="0" tIns="0" rIns="0" bIns="0" rtlCol="0" anchor="t">
              <a:spAutoFit/>
            </a:bodyPr>
            <a:lstStyle/>
            <a:p>
              <a:pPr algn="ctr" defTabSz="609630">
                <a:lnSpc>
                  <a:spcPts val="721"/>
                </a:lnSpc>
              </a:pPr>
              <a:r>
                <a:rPr lang="en-US" sz="515">
                  <a:solidFill>
                    <a:srgbClr val="000000"/>
                  </a:solidFill>
                  <a:latin typeface="Roboto"/>
                  <a:ea typeface="Roboto"/>
                  <a:cs typeface="Roboto"/>
                  <a:sym typeface="Roboto"/>
                </a:rPr>
                <a:t>Resource Library</a:t>
              </a:r>
            </a:p>
          </p:txBody>
        </p:sp>
        <p:sp>
          <p:nvSpPr>
            <p:cNvPr id="79" name="TextBox 79"/>
            <p:cNvSpPr txBox="1"/>
            <p:nvPr/>
          </p:nvSpPr>
          <p:spPr>
            <a:xfrm>
              <a:off x="2025850" y="7639634"/>
              <a:ext cx="1674142" cy="167738"/>
            </a:xfrm>
            <a:prstGeom prst="rect">
              <a:avLst/>
            </a:prstGeom>
          </p:spPr>
          <p:txBody>
            <a:bodyPr lIns="0" tIns="0" rIns="0" bIns="0" rtlCol="0" anchor="t">
              <a:spAutoFit/>
            </a:bodyPr>
            <a:lstStyle/>
            <a:p>
              <a:pPr algn="ctr" defTabSz="609630">
                <a:lnSpc>
                  <a:spcPts val="721"/>
                </a:lnSpc>
              </a:pPr>
              <a:r>
                <a:rPr lang="en-US" sz="515">
                  <a:solidFill>
                    <a:srgbClr val="000000"/>
                  </a:solidFill>
                  <a:latin typeface="Roboto"/>
                  <a:ea typeface="Roboto"/>
                  <a:cs typeface="Roboto"/>
                  <a:sym typeface="Roboto"/>
                </a:rPr>
                <a:t>Webinars and podcasts</a:t>
              </a:r>
            </a:p>
          </p:txBody>
        </p:sp>
        <p:sp>
          <p:nvSpPr>
            <p:cNvPr id="80" name="TextBox 80"/>
            <p:cNvSpPr txBox="1"/>
            <p:nvPr/>
          </p:nvSpPr>
          <p:spPr>
            <a:xfrm>
              <a:off x="3764520" y="7639634"/>
              <a:ext cx="1677886" cy="167738"/>
            </a:xfrm>
            <a:prstGeom prst="rect">
              <a:avLst/>
            </a:prstGeom>
          </p:spPr>
          <p:txBody>
            <a:bodyPr lIns="0" tIns="0" rIns="0" bIns="0" rtlCol="0" anchor="t">
              <a:spAutoFit/>
            </a:bodyPr>
            <a:lstStyle/>
            <a:p>
              <a:pPr algn="ctr" defTabSz="609630">
                <a:lnSpc>
                  <a:spcPts val="721"/>
                </a:lnSpc>
              </a:pPr>
              <a:r>
                <a:rPr lang="en-US" sz="515">
                  <a:solidFill>
                    <a:srgbClr val="000000"/>
                  </a:solidFill>
                  <a:latin typeface="Roboto"/>
                  <a:ea typeface="Roboto"/>
                  <a:cs typeface="Roboto"/>
                  <a:sym typeface="Roboto"/>
                </a:rPr>
                <a:t>LARC &amp; EMA training</a:t>
              </a:r>
            </a:p>
          </p:txBody>
        </p:sp>
        <p:sp>
          <p:nvSpPr>
            <p:cNvPr id="81" name="TextBox 81"/>
            <p:cNvSpPr txBox="1"/>
            <p:nvPr/>
          </p:nvSpPr>
          <p:spPr>
            <a:xfrm>
              <a:off x="5469843" y="7639634"/>
              <a:ext cx="1682926" cy="167738"/>
            </a:xfrm>
            <a:prstGeom prst="rect">
              <a:avLst/>
            </a:prstGeom>
          </p:spPr>
          <p:txBody>
            <a:bodyPr lIns="0" tIns="0" rIns="0" bIns="0" rtlCol="0" anchor="t">
              <a:spAutoFit/>
            </a:bodyPr>
            <a:lstStyle/>
            <a:p>
              <a:pPr algn="ctr" defTabSz="609630">
                <a:lnSpc>
                  <a:spcPts val="721"/>
                </a:lnSpc>
              </a:pPr>
              <a:r>
                <a:rPr lang="en-US" sz="515">
                  <a:solidFill>
                    <a:srgbClr val="000000"/>
                  </a:solidFill>
                  <a:latin typeface="Roboto"/>
                  <a:ea typeface="Roboto"/>
                  <a:cs typeface="Roboto"/>
                  <a:sym typeface="Roboto"/>
                </a:rPr>
                <a:t>Topic Library</a:t>
              </a:r>
            </a:p>
          </p:txBody>
        </p:sp>
        <p:sp>
          <p:nvSpPr>
            <p:cNvPr id="82" name="TextBox 82"/>
            <p:cNvSpPr txBox="1"/>
            <p:nvPr/>
          </p:nvSpPr>
          <p:spPr>
            <a:xfrm>
              <a:off x="1913072" y="5070241"/>
              <a:ext cx="5404013" cy="188898"/>
            </a:xfrm>
            <a:prstGeom prst="rect">
              <a:avLst/>
            </a:prstGeom>
          </p:spPr>
          <p:txBody>
            <a:bodyPr lIns="0" tIns="0" rIns="0" bIns="0" rtlCol="0" anchor="t">
              <a:spAutoFit/>
            </a:bodyPr>
            <a:lstStyle/>
            <a:p>
              <a:pPr algn="ctr" defTabSz="609630">
                <a:lnSpc>
                  <a:spcPts val="763"/>
                </a:lnSpc>
              </a:pPr>
              <a:r>
                <a:rPr lang="en-US" sz="545">
                  <a:solidFill>
                    <a:srgbClr val="000000"/>
                  </a:solidFill>
                  <a:latin typeface="Roboto"/>
                  <a:ea typeface="Roboto"/>
                  <a:cs typeface="Roboto"/>
                  <a:sym typeface="Roboto"/>
                </a:rPr>
                <a:t>A network for professionals working with women to optimise reproductive health.</a:t>
              </a:r>
            </a:p>
          </p:txBody>
        </p:sp>
        <p:sp>
          <p:nvSpPr>
            <p:cNvPr id="83" name="AutoShape 83"/>
            <p:cNvSpPr/>
            <p:nvPr/>
          </p:nvSpPr>
          <p:spPr>
            <a:xfrm flipV="1">
              <a:off x="2025851" y="5301880"/>
              <a:ext cx="5178454" cy="5629"/>
            </a:xfrm>
            <a:prstGeom prst="line">
              <a:avLst/>
            </a:prstGeom>
            <a:ln w="8622" cap="flat">
              <a:solidFill>
                <a:srgbClr val="C663FE"/>
              </a:solidFill>
              <a:prstDash val="sysDot"/>
              <a:headEnd type="none" w="sm" len="sm"/>
              <a:tailEnd type="none" w="sm" len="sm"/>
            </a:ln>
          </p:spPr>
          <p:txBody>
            <a:bodyPr/>
            <a:lstStyle/>
            <a:p>
              <a:endParaRPr lang="en-US"/>
            </a:p>
          </p:txBody>
        </p:sp>
        <p:grpSp>
          <p:nvGrpSpPr>
            <p:cNvPr id="84" name="Group 84"/>
            <p:cNvGrpSpPr/>
            <p:nvPr/>
          </p:nvGrpSpPr>
          <p:grpSpPr>
            <a:xfrm>
              <a:off x="2030369" y="5385669"/>
              <a:ext cx="1651629" cy="930782"/>
              <a:chOff x="0" y="0"/>
              <a:chExt cx="6488196" cy="3656449"/>
            </a:xfrm>
          </p:grpSpPr>
          <p:sp>
            <p:nvSpPr>
              <p:cNvPr id="85" name="Freeform 85"/>
              <p:cNvSpPr/>
              <p:nvPr/>
            </p:nvSpPr>
            <p:spPr>
              <a:xfrm>
                <a:off x="0" y="0"/>
                <a:ext cx="6488196" cy="3656449"/>
              </a:xfrm>
              <a:custGeom>
                <a:avLst/>
                <a:gdLst/>
                <a:ahLst/>
                <a:cxnLst/>
                <a:rect l="l" t="t" r="r" b="b"/>
                <a:pathLst>
                  <a:path w="6488196" h="3656449">
                    <a:moveTo>
                      <a:pt x="0" y="3047041"/>
                    </a:moveTo>
                    <a:lnTo>
                      <a:pt x="0" y="609408"/>
                    </a:lnTo>
                    <a:cubicBezTo>
                      <a:pt x="0" y="273015"/>
                      <a:pt x="290671" y="0"/>
                      <a:pt x="648820" y="0"/>
                    </a:cubicBezTo>
                    <a:lnTo>
                      <a:pt x="5839376" y="0"/>
                    </a:lnTo>
                    <a:cubicBezTo>
                      <a:pt x="6197525" y="0"/>
                      <a:pt x="6488196" y="273015"/>
                      <a:pt x="6488196" y="609408"/>
                    </a:cubicBezTo>
                    <a:lnTo>
                      <a:pt x="6488196" y="3047041"/>
                    </a:lnTo>
                    <a:cubicBezTo>
                      <a:pt x="6488196" y="3383435"/>
                      <a:pt x="6197525" y="3656449"/>
                      <a:pt x="5839376" y="3656449"/>
                    </a:cubicBezTo>
                    <a:lnTo>
                      <a:pt x="648820" y="3656449"/>
                    </a:lnTo>
                    <a:cubicBezTo>
                      <a:pt x="290671" y="3656449"/>
                      <a:pt x="0" y="3383435"/>
                      <a:pt x="0" y="3047041"/>
                    </a:cubicBezTo>
                    <a:close/>
                  </a:path>
                </a:pathLst>
              </a:custGeom>
              <a:blipFill>
                <a:blip r:embed="rId49"/>
                <a:stretch>
                  <a:fillRect l="-3432" t="-6078" r="-2961" b="-22438"/>
                </a:stretch>
              </a:blipFill>
            </p:spPr>
            <p:txBody>
              <a:bodyPr/>
              <a:lstStyle/>
              <a:p>
                <a:endParaRPr lang="en-US"/>
              </a:p>
            </p:txBody>
          </p:sp>
        </p:grpSp>
        <p:grpSp>
          <p:nvGrpSpPr>
            <p:cNvPr id="86" name="Group 86"/>
            <p:cNvGrpSpPr/>
            <p:nvPr/>
          </p:nvGrpSpPr>
          <p:grpSpPr>
            <a:xfrm>
              <a:off x="3764521" y="5385669"/>
              <a:ext cx="1651629" cy="930782"/>
              <a:chOff x="0" y="0"/>
              <a:chExt cx="6488196" cy="3656449"/>
            </a:xfrm>
          </p:grpSpPr>
          <p:sp>
            <p:nvSpPr>
              <p:cNvPr id="87" name="Freeform 87"/>
              <p:cNvSpPr/>
              <p:nvPr/>
            </p:nvSpPr>
            <p:spPr>
              <a:xfrm>
                <a:off x="0" y="0"/>
                <a:ext cx="6488196" cy="3656449"/>
              </a:xfrm>
              <a:custGeom>
                <a:avLst/>
                <a:gdLst/>
                <a:ahLst/>
                <a:cxnLst/>
                <a:rect l="l" t="t" r="r" b="b"/>
                <a:pathLst>
                  <a:path w="6488196" h="3656449">
                    <a:moveTo>
                      <a:pt x="0" y="3047041"/>
                    </a:moveTo>
                    <a:lnTo>
                      <a:pt x="0" y="609408"/>
                    </a:lnTo>
                    <a:cubicBezTo>
                      <a:pt x="0" y="273015"/>
                      <a:pt x="290671" y="0"/>
                      <a:pt x="648820" y="0"/>
                    </a:cubicBezTo>
                    <a:lnTo>
                      <a:pt x="5839376" y="0"/>
                    </a:lnTo>
                    <a:cubicBezTo>
                      <a:pt x="6197525" y="0"/>
                      <a:pt x="6488196" y="273015"/>
                      <a:pt x="6488196" y="609408"/>
                    </a:cubicBezTo>
                    <a:lnTo>
                      <a:pt x="6488196" y="3047041"/>
                    </a:lnTo>
                    <a:cubicBezTo>
                      <a:pt x="6488196" y="3383435"/>
                      <a:pt x="6197525" y="3656449"/>
                      <a:pt x="5839376" y="3656449"/>
                    </a:cubicBezTo>
                    <a:lnTo>
                      <a:pt x="648820" y="3656449"/>
                    </a:lnTo>
                    <a:cubicBezTo>
                      <a:pt x="290671" y="3656449"/>
                      <a:pt x="0" y="3383435"/>
                      <a:pt x="0" y="3047041"/>
                    </a:cubicBezTo>
                    <a:close/>
                  </a:path>
                </a:pathLst>
              </a:custGeom>
              <a:blipFill>
                <a:blip r:embed="rId50"/>
                <a:stretch>
                  <a:fillRect l="-858" t="-4073" r="-2499" b="-20481"/>
                </a:stretch>
              </a:blipFill>
            </p:spPr>
            <p:txBody>
              <a:bodyPr/>
              <a:lstStyle/>
              <a:p>
                <a:endParaRPr lang="en-US"/>
              </a:p>
            </p:txBody>
          </p:sp>
        </p:grpSp>
        <p:grpSp>
          <p:nvGrpSpPr>
            <p:cNvPr id="88" name="Group 88"/>
            <p:cNvGrpSpPr/>
            <p:nvPr/>
          </p:nvGrpSpPr>
          <p:grpSpPr>
            <a:xfrm>
              <a:off x="5499672" y="5385669"/>
              <a:ext cx="1651629" cy="930782"/>
              <a:chOff x="0" y="0"/>
              <a:chExt cx="6488196" cy="3656449"/>
            </a:xfrm>
          </p:grpSpPr>
          <p:sp>
            <p:nvSpPr>
              <p:cNvPr id="89" name="Freeform 89"/>
              <p:cNvSpPr/>
              <p:nvPr/>
            </p:nvSpPr>
            <p:spPr>
              <a:xfrm>
                <a:off x="0" y="0"/>
                <a:ext cx="6488196" cy="3656449"/>
              </a:xfrm>
              <a:custGeom>
                <a:avLst/>
                <a:gdLst/>
                <a:ahLst/>
                <a:cxnLst/>
                <a:rect l="l" t="t" r="r" b="b"/>
                <a:pathLst>
                  <a:path w="6488196" h="3656449">
                    <a:moveTo>
                      <a:pt x="0" y="3047041"/>
                    </a:moveTo>
                    <a:lnTo>
                      <a:pt x="0" y="609408"/>
                    </a:lnTo>
                    <a:cubicBezTo>
                      <a:pt x="0" y="273015"/>
                      <a:pt x="290671" y="0"/>
                      <a:pt x="648820" y="0"/>
                    </a:cubicBezTo>
                    <a:lnTo>
                      <a:pt x="5839376" y="0"/>
                    </a:lnTo>
                    <a:cubicBezTo>
                      <a:pt x="6197525" y="0"/>
                      <a:pt x="6488196" y="273015"/>
                      <a:pt x="6488196" y="609408"/>
                    </a:cubicBezTo>
                    <a:lnTo>
                      <a:pt x="6488196" y="3047041"/>
                    </a:lnTo>
                    <a:cubicBezTo>
                      <a:pt x="6488196" y="3383435"/>
                      <a:pt x="6197525" y="3656449"/>
                      <a:pt x="5839376" y="3656449"/>
                    </a:cubicBezTo>
                    <a:lnTo>
                      <a:pt x="648820" y="3656449"/>
                    </a:lnTo>
                    <a:cubicBezTo>
                      <a:pt x="290671" y="3656449"/>
                      <a:pt x="0" y="3383435"/>
                      <a:pt x="0" y="3047041"/>
                    </a:cubicBezTo>
                    <a:close/>
                  </a:path>
                </a:pathLst>
              </a:custGeom>
              <a:blipFill>
                <a:blip r:embed="rId51"/>
                <a:stretch>
                  <a:fillRect l="-1761" t="-1717" r="-2538" b="-22735"/>
                </a:stretch>
              </a:blipFill>
            </p:spPr>
            <p:txBody>
              <a:bodyPr/>
              <a:lstStyle/>
              <a:p>
                <a:endParaRPr lang="en-US"/>
              </a:p>
            </p:txBody>
          </p:sp>
        </p:grpSp>
        <p:grpSp>
          <p:nvGrpSpPr>
            <p:cNvPr id="90" name="Group 90"/>
            <p:cNvGrpSpPr/>
            <p:nvPr/>
          </p:nvGrpSpPr>
          <p:grpSpPr>
            <a:xfrm>
              <a:off x="2025851" y="6693412"/>
              <a:ext cx="1651629" cy="930782"/>
              <a:chOff x="0" y="0"/>
              <a:chExt cx="6488196" cy="3656449"/>
            </a:xfrm>
          </p:grpSpPr>
          <p:sp>
            <p:nvSpPr>
              <p:cNvPr id="91" name="Freeform 91"/>
              <p:cNvSpPr/>
              <p:nvPr/>
            </p:nvSpPr>
            <p:spPr>
              <a:xfrm>
                <a:off x="0" y="0"/>
                <a:ext cx="6488196" cy="3656449"/>
              </a:xfrm>
              <a:custGeom>
                <a:avLst/>
                <a:gdLst/>
                <a:ahLst/>
                <a:cxnLst/>
                <a:rect l="l" t="t" r="r" b="b"/>
                <a:pathLst>
                  <a:path w="6488196" h="3656449">
                    <a:moveTo>
                      <a:pt x="0" y="3047041"/>
                    </a:moveTo>
                    <a:lnTo>
                      <a:pt x="0" y="609408"/>
                    </a:lnTo>
                    <a:cubicBezTo>
                      <a:pt x="0" y="273015"/>
                      <a:pt x="290671" y="0"/>
                      <a:pt x="648820" y="0"/>
                    </a:cubicBezTo>
                    <a:lnTo>
                      <a:pt x="5839376" y="0"/>
                    </a:lnTo>
                    <a:cubicBezTo>
                      <a:pt x="6197525" y="0"/>
                      <a:pt x="6488196" y="273015"/>
                      <a:pt x="6488196" y="609408"/>
                    </a:cubicBezTo>
                    <a:lnTo>
                      <a:pt x="6488196" y="3047041"/>
                    </a:lnTo>
                    <a:cubicBezTo>
                      <a:pt x="6488196" y="3383435"/>
                      <a:pt x="6197525" y="3656449"/>
                      <a:pt x="5839376" y="3656449"/>
                    </a:cubicBezTo>
                    <a:lnTo>
                      <a:pt x="648820" y="3656449"/>
                    </a:lnTo>
                    <a:cubicBezTo>
                      <a:pt x="290671" y="3656449"/>
                      <a:pt x="0" y="3383435"/>
                      <a:pt x="0" y="3047041"/>
                    </a:cubicBezTo>
                    <a:close/>
                  </a:path>
                </a:pathLst>
              </a:custGeom>
              <a:blipFill>
                <a:blip r:embed="rId52"/>
                <a:stretch>
                  <a:fillRect l="-7339" t="-7569" r="-6293" b="-28196"/>
                </a:stretch>
              </a:blipFill>
            </p:spPr>
            <p:txBody>
              <a:bodyPr/>
              <a:lstStyle/>
              <a:p>
                <a:endParaRPr lang="en-US"/>
              </a:p>
            </p:txBody>
          </p:sp>
        </p:grpSp>
        <p:grpSp>
          <p:nvGrpSpPr>
            <p:cNvPr id="92" name="Group 92"/>
            <p:cNvGrpSpPr/>
            <p:nvPr/>
          </p:nvGrpSpPr>
          <p:grpSpPr>
            <a:xfrm>
              <a:off x="3764521" y="6693412"/>
              <a:ext cx="1651629" cy="930782"/>
              <a:chOff x="0" y="0"/>
              <a:chExt cx="6488196" cy="3656449"/>
            </a:xfrm>
          </p:grpSpPr>
          <p:sp>
            <p:nvSpPr>
              <p:cNvPr id="93" name="Freeform 93"/>
              <p:cNvSpPr/>
              <p:nvPr/>
            </p:nvSpPr>
            <p:spPr>
              <a:xfrm>
                <a:off x="0" y="0"/>
                <a:ext cx="6488196" cy="3656449"/>
              </a:xfrm>
              <a:custGeom>
                <a:avLst/>
                <a:gdLst/>
                <a:ahLst/>
                <a:cxnLst/>
                <a:rect l="l" t="t" r="r" b="b"/>
                <a:pathLst>
                  <a:path w="6488196" h="3656449">
                    <a:moveTo>
                      <a:pt x="0" y="3047041"/>
                    </a:moveTo>
                    <a:lnTo>
                      <a:pt x="0" y="609408"/>
                    </a:lnTo>
                    <a:cubicBezTo>
                      <a:pt x="0" y="273015"/>
                      <a:pt x="290671" y="0"/>
                      <a:pt x="648820" y="0"/>
                    </a:cubicBezTo>
                    <a:lnTo>
                      <a:pt x="5839376" y="0"/>
                    </a:lnTo>
                    <a:cubicBezTo>
                      <a:pt x="6197525" y="0"/>
                      <a:pt x="6488196" y="273015"/>
                      <a:pt x="6488196" y="609408"/>
                    </a:cubicBezTo>
                    <a:lnTo>
                      <a:pt x="6488196" y="3047041"/>
                    </a:lnTo>
                    <a:cubicBezTo>
                      <a:pt x="6488196" y="3383435"/>
                      <a:pt x="6197525" y="3656449"/>
                      <a:pt x="5839376" y="3656449"/>
                    </a:cubicBezTo>
                    <a:lnTo>
                      <a:pt x="648820" y="3656449"/>
                    </a:lnTo>
                    <a:cubicBezTo>
                      <a:pt x="290671" y="3656449"/>
                      <a:pt x="0" y="3383435"/>
                      <a:pt x="0" y="3047041"/>
                    </a:cubicBezTo>
                    <a:close/>
                  </a:path>
                </a:pathLst>
              </a:custGeom>
              <a:blipFill>
                <a:blip r:embed="rId53"/>
                <a:stretch>
                  <a:fillRect l="-29234" t="-31311" r="-43185" b="-74104"/>
                </a:stretch>
              </a:blipFill>
            </p:spPr>
            <p:txBody>
              <a:bodyPr/>
              <a:lstStyle/>
              <a:p>
                <a:endParaRPr lang="en-US"/>
              </a:p>
            </p:txBody>
          </p:sp>
        </p:grpSp>
        <p:grpSp>
          <p:nvGrpSpPr>
            <p:cNvPr id="94" name="Group 94"/>
            <p:cNvGrpSpPr/>
            <p:nvPr/>
          </p:nvGrpSpPr>
          <p:grpSpPr>
            <a:xfrm>
              <a:off x="5469843" y="6693412"/>
              <a:ext cx="1651629" cy="930782"/>
              <a:chOff x="0" y="0"/>
              <a:chExt cx="6488196" cy="3656449"/>
            </a:xfrm>
          </p:grpSpPr>
          <p:sp>
            <p:nvSpPr>
              <p:cNvPr id="95" name="Freeform 95"/>
              <p:cNvSpPr/>
              <p:nvPr/>
            </p:nvSpPr>
            <p:spPr>
              <a:xfrm>
                <a:off x="0" y="0"/>
                <a:ext cx="6488196" cy="3656449"/>
              </a:xfrm>
              <a:custGeom>
                <a:avLst/>
                <a:gdLst/>
                <a:ahLst/>
                <a:cxnLst/>
                <a:rect l="l" t="t" r="r" b="b"/>
                <a:pathLst>
                  <a:path w="6488196" h="3656449">
                    <a:moveTo>
                      <a:pt x="0" y="3047041"/>
                    </a:moveTo>
                    <a:lnTo>
                      <a:pt x="0" y="609408"/>
                    </a:lnTo>
                    <a:cubicBezTo>
                      <a:pt x="0" y="273015"/>
                      <a:pt x="290671" y="0"/>
                      <a:pt x="648820" y="0"/>
                    </a:cubicBezTo>
                    <a:lnTo>
                      <a:pt x="5839376" y="0"/>
                    </a:lnTo>
                    <a:cubicBezTo>
                      <a:pt x="6197525" y="0"/>
                      <a:pt x="6488196" y="273015"/>
                      <a:pt x="6488196" y="609408"/>
                    </a:cubicBezTo>
                    <a:lnTo>
                      <a:pt x="6488196" y="3047041"/>
                    </a:lnTo>
                    <a:cubicBezTo>
                      <a:pt x="6488196" y="3383435"/>
                      <a:pt x="6197525" y="3656449"/>
                      <a:pt x="5839376" y="3656449"/>
                    </a:cubicBezTo>
                    <a:lnTo>
                      <a:pt x="648820" y="3656449"/>
                    </a:lnTo>
                    <a:cubicBezTo>
                      <a:pt x="290671" y="3656449"/>
                      <a:pt x="0" y="3383435"/>
                      <a:pt x="0" y="3047041"/>
                    </a:cubicBezTo>
                    <a:close/>
                  </a:path>
                </a:pathLst>
              </a:custGeom>
              <a:blipFill>
                <a:blip r:embed="rId54"/>
                <a:stretch>
                  <a:fillRect l="-506" t="-1717" r="-7727" b="-27500"/>
                </a:stretch>
              </a:blipFill>
            </p:spPr>
            <p:txBody>
              <a:bodyPr/>
              <a:lstStyle/>
              <a:p>
                <a:endParaRPr lang="en-US"/>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218FF20B-C8BB-7894-6282-AC98067FCBEC}"/>
              </a:ext>
            </a:extLst>
          </p:cNvPr>
          <p:cNvPicPr>
            <a:picLocks noChangeAspect="1"/>
          </p:cNvPicPr>
          <p:nvPr/>
        </p:nvPicPr>
        <p:blipFill>
          <a:blip r:embed="rId2"/>
          <a:stretch>
            <a:fillRect/>
          </a:stretch>
        </p:blipFill>
        <p:spPr>
          <a:xfrm>
            <a:off x="591897" y="446924"/>
            <a:ext cx="4688643" cy="4234133"/>
          </a:xfrm>
          <a:prstGeom prst="rect">
            <a:avLst/>
          </a:prstGeom>
        </p:spPr>
      </p:pic>
      <p:pic>
        <p:nvPicPr>
          <p:cNvPr id="3" name="Picture 2">
            <a:extLst>
              <a:ext uri="{FF2B5EF4-FFF2-40B4-BE49-F238E27FC236}">
                <a16:creationId xmlns:a16="http://schemas.microsoft.com/office/drawing/2014/main" id="{A909E8C9-3D58-6AF4-E8C2-24EE5FDA1AF9}"/>
              </a:ext>
            </a:extLst>
          </p:cNvPr>
          <p:cNvPicPr>
            <a:picLocks noChangeAspect="1"/>
          </p:cNvPicPr>
          <p:nvPr/>
        </p:nvPicPr>
        <p:blipFill>
          <a:blip r:embed="rId3"/>
          <a:stretch>
            <a:fillRect/>
          </a:stretch>
        </p:blipFill>
        <p:spPr>
          <a:xfrm>
            <a:off x="7921730" y="446924"/>
            <a:ext cx="3460259" cy="3378456"/>
          </a:xfrm>
          <a:prstGeom prst="rect">
            <a:avLst/>
          </a:prstGeom>
        </p:spPr>
      </p:pic>
      <p:pic>
        <p:nvPicPr>
          <p:cNvPr id="4" name="Picture 3">
            <a:extLst>
              <a:ext uri="{FF2B5EF4-FFF2-40B4-BE49-F238E27FC236}">
                <a16:creationId xmlns:a16="http://schemas.microsoft.com/office/drawing/2014/main" id="{FC029CF5-6FC6-1644-00CA-9F33FBC98C45}"/>
              </a:ext>
            </a:extLst>
          </p:cNvPr>
          <p:cNvPicPr>
            <a:picLocks noChangeAspect="1"/>
          </p:cNvPicPr>
          <p:nvPr/>
        </p:nvPicPr>
        <p:blipFill>
          <a:blip r:embed="rId4"/>
          <a:stretch>
            <a:fillRect/>
          </a:stretch>
        </p:blipFill>
        <p:spPr>
          <a:xfrm>
            <a:off x="4491482" y="3986802"/>
            <a:ext cx="5372100" cy="2424274"/>
          </a:xfrm>
          <a:prstGeom prst="rect">
            <a:avLst/>
          </a:prstGeom>
        </p:spPr>
      </p:pic>
    </p:spTree>
    <p:extLst>
      <p:ext uri="{BB962C8B-B14F-4D97-AF65-F5344CB8AC3E}">
        <p14:creationId xmlns:p14="http://schemas.microsoft.com/office/powerpoint/2010/main" val="2860315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B2DFB2E-4D33-6F1D-0D78-23C8A0BA9669}"/>
              </a:ext>
            </a:extLst>
          </p:cNvPr>
          <p:cNvSpPr>
            <a:spLocks noGrp="1"/>
          </p:cNvSpPr>
          <p:nvPr>
            <p:ph type="title"/>
          </p:nvPr>
        </p:nvSpPr>
        <p:spPr>
          <a:xfrm>
            <a:off x="838200" y="365125"/>
            <a:ext cx="9420224" cy="1325563"/>
          </a:xfrm>
        </p:spPr>
        <p:txBody>
          <a:bodyPr/>
          <a:lstStyle/>
          <a:p>
            <a:r>
              <a:rPr lang="en-US" sz="2800" dirty="0"/>
              <a:t>https://</a:t>
            </a:r>
            <a:r>
              <a:rPr lang="en-US" sz="2800" dirty="0" err="1"/>
              <a:t>familyplanningallianceaustralia.org.au</a:t>
            </a:r>
            <a:r>
              <a:rPr lang="en-US" sz="2800" dirty="0"/>
              <a:t>/learn/</a:t>
            </a:r>
            <a:r>
              <a:rPr lang="en-US" sz="2800" dirty="0" err="1"/>
              <a:t>auslarc</a:t>
            </a:r>
            <a:r>
              <a:rPr lang="en-US" sz="2800" dirty="0"/>
              <a:t>/</a:t>
            </a:r>
          </a:p>
        </p:txBody>
      </p:sp>
      <p:pic>
        <p:nvPicPr>
          <p:cNvPr id="5" name="Content Placeholder 4" descr="A screenshot of a web page&#10;&#10;AI-generated content may be incorrect.">
            <a:extLst>
              <a:ext uri="{FF2B5EF4-FFF2-40B4-BE49-F238E27FC236}">
                <a16:creationId xmlns:a16="http://schemas.microsoft.com/office/drawing/2014/main" id="{C53D42A9-7A9A-70E6-7059-E9A5B35302AD}"/>
              </a:ext>
            </a:extLst>
          </p:cNvPr>
          <p:cNvPicPr>
            <a:picLocks noGrp="1" noChangeAspect="1"/>
          </p:cNvPicPr>
          <p:nvPr>
            <p:ph idx="1"/>
          </p:nvPr>
        </p:nvPicPr>
        <p:blipFill>
          <a:blip r:embed="rId2"/>
          <a:stretch>
            <a:fillRect/>
          </a:stretch>
        </p:blipFill>
        <p:spPr>
          <a:xfrm>
            <a:off x="2884679" y="1825625"/>
            <a:ext cx="6422641" cy="4351338"/>
          </a:xfrm>
          <a:prstGeom prst="rect">
            <a:avLst/>
          </a:prstGeom>
          <a:noFill/>
        </p:spPr>
      </p:pic>
    </p:spTree>
    <p:extLst>
      <p:ext uri="{BB962C8B-B14F-4D97-AF65-F5344CB8AC3E}">
        <p14:creationId xmlns:p14="http://schemas.microsoft.com/office/powerpoint/2010/main" val="3736855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FC180-D1EF-42E5-837D-5970BCEF58AB}"/>
              </a:ext>
            </a:extLst>
          </p:cNvPr>
          <p:cNvSpPr>
            <a:spLocks noGrp="1"/>
          </p:cNvSpPr>
          <p:nvPr>
            <p:ph type="title"/>
          </p:nvPr>
        </p:nvSpPr>
        <p:spPr/>
        <p:txBody>
          <a:bodyPr/>
          <a:lstStyle/>
          <a:p>
            <a:r>
              <a:rPr lang="en-AU" dirty="0"/>
              <a:t>Learning Objectives</a:t>
            </a:r>
          </a:p>
        </p:txBody>
      </p:sp>
      <p:sp>
        <p:nvSpPr>
          <p:cNvPr id="3" name="Content Placeholder 2">
            <a:extLst>
              <a:ext uri="{FF2B5EF4-FFF2-40B4-BE49-F238E27FC236}">
                <a16:creationId xmlns:a16="http://schemas.microsoft.com/office/drawing/2014/main" id="{F86AA646-97D4-4341-AED0-8B1516642C3B}"/>
              </a:ext>
            </a:extLst>
          </p:cNvPr>
          <p:cNvSpPr>
            <a:spLocks noGrp="1"/>
          </p:cNvSpPr>
          <p:nvPr>
            <p:ph idx="1"/>
          </p:nvPr>
        </p:nvSpPr>
        <p:spPr/>
        <p:txBody>
          <a:bodyPr/>
          <a:lstStyle/>
          <a:p>
            <a:pPr marL="0" indent="0" algn="ctr">
              <a:buNone/>
            </a:pPr>
            <a:r>
              <a:rPr lang="en-AU" i="1" dirty="0"/>
              <a:t>GPs will learn about key recommendations in the new National Abortion Guideline, Victorian Government initiatives supporting better abortion access and what supports are available to them to both provide medical abortion services and refer to where necessary</a:t>
            </a:r>
          </a:p>
          <a:p>
            <a:pPr marL="0" indent="0" algn="ctr">
              <a:buNone/>
            </a:pPr>
            <a:endParaRPr lang="en-AU" sz="1200" i="1" dirty="0"/>
          </a:p>
          <a:p>
            <a:r>
              <a:rPr lang="en-AU" sz="2000" dirty="0"/>
              <a:t>to become familiar with key recommendations relevant to GPs in the new national Abortion Guideline </a:t>
            </a:r>
          </a:p>
          <a:p>
            <a:r>
              <a:rPr lang="en-AU" sz="2000" dirty="0"/>
              <a:t>to understand how the AusCAPPS network can help support abortion provision in general practice</a:t>
            </a:r>
          </a:p>
          <a:p>
            <a:r>
              <a:rPr lang="en-AU" sz="2000" dirty="0"/>
              <a:t>to become aware of the support provided by 1800 </a:t>
            </a:r>
            <a:r>
              <a:rPr lang="en-AU" sz="2000" dirty="0" err="1"/>
              <a:t>myoptions</a:t>
            </a:r>
            <a:endParaRPr lang="en-AU" sz="2000" dirty="0"/>
          </a:p>
          <a:p>
            <a:r>
              <a:rPr lang="en-AU" sz="2000" dirty="0"/>
              <a:t>to understand how the Victorian Government is supporting increased access to abortion services</a:t>
            </a:r>
          </a:p>
          <a:p>
            <a:endParaRPr lang="en-AU" dirty="0"/>
          </a:p>
        </p:txBody>
      </p:sp>
    </p:spTree>
    <p:extLst>
      <p:ext uri="{BB962C8B-B14F-4D97-AF65-F5344CB8AC3E}">
        <p14:creationId xmlns:p14="http://schemas.microsoft.com/office/powerpoint/2010/main" val="4279692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B689C83-C7A0-5D86-F8BD-0F5B7FB5806E}"/>
              </a:ext>
            </a:extLst>
          </p:cNvPr>
          <p:cNvPicPr>
            <a:picLocks noGrp="1" noChangeAspect="1"/>
          </p:cNvPicPr>
          <p:nvPr>
            <p:ph sz="half" idx="1"/>
          </p:nvPr>
        </p:nvPicPr>
        <p:blipFill>
          <a:blip r:embed="rId2"/>
          <a:stretch>
            <a:fillRect/>
          </a:stretch>
        </p:blipFill>
        <p:spPr>
          <a:xfrm>
            <a:off x="906399" y="1615901"/>
            <a:ext cx="3065399" cy="4351338"/>
          </a:xfrm>
          <a:prstGeom prst="rect">
            <a:avLst/>
          </a:prstGeom>
        </p:spPr>
      </p:pic>
      <p:sp>
        <p:nvSpPr>
          <p:cNvPr id="2" name="Title 1">
            <a:extLst>
              <a:ext uri="{FF2B5EF4-FFF2-40B4-BE49-F238E27FC236}">
                <a16:creationId xmlns:a16="http://schemas.microsoft.com/office/drawing/2014/main" id="{D055AC9F-0BA3-1027-F713-FC00F260CA8A}"/>
              </a:ext>
            </a:extLst>
          </p:cNvPr>
          <p:cNvSpPr>
            <a:spLocks noGrp="1"/>
          </p:cNvSpPr>
          <p:nvPr>
            <p:ph type="title"/>
          </p:nvPr>
        </p:nvSpPr>
        <p:spPr/>
        <p:txBody>
          <a:bodyPr/>
          <a:lstStyle/>
          <a:p>
            <a:r>
              <a:rPr lang="en-US" sz="3200" dirty="0"/>
              <a:t>Support for Medical Abortion Providers</a:t>
            </a:r>
          </a:p>
        </p:txBody>
      </p:sp>
      <p:sp>
        <p:nvSpPr>
          <p:cNvPr id="6" name="TextBox 5">
            <a:extLst>
              <a:ext uri="{FF2B5EF4-FFF2-40B4-BE49-F238E27FC236}">
                <a16:creationId xmlns:a16="http://schemas.microsoft.com/office/drawing/2014/main" id="{8932707A-3A4D-7101-58AF-152FF2E79F10}"/>
              </a:ext>
            </a:extLst>
          </p:cNvPr>
          <p:cNvSpPr txBox="1"/>
          <p:nvPr/>
        </p:nvSpPr>
        <p:spPr>
          <a:xfrm>
            <a:off x="2005854" y="6308209"/>
            <a:ext cx="8603875" cy="369332"/>
          </a:xfrm>
          <a:prstGeom prst="rect">
            <a:avLst/>
          </a:prstGeom>
          <a:noFill/>
        </p:spPr>
        <p:txBody>
          <a:bodyPr wrap="square">
            <a:spAutoFit/>
          </a:bodyPr>
          <a:lstStyle/>
          <a:p>
            <a:r>
              <a:rPr lang="en-US" dirty="0"/>
              <a:t>https://</a:t>
            </a:r>
            <a:r>
              <a:rPr lang="en-US" dirty="0" err="1"/>
              <a:t>ranzcog.edu.au</a:t>
            </a:r>
            <a:r>
              <a:rPr lang="en-US" dirty="0"/>
              <a:t>/wp-content/uploads/Clinical-Guideline-Abortion-</a:t>
            </a:r>
            <a:r>
              <a:rPr lang="en-US" dirty="0" err="1"/>
              <a:t>Care.pdf</a:t>
            </a:r>
            <a:endParaRPr lang="en-US" dirty="0"/>
          </a:p>
        </p:txBody>
      </p:sp>
      <p:pic>
        <p:nvPicPr>
          <p:cNvPr id="3" name="Picture 2">
            <a:extLst>
              <a:ext uri="{FF2B5EF4-FFF2-40B4-BE49-F238E27FC236}">
                <a16:creationId xmlns:a16="http://schemas.microsoft.com/office/drawing/2014/main" id="{9409F769-CB92-B621-36BF-4554F13DDD9E}"/>
              </a:ext>
            </a:extLst>
          </p:cNvPr>
          <p:cNvPicPr>
            <a:picLocks noChangeAspect="1"/>
          </p:cNvPicPr>
          <p:nvPr/>
        </p:nvPicPr>
        <p:blipFill>
          <a:blip r:embed="rId3"/>
          <a:stretch>
            <a:fillRect/>
          </a:stretch>
        </p:blipFill>
        <p:spPr>
          <a:xfrm>
            <a:off x="4195546" y="1565424"/>
            <a:ext cx="4397541" cy="2471418"/>
          </a:xfrm>
          <a:prstGeom prst="rect">
            <a:avLst/>
          </a:prstGeom>
        </p:spPr>
      </p:pic>
      <p:pic>
        <p:nvPicPr>
          <p:cNvPr id="8" name="Content Placeholder 7">
            <a:extLst>
              <a:ext uri="{FF2B5EF4-FFF2-40B4-BE49-F238E27FC236}">
                <a16:creationId xmlns:a16="http://schemas.microsoft.com/office/drawing/2014/main" id="{96C040B8-8BE0-FCF1-7385-4B5147C94073}"/>
              </a:ext>
            </a:extLst>
          </p:cNvPr>
          <p:cNvPicPr>
            <a:picLocks noGrp="1" noChangeAspect="1"/>
          </p:cNvPicPr>
          <p:nvPr>
            <p:ph sz="half" idx="2"/>
          </p:nvPr>
        </p:nvPicPr>
        <p:blipFill>
          <a:blip r:embed="rId4"/>
          <a:stretch>
            <a:fillRect/>
          </a:stretch>
        </p:blipFill>
        <p:spPr>
          <a:xfrm>
            <a:off x="8427216" y="3248847"/>
            <a:ext cx="3174454" cy="2866727"/>
          </a:xfrm>
          <a:prstGeom prst="rect">
            <a:avLst/>
          </a:prstGeom>
        </p:spPr>
      </p:pic>
    </p:spTree>
    <p:extLst>
      <p:ext uri="{BB962C8B-B14F-4D97-AF65-F5344CB8AC3E}">
        <p14:creationId xmlns:p14="http://schemas.microsoft.com/office/powerpoint/2010/main" val="3990072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0EE905-AD13-DCE7-057B-4DCF11D82AEC}"/>
              </a:ext>
            </a:extLst>
          </p:cNvPr>
          <p:cNvSpPr>
            <a:spLocks noGrp="1"/>
          </p:cNvSpPr>
          <p:nvPr>
            <p:ph sz="half" idx="1"/>
          </p:nvPr>
        </p:nvSpPr>
        <p:spPr>
          <a:xfrm>
            <a:off x="838200" y="1892737"/>
            <a:ext cx="5181600" cy="4351338"/>
          </a:xfrm>
        </p:spPr>
        <p:txBody>
          <a:bodyPr/>
          <a:lstStyle/>
          <a:p>
            <a:r>
              <a:rPr lang="en-AU" dirty="0"/>
              <a:t>Evidence based guideline for Australia and New Zealand</a:t>
            </a:r>
          </a:p>
          <a:p>
            <a:r>
              <a:rPr lang="en-AU" dirty="0"/>
              <a:t>Released Nov 24</a:t>
            </a:r>
          </a:p>
          <a:p>
            <a:r>
              <a:rPr lang="en-AU" dirty="0"/>
              <a:t>Discusses early medical abortion &gt;10 weeks gestation</a:t>
            </a:r>
          </a:p>
          <a:p>
            <a:r>
              <a:rPr lang="en-AU" dirty="0"/>
              <a:t>Endorsed by the RACGP</a:t>
            </a:r>
          </a:p>
          <a:p>
            <a:endParaRPr lang="en-AU" dirty="0"/>
          </a:p>
        </p:txBody>
      </p:sp>
      <p:sp>
        <p:nvSpPr>
          <p:cNvPr id="2" name="Title 1">
            <a:extLst>
              <a:ext uri="{FF2B5EF4-FFF2-40B4-BE49-F238E27FC236}">
                <a16:creationId xmlns:a16="http://schemas.microsoft.com/office/drawing/2014/main" id="{860B7D85-E0E2-5366-E3E7-D8F1C37CE496}"/>
              </a:ext>
            </a:extLst>
          </p:cNvPr>
          <p:cNvSpPr>
            <a:spLocks noGrp="1"/>
          </p:cNvSpPr>
          <p:nvPr>
            <p:ph type="title"/>
          </p:nvPr>
        </p:nvSpPr>
        <p:spPr/>
        <p:txBody>
          <a:bodyPr/>
          <a:lstStyle/>
          <a:p>
            <a:r>
              <a:rPr lang="en-AU" dirty="0"/>
              <a:t>RANZCOG National Abortion Guideline</a:t>
            </a:r>
          </a:p>
        </p:txBody>
      </p:sp>
      <p:pic>
        <p:nvPicPr>
          <p:cNvPr id="3" name="Content Placeholder 3">
            <a:extLst>
              <a:ext uri="{FF2B5EF4-FFF2-40B4-BE49-F238E27FC236}">
                <a16:creationId xmlns:a16="http://schemas.microsoft.com/office/drawing/2014/main" id="{6314E203-98F1-9154-CA6F-D1EA4E1007E5}"/>
              </a:ext>
            </a:extLst>
          </p:cNvPr>
          <p:cNvPicPr>
            <a:picLocks noGrp="1" noChangeAspect="1"/>
          </p:cNvPicPr>
          <p:nvPr>
            <p:ph sz="half" idx="2"/>
          </p:nvPr>
        </p:nvPicPr>
        <p:blipFill>
          <a:blip r:embed="rId2"/>
          <a:stretch>
            <a:fillRect/>
          </a:stretch>
        </p:blipFill>
        <p:spPr>
          <a:xfrm>
            <a:off x="6463223" y="1690688"/>
            <a:ext cx="2213665" cy="3142301"/>
          </a:xfrm>
          <a:prstGeom prst="rect">
            <a:avLst/>
          </a:prstGeom>
        </p:spPr>
      </p:pic>
      <p:pic>
        <p:nvPicPr>
          <p:cNvPr id="6" name="Picture 5">
            <a:extLst>
              <a:ext uri="{FF2B5EF4-FFF2-40B4-BE49-F238E27FC236}">
                <a16:creationId xmlns:a16="http://schemas.microsoft.com/office/drawing/2014/main" id="{FBD58B8D-D06D-8243-5EF4-38F5A610D1E5}"/>
              </a:ext>
            </a:extLst>
          </p:cNvPr>
          <p:cNvPicPr>
            <a:picLocks noChangeAspect="1"/>
          </p:cNvPicPr>
          <p:nvPr/>
        </p:nvPicPr>
        <p:blipFill>
          <a:blip r:embed="rId3"/>
          <a:stretch>
            <a:fillRect/>
          </a:stretch>
        </p:blipFill>
        <p:spPr>
          <a:xfrm>
            <a:off x="9120312" y="2750662"/>
            <a:ext cx="2514600" cy="3581400"/>
          </a:xfrm>
          <a:prstGeom prst="rect">
            <a:avLst/>
          </a:prstGeom>
        </p:spPr>
      </p:pic>
      <p:sp>
        <p:nvSpPr>
          <p:cNvPr id="8" name="TextBox 7">
            <a:extLst>
              <a:ext uri="{FF2B5EF4-FFF2-40B4-BE49-F238E27FC236}">
                <a16:creationId xmlns:a16="http://schemas.microsoft.com/office/drawing/2014/main" id="{8148E5E5-137A-6906-EC89-01C0A82F5AA3}"/>
              </a:ext>
            </a:extLst>
          </p:cNvPr>
          <p:cNvSpPr txBox="1"/>
          <p:nvPr/>
        </p:nvSpPr>
        <p:spPr>
          <a:xfrm>
            <a:off x="2342626" y="5846544"/>
            <a:ext cx="6094602" cy="646331"/>
          </a:xfrm>
          <a:prstGeom prst="rect">
            <a:avLst/>
          </a:prstGeom>
          <a:noFill/>
        </p:spPr>
        <p:txBody>
          <a:bodyPr wrap="square">
            <a:spAutoFit/>
          </a:bodyPr>
          <a:lstStyle/>
          <a:p>
            <a:r>
              <a:rPr lang="en-US" dirty="0"/>
              <a:t>https://</a:t>
            </a:r>
            <a:r>
              <a:rPr lang="en-US" dirty="0" err="1"/>
              <a:t>ranzcog.edu.au</a:t>
            </a:r>
            <a:r>
              <a:rPr lang="en-US" dirty="0"/>
              <a:t>/wp-content/uploads/Clinical-Guideline-Abortion-</a:t>
            </a:r>
            <a:r>
              <a:rPr lang="en-US" dirty="0" err="1"/>
              <a:t>Care.pdf</a:t>
            </a:r>
            <a:endParaRPr lang="en-US" dirty="0"/>
          </a:p>
        </p:txBody>
      </p:sp>
    </p:spTree>
    <p:extLst>
      <p:ext uri="{BB962C8B-B14F-4D97-AF65-F5344CB8AC3E}">
        <p14:creationId xmlns:p14="http://schemas.microsoft.com/office/powerpoint/2010/main" val="2126924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F5B96-974C-90A2-9C2B-B0832FE1303F}"/>
              </a:ext>
            </a:extLst>
          </p:cNvPr>
          <p:cNvSpPr>
            <a:spLocks noGrp="1"/>
          </p:cNvSpPr>
          <p:nvPr>
            <p:ph type="title"/>
          </p:nvPr>
        </p:nvSpPr>
        <p:spPr>
          <a:xfrm>
            <a:off x="838199" y="365125"/>
            <a:ext cx="9531285" cy="1325563"/>
          </a:xfrm>
        </p:spPr>
        <p:txBody>
          <a:bodyPr/>
          <a:lstStyle/>
          <a:p>
            <a:r>
              <a:rPr lang="en-US" dirty="0"/>
              <a:t>Key updates: No touch no test protocols</a:t>
            </a:r>
          </a:p>
        </p:txBody>
      </p:sp>
      <p:pic>
        <p:nvPicPr>
          <p:cNvPr id="5" name="Picture 4">
            <a:extLst>
              <a:ext uri="{FF2B5EF4-FFF2-40B4-BE49-F238E27FC236}">
                <a16:creationId xmlns:a16="http://schemas.microsoft.com/office/drawing/2014/main" id="{BBE72FC7-E255-3EB4-CACC-3DC9B6840192}"/>
              </a:ext>
            </a:extLst>
          </p:cNvPr>
          <p:cNvPicPr>
            <a:picLocks noChangeAspect="1"/>
          </p:cNvPicPr>
          <p:nvPr/>
        </p:nvPicPr>
        <p:blipFill>
          <a:blip r:embed="rId2"/>
          <a:stretch>
            <a:fillRect/>
          </a:stretch>
        </p:blipFill>
        <p:spPr>
          <a:xfrm>
            <a:off x="1335139" y="1690688"/>
            <a:ext cx="8006823" cy="606261"/>
          </a:xfrm>
          <a:prstGeom prst="rect">
            <a:avLst/>
          </a:prstGeom>
        </p:spPr>
      </p:pic>
      <p:pic>
        <p:nvPicPr>
          <p:cNvPr id="9" name="Picture 8">
            <a:extLst>
              <a:ext uri="{FF2B5EF4-FFF2-40B4-BE49-F238E27FC236}">
                <a16:creationId xmlns:a16="http://schemas.microsoft.com/office/drawing/2014/main" id="{1C57D347-F776-72F3-4CC8-E7B8128FC2F1}"/>
              </a:ext>
            </a:extLst>
          </p:cNvPr>
          <p:cNvPicPr>
            <a:picLocks noChangeAspect="1"/>
          </p:cNvPicPr>
          <p:nvPr/>
        </p:nvPicPr>
        <p:blipFill>
          <a:blip r:embed="rId3"/>
          <a:stretch>
            <a:fillRect/>
          </a:stretch>
        </p:blipFill>
        <p:spPr>
          <a:xfrm>
            <a:off x="1374527" y="2545711"/>
            <a:ext cx="8095877" cy="1078041"/>
          </a:xfrm>
          <a:prstGeom prst="rect">
            <a:avLst/>
          </a:prstGeom>
        </p:spPr>
      </p:pic>
      <p:pic>
        <p:nvPicPr>
          <p:cNvPr id="11" name="Picture 10">
            <a:extLst>
              <a:ext uri="{FF2B5EF4-FFF2-40B4-BE49-F238E27FC236}">
                <a16:creationId xmlns:a16="http://schemas.microsoft.com/office/drawing/2014/main" id="{BB86AB5D-4924-4B6D-981A-DFFA81559E15}"/>
              </a:ext>
            </a:extLst>
          </p:cNvPr>
          <p:cNvPicPr>
            <a:picLocks noChangeAspect="1"/>
          </p:cNvPicPr>
          <p:nvPr/>
        </p:nvPicPr>
        <p:blipFill>
          <a:blip r:embed="rId4"/>
          <a:stretch>
            <a:fillRect/>
          </a:stretch>
        </p:blipFill>
        <p:spPr>
          <a:xfrm>
            <a:off x="1335139" y="3623752"/>
            <a:ext cx="8174654" cy="2420547"/>
          </a:xfrm>
          <a:prstGeom prst="rect">
            <a:avLst/>
          </a:prstGeom>
        </p:spPr>
      </p:pic>
    </p:spTree>
    <p:extLst>
      <p:ext uri="{BB962C8B-B14F-4D97-AF65-F5344CB8AC3E}">
        <p14:creationId xmlns:p14="http://schemas.microsoft.com/office/powerpoint/2010/main" val="26032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93ECB-D8E9-093B-6696-012B4A540C08}"/>
              </a:ext>
            </a:extLst>
          </p:cNvPr>
          <p:cNvSpPr>
            <a:spLocks noGrp="1"/>
          </p:cNvSpPr>
          <p:nvPr>
            <p:ph type="title"/>
          </p:nvPr>
        </p:nvSpPr>
        <p:spPr>
          <a:xfrm>
            <a:off x="838200" y="365125"/>
            <a:ext cx="9420224" cy="1325563"/>
          </a:xfrm>
        </p:spPr>
        <p:txBody>
          <a:bodyPr anchor="ctr">
            <a:normAutofit/>
          </a:bodyPr>
          <a:lstStyle/>
          <a:p>
            <a:r>
              <a:rPr lang="en-US" dirty="0"/>
              <a:t>Key updates - Ultrasound</a:t>
            </a:r>
          </a:p>
        </p:txBody>
      </p:sp>
      <p:pic>
        <p:nvPicPr>
          <p:cNvPr id="4" name="Content Placeholder 3">
            <a:extLst>
              <a:ext uri="{FF2B5EF4-FFF2-40B4-BE49-F238E27FC236}">
                <a16:creationId xmlns:a16="http://schemas.microsoft.com/office/drawing/2014/main" id="{DE103217-5E25-7B11-C4B9-3E8427C0D70E}"/>
              </a:ext>
            </a:extLst>
          </p:cNvPr>
          <p:cNvPicPr>
            <a:picLocks noGrp="1" noChangeAspect="1"/>
          </p:cNvPicPr>
          <p:nvPr>
            <p:ph idx="1"/>
          </p:nvPr>
        </p:nvPicPr>
        <p:blipFill>
          <a:blip r:embed="rId2"/>
          <a:srcRect l="911" r="6047" b="-2"/>
          <a:stretch>
            <a:fillRect/>
          </a:stretch>
        </p:blipFill>
        <p:spPr>
          <a:xfrm>
            <a:off x="838200" y="1825625"/>
            <a:ext cx="10515600" cy="4351338"/>
          </a:xfrm>
          <a:prstGeom prst="rect">
            <a:avLst/>
          </a:prstGeom>
          <a:noFill/>
        </p:spPr>
      </p:pic>
    </p:spTree>
    <p:extLst>
      <p:ext uri="{BB962C8B-B14F-4D97-AF65-F5344CB8AC3E}">
        <p14:creationId xmlns:p14="http://schemas.microsoft.com/office/powerpoint/2010/main" val="1337126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813EB-8A12-18D0-6AB5-36E814205D77}"/>
              </a:ext>
            </a:extLst>
          </p:cNvPr>
          <p:cNvSpPr>
            <a:spLocks noGrp="1"/>
          </p:cNvSpPr>
          <p:nvPr>
            <p:ph type="title"/>
          </p:nvPr>
        </p:nvSpPr>
        <p:spPr>
          <a:xfrm>
            <a:off x="838200" y="365125"/>
            <a:ext cx="9420224" cy="1325563"/>
          </a:xfrm>
        </p:spPr>
        <p:txBody>
          <a:bodyPr anchor="ctr">
            <a:normAutofit/>
          </a:bodyPr>
          <a:lstStyle/>
          <a:p>
            <a:r>
              <a:rPr lang="en-US" dirty="0"/>
              <a:t>Key updates: Pain Relief Regimen</a:t>
            </a:r>
          </a:p>
        </p:txBody>
      </p:sp>
      <p:pic>
        <p:nvPicPr>
          <p:cNvPr id="4" name="Content Placeholder 3">
            <a:extLst>
              <a:ext uri="{FF2B5EF4-FFF2-40B4-BE49-F238E27FC236}">
                <a16:creationId xmlns:a16="http://schemas.microsoft.com/office/drawing/2014/main" id="{417DC98E-8028-A613-0303-61C8FA0B00CB}"/>
              </a:ext>
            </a:extLst>
          </p:cNvPr>
          <p:cNvPicPr>
            <a:picLocks noGrp="1" noChangeAspect="1"/>
          </p:cNvPicPr>
          <p:nvPr>
            <p:ph idx="1"/>
          </p:nvPr>
        </p:nvPicPr>
        <p:blipFill>
          <a:blip r:embed="rId2"/>
          <a:stretch>
            <a:fillRect/>
          </a:stretch>
        </p:blipFill>
        <p:spPr>
          <a:xfrm>
            <a:off x="838200" y="1930528"/>
            <a:ext cx="10515600" cy="2996944"/>
          </a:xfrm>
          <a:prstGeom prst="rect">
            <a:avLst/>
          </a:prstGeom>
          <a:noFill/>
        </p:spPr>
      </p:pic>
    </p:spTree>
    <p:extLst>
      <p:ext uri="{BB962C8B-B14F-4D97-AF65-F5344CB8AC3E}">
        <p14:creationId xmlns:p14="http://schemas.microsoft.com/office/powerpoint/2010/main" val="2588696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F5052-A106-2718-1355-FD74612ACE76}"/>
              </a:ext>
            </a:extLst>
          </p:cNvPr>
          <p:cNvSpPr>
            <a:spLocks noGrp="1"/>
          </p:cNvSpPr>
          <p:nvPr>
            <p:ph type="title"/>
          </p:nvPr>
        </p:nvSpPr>
        <p:spPr/>
        <p:txBody>
          <a:bodyPr/>
          <a:lstStyle/>
          <a:p>
            <a:r>
              <a:rPr lang="en-US" dirty="0"/>
              <a:t>Key Updates: Incomplete abortion</a:t>
            </a:r>
          </a:p>
        </p:txBody>
      </p:sp>
      <p:pic>
        <p:nvPicPr>
          <p:cNvPr id="4" name="Content Placeholder 3">
            <a:extLst>
              <a:ext uri="{FF2B5EF4-FFF2-40B4-BE49-F238E27FC236}">
                <a16:creationId xmlns:a16="http://schemas.microsoft.com/office/drawing/2014/main" id="{F69E2C2B-B587-E58B-389E-88A08A0BFA95}"/>
              </a:ext>
            </a:extLst>
          </p:cNvPr>
          <p:cNvPicPr>
            <a:picLocks noGrp="1" noChangeAspect="1"/>
          </p:cNvPicPr>
          <p:nvPr>
            <p:ph idx="1"/>
          </p:nvPr>
        </p:nvPicPr>
        <p:blipFill>
          <a:blip r:embed="rId2"/>
          <a:stretch>
            <a:fillRect/>
          </a:stretch>
        </p:blipFill>
        <p:spPr>
          <a:xfrm>
            <a:off x="838200" y="2301094"/>
            <a:ext cx="4838700" cy="2476500"/>
          </a:xfrm>
          <a:prstGeom prst="rect">
            <a:avLst/>
          </a:prstGeom>
        </p:spPr>
      </p:pic>
      <p:pic>
        <p:nvPicPr>
          <p:cNvPr id="5" name="Picture 4">
            <a:extLst>
              <a:ext uri="{FF2B5EF4-FFF2-40B4-BE49-F238E27FC236}">
                <a16:creationId xmlns:a16="http://schemas.microsoft.com/office/drawing/2014/main" id="{ACC52149-F039-DFD9-70B3-3AD0884E69A2}"/>
              </a:ext>
            </a:extLst>
          </p:cNvPr>
          <p:cNvPicPr>
            <a:picLocks noChangeAspect="1"/>
          </p:cNvPicPr>
          <p:nvPr/>
        </p:nvPicPr>
        <p:blipFill>
          <a:blip r:embed="rId3"/>
          <a:stretch>
            <a:fillRect/>
          </a:stretch>
        </p:blipFill>
        <p:spPr>
          <a:xfrm>
            <a:off x="5893477" y="1480999"/>
            <a:ext cx="3087518" cy="4116690"/>
          </a:xfrm>
          <a:prstGeom prst="rect">
            <a:avLst/>
          </a:prstGeom>
        </p:spPr>
      </p:pic>
      <p:pic>
        <p:nvPicPr>
          <p:cNvPr id="6" name="Picture 5">
            <a:extLst>
              <a:ext uri="{FF2B5EF4-FFF2-40B4-BE49-F238E27FC236}">
                <a16:creationId xmlns:a16="http://schemas.microsoft.com/office/drawing/2014/main" id="{48580428-4E60-49FA-1D75-2CE6CC06E78F}"/>
              </a:ext>
            </a:extLst>
          </p:cNvPr>
          <p:cNvPicPr>
            <a:picLocks noChangeAspect="1"/>
          </p:cNvPicPr>
          <p:nvPr/>
        </p:nvPicPr>
        <p:blipFill>
          <a:blip r:embed="rId4"/>
          <a:stretch>
            <a:fillRect/>
          </a:stretch>
        </p:blipFill>
        <p:spPr>
          <a:xfrm>
            <a:off x="8980995" y="2582943"/>
            <a:ext cx="3035204" cy="3909932"/>
          </a:xfrm>
          <a:prstGeom prst="rect">
            <a:avLst/>
          </a:prstGeom>
        </p:spPr>
      </p:pic>
      <p:sp>
        <p:nvSpPr>
          <p:cNvPr id="8" name="TextBox 7">
            <a:extLst>
              <a:ext uri="{FF2B5EF4-FFF2-40B4-BE49-F238E27FC236}">
                <a16:creationId xmlns:a16="http://schemas.microsoft.com/office/drawing/2014/main" id="{4594EA44-DC0A-6DBE-4D61-67C030AB13A2}"/>
              </a:ext>
            </a:extLst>
          </p:cNvPr>
          <p:cNvSpPr txBox="1"/>
          <p:nvPr/>
        </p:nvSpPr>
        <p:spPr>
          <a:xfrm>
            <a:off x="1965299" y="6159993"/>
            <a:ext cx="4922326" cy="430887"/>
          </a:xfrm>
          <a:prstGeom prst="rect">
            <a:avLst/>
          </a:prstGeom>
          <a:noFill/>
        </p:spPr>
        <p:txBody>
          <a:bodyPr wrap="square">
            <a:spAutoFit/>
          </a:bodyPr>
          <a:lstStyle/>
          <a:p>
            <a:r>
              <a:rPr lang="en-US" sz="1100" dirty="0"/>
              <a:t>https://</a:t>
            </a:r>
            <a:r>
              <a:rPr lang="en-US" sz="1100" dirty="0" err="1"/>
              <a:t>thewomens.r.worldssl.net</a:t>
            </a:r>
            <a:r>
              <a:rPr lang="en-US" sz="1100" dirty="0"/>
              <a:t>/images/uploads/downloadable-records/clinical-guidelines/Principles_of_follow_up_EMA_care_final_Aug_24.pdf</a:t>
            </a:r>
          </a:p>
        </p:txBody>
      </p:sp>
    </p:spTree>
    <p:extLst>
      <p:ext uri="{BB962C8B-B14F-4D97-AF65-F5344CB8AC3E}">
        <p14:creationId xmlns:p14="http://schemas.microsoft.com/office/powerpoint/2010/main" val="98292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9F9BC-BDA5-4E14-A525-4B715E0EEEEC}"/>
              </a:ext>
            </a:extLst>
          </p:cNvPr>
          <p:cNvSpPr>
            <a:spLocks noGrp="1"/>
          </p:cNvSpPr>
          <p:nvPr>
            <p:ph type="title"/>
          </p:nvPr>
        </p:nvSpPr>
        <p:spPr/>
        <p:txBody>
          <a:bodyPr/>
          <a:lstStyle/>
          <a:p>
            <a:r>
              <a:rPr lang="en-AU" dirty="0"/>
              <a:t>AusCAPPS 2.0</a:t>
            </a:r>
          </a:p>
        </p:txBody>
      </p:sp>
      <p:pic>
        <p:nvPicPr>
          <p:cNvPr id="7" name="Picture 6">
            <a:extLst>
              <a:ext uri="{FF2B5EF4-FFF2-40B4-BE49-F238E27FC236}">
                <a16:creationId xmlns:a16="http://schemas.microsoft.com/office/drawing/2014/main" id="{9CB21523-8079-4359-986F-52F36E38C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07"/>
            <a:ext cx="12192000" cy="2165425"/>
          </a:xfrm>
          <a:prstGeom prst="rect">
            <a:avLst/>
          </a:prstGeom>
        </p:spPr>
      </p:pic>
      <p:pic>
        <p:nvPicPr>
          <p:cNvPr id="5" name="Picture 4">
            <a:extLst>
              <a:ext uri="{FF2B5EF4-FFF2-40B4-BE49-F238E27FC236}">
                <a16:creationId xmlns:a16="http://schemas.microsoft.com/office/drawing/2014/main" id="{033DE216-D91A-449A-960C-B608BC01A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92113"/>
            <a:ext cx="5556582" cy="3820151"/>
          </a:xfrm>
          <a:prstGeom prst="rect">
            <a:avLst/>
          </a:prstGeom>
        </p:spPr>
      </p:pic>
      <p:pic>
        <p:nvPicPr>
          <p:cNvPr id="8" name="Content Placeholder 3">
            <a:extLst>
              <a:ext uri="{FF2B5EF4-FFF2-40B4-BE49-F238E27FC236}">
                <a16:creationId xmlns:a16="http://schemas.microsoft.com/office/drawing/2014/main" id="{3749D33F-8911-4E49-9FD5-BA08255277D8}"/>
              </a:ext>
            </a:extLst>
          </p:cNvPr>
          <p:cNvPicPr>
            <a:picLocks noChangeAspect="1"/>
          </p:cNvPicPr>
          <p:nvPr/>
        </p:nvPicPr>
        <p:blipFill>
          <a:blip r:embed="rId5"/>
          <a:stretch>
            <a:fillRect/>
          </a:stretch>
        </p:blipFill>
        <p:spPr>
          <a:xfrm>
            <a:off x="5391834" y="3079389"/>
            <a:ext cx="2202556" cy="2207112"/>
          </a:xfrm>
          <a:prstGeom prst="rect">
            <a:avLst/>
          </a:prstGeom>
        </p:spPr>
      </p:pic>
      <p:pic>
        <p:nvPicPr>
          <p:cNvPr id="11" name="Picture 10">
            <a:extLst>
              <a:ext uri="{FF2B5EF4-FFF2-40B4-BE49-F238E27FC236}">
                <a16:creationId xmlns:a16="http://schemas.microsoft.com/office/drawing/2014/main" id="{8335AD69-220B-471C-BB8E-8FF159C42A78}"/>
              </a:ext>
            </a:extLst>
          </p:cNvPr>
          <p:cNvPicPr>
            <a:picLocks noChangeAspect="1"/>
          </p:cNvPicPr>
          <p:nvPr/>
        </p:nvPicPr>
        <p:blipFill>
          <a:blip r:embed="rId6"/>
          <a:stretch>
            <a:fillRect/>
          </a:stretch>
        </p:blipFill>
        <p:spPr>
          <a:xfrm>
            <a:off x="7787421" y="2617552"/>
            <a:ext cx="3928396" cy="1345758"/>
          </a:xfrm>
          <a:prstGeom prst="rect">
            <a:avLst/>
          </a:prstGeom>
          <a:ln>
            <a:solidFill>
              <a:schemeClr val="tx1"/>
            </a:solidFill>
          </a:ln>
        </p:spPr>
      </p:pic>
      <p:pic>
        <p:nvPicPr>
          <p:cNvPr id="12" name="Picture 11">
            <a:extLst>
              <a:ext uri="{FF2B5EF4-FFF2-40B4-BE49-F238E27FC236}">
                <a16:creationId xmlns:a16="http://schemas.microsoft.com/office/drawing/2014/main" id="{163FD22B-02AA-49E4-9EDA-621ABD76950B}"/>
              </a:ext>
            </a:extLst>
          </p:cNvPr>
          <p:cNvPicPr>
            <a:picLocks noChangeAspect="1"/>
          </p:cNvPicPr>
          <p:nvPr/>
        </p:nvPicPr>
        <p:blipFill>
          <a:blip r:embed="rId7"/>
          <a:stretch>
            <a:fillRect/>
          </a:stretch>
        </p:blipFill>
        <p:spPr>
          <a:xfrm>
            <a:off x="8591117" y="3441431"/>
            <a:ext cx="3888170" cy="1563062"/>
          </a:xfrm>
          <a:prstGeom prst="rect">
            <a:avLst/>
          </a:prstGeom>
          <a:ln>
            <a:solidFill>
              <a:schemeClr val="tx1"/>
            </a:solidFill>
          </a:ln>
        </p:spPr>
      </p:pic>
      <p:pic>
        <p:nvPicPr>
          <p:cNvPr id="13" name="Picture 12">
            <a:extLst>
              <a:ext uri="{FF2B5EF4-FFF2-40B4-BE49-F238E27FC236}">
                <a16:creationId xmlns:a16="http://schemas.microsoft.com/office/drawing/2014/main" id="{E0648671-23BC-4A1C-988B-6306FFF76982}"/>
              </a:ext>
            </a:extLst>
          </p:cNvPr>
          <p:cNvPicPr>
            <a:picLocks noChangeAspect="1"/>
          </p:cNvPicPr>
          <p:nvPr/>
        </p:nvPicPr>
        <p:blipFill>
          <a:blip r:embed="rId8"/>
          <a:stretch>
            <a:fillRect/>
          </a:stretch>
        </p:blipFill>
        <p:spPr>
          <a:xfrm>
            <a:off x="9396273" y="4182945"/>
            <a:ext cx="3737406" cy="1405132"/>
          </a:xfrm>
          <a:prstGeom prst="rect">
            <a:avLst/>
          </a:prstGeom>
          <a:ln>
            <a:solidFill>
              <a:schemeClr val="tx1"/>
            </a:solidFill>
          </a:ln>
        </p:spPr>
      </p:pic>
      <p:pic>
        <p:nvPicPr>
          <p:cNvPr id="14" name="Picture 13">
            <a:extLst>
              <a:ext uri="{FF2B5EF4-FFF2-40B4-BE49-F238E27FC236}">
                <a16:creationId xmlns:a16="http://schemas.microsoft.com/office/drawing/2014/main" id="{1085C0FC-C308-44B4-B54A-9194BD908E16}"/>
              </a:ext>
            </a:extLst>
          </p:cNvPr>
          <p:cNvPicPr>
            <a:picLocks noChangeAspect="1"/>
          </p:cNvPicPr>
          <p:nvPr/>
        </p:nvPicPr>
        <p:blipFill>
          <a:blip r:embed="rId9"/>
          <a:stretch>
            <a:fillRect/>
          </a:stretch>
        </p:blipFill>
        <p:spPr>
          <a:xfrm>
            <a:off x="10061155" y="4967697"/>
            <a:ext cx="3547142" cy="1413662"/>
          </a:xfrm>
          <a:prstGeom prst="rect">
            <a:avLst/>
          </a:prstGeom>
          <a:ln>
            <a:solidFill>
              <a:schemeClr val="tx1"/>
            </a:solidFill>
          </a:ln>
        </p:spPr>
      </p:pic>
    </p:spTree>
    <p:extLst>
      <p:ext uri="{BB962C8B-B14F-4D97-AF65-F5344CB8AC3E}">
        <p14:creationId xmlns:p14="http://schemas.microsoft.com/office/powerpoint/2010/main" val="1450886703"/>
      </p:ext>
    </p:extLst>
  </p:cSld>
  <p:clrMapOvr>
    <a:masterClrMapping/>
  </p:clrMapOvr>
</p:sld>
</file>

<file path=ppt/theme/theme1.xml><?xml version="1.0" encoding="utf-8"?>
<a:theme xmlns:a="http://schemas.openxmlformats.org/drawingml/2006/main" name="Office Theme">
  <a:themeElements>
    <a:clrScheme name="SPHERE 2023">
      <a:dk1>
        <a:srgbClr val="352087"/>
      </a:dk1>
      <a:lt1>
        <a:sysClr val="window" lastClr="FFFFFF"/>
      </a:lt1>
      <a:dk2>
        <a:srgbClr val="8039DD"/>
      </a:dk2>
      <a:lt2>
        <a:srgbClr val="E1DBFF"/>
      </a:lt2>
      <a:accent1>
        <a:srgbClr val="352087"/>
      </a:accent1>
      <a:accent2>
        <a:srgbClr val="6306EA"/>
      </a:accent2>
      <a:accent3>
        <a:srgbClr val="8039DD"/>
      </a:accent3>
      <a:accent4>
        <a:srgbClr val="E1DBFF"/>
      </a:accent4>
      <a:accent5>
        <a:srgbClr val="FFE4FC"/>
      </a:accent5>
      <a:accent6>
        <a:srgbClr val="E8FCD4"/>
      </a:accent6>
      <a:hlink>
        <a:srgbClr val="6306E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HERE_template_wide 2023 v2" id="{D8B5CF57-B1ED-BE4F-9DD4-A817E2A814FA}" vid="{B6A25D31-9750-2044-B326-82A029FAE3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34EC1B70594941AAB0EE9491458F55" ma:contentTypeVersion="19" ma:contentTypeDescription="Create a new document." ma:contentTypeScope="" ma:versionID="79f0d678e6b7eaee0c01a642e867f40a">
  <xsd:schema xmlns:xsd="http://www.w3.org/2001/XMLSchema" xmlns:xs="http://www.w3.org/2001/XMLSchema" xmlns:p="http://schemas.microsoft.com/office/2006/metadata/properties" xmlns:ns2="63a6e35b-1a0d-4b26-8059-9d7fbfec19c3" xmlns:ns3="7f7db093-26fa-4a4d-b7ba-a7de4e106676" targetNamespace="http://schemas.microsoft.com/office/2006/metadata/properties" ma:root="true" ma:fieldsID="43c6cc0613d81975476a6795c674ee80" ns2:_="" ns3:_="">
    <xsd:import namespace="63a6e35b-1a0d-4b26-8059-9d7fbfec19c3"/>
    <xsd:import namespace="7f7db093-26fa-4a4d-b7ba-a7de4e106676"/>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a6e35b-1a0d-4b26-8059-9d7fbfec19c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951c630d-cd73-4986-91fd-ef9bb3ff8aca}" ma:internalName="TaxCatchAll" ma:showField="CatchAllData" ma:web="63a6e35b-1a0d-4b26-8059-9d7fbfec19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f7db093-26fa-4a4d-b7ba-a7de4e106676"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087ee064-f347-41df-91ce-b1c94adcd2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63a6e35b-1a0d-4b26-8059-9d7fbfec19c3">EDEYZVM3SA3E-416886924-174346</_dlc_DocId>
    <_dlc_DocIdUrl xmlns="63a6e35b-1a0d-4b26-8059-9d7fbfec19c3">
      <Url>https://onegp.sharepoint.com/sites/doclib/_layouts/15/DocIdRedir.aspx?ID=EDEYZVM3SA3E-416886924-174346</Url>
      <Description>EDEYZVM3SA3E-416886924-174346</Description>
    </_dlc_DocIdUrl>
    <lcf76f155ced4ddcb4097134ff3c332f xmlns="7f7db093-26fa-4a4d-b7ba-a7de4e106676">
      <Terms xmlns="http://schemas.microsoft.com/office/infopath/2007/PartnerControls"/>
    </lcf76f155ced4ddcb4097134ff3c332f>
    <TaxCatchAll xmlns="63a6e35b-1a0d-4b26-8059-9d7fbfec19c3" xsi:nil="true"/>
  </documentManagement>
</p:properties>
</file>

<file path=customXml/itemProps1.xml><?xml version="1.0" encoding="utf-8"?>
<ds:datastoreItem xmlns:ds="http://schemas.openxmlformats.org/officeDocument/2006/customXml" ds:itemID="{AB676E5C-8F43-4CF9-B607-6DADDD6195C4}"/>
</file>

<file path=customXml/itemProps2.xml><?xml version="1.0" encoding="utf-8"?>
<ds:datastoreItem xmlns:ds="http://schemas.openxmlformats.org/officeDocument/2006/customXml" ds:itemID="{B70064BA-A0BB-492F-B099-18FEB9A36C08}"/>
</file>

<file path=customXml/itemProps3.xml><?xml version="1.0" encoding="utf-8"?>
<ds:datastoreItem xmlns:ds="http://schemas.openxmlformats.org/officeDocument/2006/customXml" ds:itemID="{9E39C3C8-8D50-443C-935D-BD667DD3CDCE}"/>
</file>

<file path=customXml/itemProps4.xml><?xml version="1.0" encoding="utf-8"?>
<ds:datastoreItem xmlns:ds="http://schemas.openxmlformats.org/officeDocument/2006/customXml" ds:itemID="{F8840AB5-E2AC-499D-AD24-A073FC19CC4B}"/>
</file>

<file path=docProps/app.xml><?xml version="1.0" encoding="utf-8"?>
<Properties xmlns="http://schemas.openxmlformats.org/officeDocument/2006/extended-properties" xmlns:vt="http://schemas.openxmlformats.org/officeDocument/2006/docPropsVTypes">
  <Template>Office Theme</Template>
  <TotalTime>138</TotalTime>
  <Words>509</Words>
  <Application>Microsoft Macintosh PowerPoint</Application>
  <PresentationFormat>Widescreen</PresentationFormat>
  <Paragraphs>54</Paragraphs>
  <Slides>12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Arialle Bold</vt:lpstr>
      <vt:lpstr>Arialle Italics</vt:lpstr>
      <vt:lpstr>BarlowCondensed-SemiBold</vt:lpstr>
      <vt:lpstr>Calibri</vt:lpstr>
      <vt:lpstr>Roboto</vt:lpstr>
      <vt:lpstr>Roboto Bold</vt:lpstr>
      <vt:lpstr>Office Theme</vt:lpstr>
      <vt:lpstr>GP update on medical abortion</vt:lpstr>
      <vt:lpstr>Learning Objectives</vt:lpstr>
      <vt:lpstr>Support for Medical Abortion Providers</vt:lpstr>
      <vt:lpstr>RANZCOG National Abortion Guideline</vt:lpstr>
      <vt:lpstr>Key updates: No touch no test protocols</vt:lpstr>
      <vt:lpstr>Key updates - Ultrasound</vt:lpstr>
      <vt:lpstr>Key updates: Pain Relief Regimen</vt:lpstr>
      <vt:lpstr>Key Updates: Incomplete abortion</vt:lpstr>
      <vt:lpstr>AusCAPPS 2.0</vt:lpstr>
      <vt:lpstr>PowerPoint Presentation</vt:lpstr>
      <vt:lpstr>PowerPoint Presentation</vt:lpstr>
      <vt:lpstr>https://familyplanningallianceaustralia.org.au/learn/auslarc/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Danielle Mazza</dc:creator>
  <cp:lastModifiedBy>Danielle Mazza</cp:lastModifiedBy>
  <cp:revision>1</cp:revision>
  <dcterms:created xsi:type="dcterms:W3CDTF">2025-08-27T10:57:33Z</dcterms:created>
  <dcterms:modified xsi:type="dcterms:W3CDTF">2025-08-27T13:15:45Z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0x010100B134EC1B70594941AAB0EE9491458F55</vt:lpwstr>
  </property>
  <property fmtid="{D5CDD505-2E9C-101B-9397-08002B2CF9AE}" pid="3" name="_dlc_DocIdItemGuid">
    <vt:lpwstr>8c5994fd-77e6-49fb-991a-1daf5764e44e</vt:lpwstr>
  </property>
</Properties>
</file>