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72" r:id="rId5"/>
    <p:sldId id="322" r:id="rId6"/>
    <p:sldId id="338" r:id="rId7"/>
    <p:sldId id="336" r:id="rId8"/>
    <p:sldId id="339" r:id="rId9"/>
    <p:sldId id="329" r:id="rId10"/>
    <p:sldId id="340" r:id="rId11"/>
    <p:sldId id="330" r:id="rId12"/>
    <p:sldId id="341" r:id="rId13"/>
    <p:sldId id="327" r:id="rId14"/>
    <p:sldId id="334" r:id="rId15"/>
    <p:sldId id="331" r:id="rId16"/>
    <p:sldId id="337" r:id="rId17"/>
    <p:sldId id="333" r:id="rId18"/>
    <p:sldId id="343" r:id="rId19"/>
    <p:sldId id="342" r:id="rId20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CBBB0D-2E0E-F22D-6649-BA711A5CBA0C}" name="Taylah Van Leerdam (Health)" initials="T(" userId="S::taylah.vanleerdam@health.vic.gov.au::b3813d00-93b2-4698-95b8-f58586803909" providerId="AD"/>
  <p188:author id="{3F45554B-04C9-E39E-AECC-13B2D253BB20}" name="Min-Ho Jung (Health)" initials="MJ" userId="S::min-ho.jung@health.vic.gov.au::ba841342-217c-40eb-9694-0f295a024af8" providerId="AD"/>
  <p188:author id="{D497FD61-E6CB-AFA8-B432-55667EB46C21}" name="Helen O'Brien (Health)" initials="HO" userId="S::helen.o'brien@health.vic.gov.au::acbefc44-3527-4f5b-bddd-34b4a679e7f3" providerId="AD"/>
  <p188:author id="{EF38B988-0B62-005E-C495-E9D4138B544E}" name="Liz Bennett (Health)" initials="L(" userId="S::liz.bennett@health.vic.gov.au::fe7c2333-4e61-41cd-90ab-5174bc5e1e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4BB3"/>
    <a:srgbClr val="643082"/>
    <a:srgbClr val="412D57"/>
    <a:srgbClr val="87189D"/>
    <a:srgbClr val="53565A"/>
    <a:srgbClr val="201547"/>
    <a:srgbClr val="AF272F"/>
    <a:srgbClr val="D50032"/>
    <a:srgbClr val="007B4B"/>
    <a:srgbClr val="DA3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5BB2F-88A7-C828-1003-9D3882449942}" v="760" dt="2025-08-21T06:15:53.460"/>
    <p1510:client id="{2F6074F1-E777-4EEA-F52E-6B836B90D899}" v="82" dt="2025-08-22T01:09:59.156"/>
    <p1510:client id="{BA178303-38B7-41B7-86B9-8D27BD84A8C3}" v="1931" dt="2025-08-22T05:29:00.979"/>
    <p1510:client id="{E097B947-2EF8-2BBE-BB9D-01B113EEAFAC}" v="213" dt="2025-08-21T05:41:07.715"/>
    <p1510:client id="{EB8E7576-5C5F-93EA-9989-9BDACE9958A3}" v="18" dt="2025-08-21T07:53:28.485"/>
    <p1510:client id="{F10CD590-B0D7-48F1-B893-C158F1C5CFF7}" v="5" dt="2025-08-22T04:24:56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47" autoAdjust="0"/>
  </p:normalViewPr>
  <p:slideViewPr>
    <p:cSldViewPr snapToGrid="0">
      <p:cViewPr varScale="1">
        <p:scale>
          <a:sx n="113" d="100"/>
          <a:sy n="113" d="100"/>
        </p:scale>
        <p:origin x="15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22/08/2025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299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1116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2098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458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7064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5398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65403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35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3AE26-F1A5-1EA3-DC00-022EDDD7C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9B770-15B5-5411-32A1-E0F5C9EE7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0B46C-5AD1-DABA-BB6E-293740A5F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1E3D6-A24F-B5B6-C0F1-7393D6B91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4100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solidFill>
                <a:srgbClr val="4444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4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4605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094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,Sans-Serif"/>
              <a:buNone/>
              <a:defRPr/>
            </a:pP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955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,Sans-Serif"/>
              <a:buNone/>
            </a:pPr>
            <a:endParaRPr lang="en-AU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179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,Sans-Serif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49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,Sans-Serif"/>
              <a:buNone/>
            </a:pP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526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cgp.org.au/education/professional-development/online-learning/gplearni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vic.gov.au/our-campaigns/dont-risk-the-flu-get-vaccinat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vic.gov.au/infectious-diseases/victorian-respiratory-surveillance-repor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Communicable disease update - Victoria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7689600" cy="971551"/>
          </a:xfrm>
        </p:spPr>
        <p:txBody>
          <a:bodyPr/>
          <a:lstStyle/>
          <a:p>
            <a:r>
              <a:rPr lang="en-AU" sz="1100" dirty="0">
                <a:ea typeface="ＭＳ Ｐゴシック"/>
              </a:rPr>
              <a:t>RACGP Webinar, 28 August 2025</a:t>
            </a:r>
          </a:p>
          <a:p>
            <a:r>
              <a:rPr lang="en-AU" sz="1100" dirty="0">
                <a:ea typeface="ＭＳ Ｐゴシック"/>
              </a:rPr>
              <a:t>Dr Taylah van Leerdam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 dirty="0">
                <a:ea typeface="ＭＳ Ｐゴシック"/>
              </a:rPr>
              <a:t>Principal Public Health Medical Officer (Communicable Diseases)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 dirty="0">
                <a:ea typeface="ＭＳ Ｐゴシック"/>
              </a:rPr>
              <a:t>Office of the Chief Health Officer, Victorian Department of Health</a:t>
            </a:r>
            <a:endParaRPr lang="en-AU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39999" y="3393277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chemeClr val="tx1"/>
                </a:solidFill>
              </a:rPr>
              <a:t>OFFICIAL</a:t>
            </a:r>
            <a:r>
              <a:rPr lang="en-AU" sz="1200"/>
              <a:t> </a:t>
            </a:r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DEF5-78D0-D870-5BB0-C011AC54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59471"/>
            <a:ext cx="7199313" cy="809625"/>
          </a:xfrm>
        </p:spPr>
        <p:txBody>
          <a:bodyPr/>
          <a:lstStyle/>
          <a:p>
            <a:r>
              <a:rPr lang="en-AU" dirty="0"/>
              <a:t>Influenza vaccination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57823-7856-CADE-572F-2EE0D32E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67" y="1139559"/>
            <a:ext cx="2607057" cy="37263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EA79B0-7990-C0E5-AB0A-048C0A1F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6" y="1214435"/>
            <a:ext cx="5953124" cy="3576640"/>
          </a:xfrm>
        </p:spPr>
        <p:txBody>
          <a:bodyPr/>
          <a:lstStyle/>
          <a:p>
            <a:r>
              <a:rPr lang="en-AU" sz="1800" dirty="0"/>
              <a:t>Free influenza vaccine (under the NIP) is available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/>
              <a:t>Children aged 6 months to under 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/>
              <a:t>Aboriginal or Torres Strait Islander people aged 6 months and 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/>
              <a:t>Adults aged 65 years and 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/>
              <a:t>Pregnant women (at any stage of pregnancy)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/>
              <a:t>Individuals with certain medical conditions that increase the risk of severe influenza</a:t>
            </a:r>
          </a:p>
        </p:txBody>
      </p:sp>
    </p:spTree>
    <p:extLst>
      <p:ext uri="{BB962C8B-B14F-4D97-AF65-F5344CB8AC3E}">
        <p14:creationId xmlns:p14="http://schemas.microsoft.com/office/powerpoint/2010/main" val="347676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93FF-4422-3AAB-5733-ACC9C1A2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RSV vaccination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7CBEAC-9DC0-E253-8135-039954FA4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45" y="1110893"/>
            <a:ext cx="2790637" cy="39528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CD43-E247-EEFE-FA5F-EA5B1139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9" y="1110892"/>
            <a:ext cx="6334126" cy="38302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700" b="0" dirty="0"/>
              <a:t>RSV Mother &amp; Infant Protection Program (RSV-MIPP)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700" b="0" dirty="0"/>
              <a:t>Vaccination for pregnant women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AU" sz="1550" b="0" dirty="0"/>
              <a:t>Maternal RSV vaccine (Abrysvo</a:t>
            </a:r>
            <a:r>
              <a:rPr lang="en-AU" sz="1550" dirty="0"/>
              <a:t> ®) is free under the NIP at 28-36 weeks pregnancy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AU" sz="1550" b="0" dirty="0"/>
              <a:t>Provides the baby with passive protection against RSV during the first 6 months of infancy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700" b="0" dirty="0"/>
              <a:t>Infant immunisation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AU" sz="1550" b="0" dirty="0"/>
              <a:t>Victor</a:t>
            </a:r>
            <a:r>
              <a:rPr lang="en-AU" sz="1550" dirty="0"/>
              <a:t>ian Department of Health funded infant RSV immunisation program running 1 April to 30 September 2025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AU" sz="1550" dirty="0"/>
              <a:t>Free long-acting RSV monoclonal antibody, Beyfortus™ (nirsevimab) offered to eligible infants and young children</a:t>
            </a:r>
            <a:endParaRPr lang="en-AU" sz="1550" b="0" dirty="0"/>
          </a:p>
        </p:txBody>
      </p:sp>
    </p:spTree>
    <p:extLst>
      <p:ext uri="{BB962C8B-B14F-4D97-AF65-F5344CB8AC3E}">
        <p14:creationId xmlns:p14="http://schemas.microsoft.com/office/powerpoint/2010/main" val="256537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FD3E-899B-BAE9-09C8-7468667D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280399" cy="809625"/>
          </a:xfrm>
        </p:spPr>
        <p:txBody>
          <a:bodyPr/>
          <a:lstStyle/>
          <a:p>
            <a:r>
              <a:rPr lang="en-AU" dirty="0"/>
              <a:t>Recent increase in mpox cases in metropolitan Melbourne (as of 8 August 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63CA6-AF14-46AA-B6AB-7C2FB0E71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675" y="1263797"/>
            <a:ext cx="3887736" cy="3997096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b="0" dirty="0"/>
              <a:t>8 new cases of mpox notified since mid-July</a:t>
            </a:r>
          </a:p>
          <a:p>
            <a:pPr marL="423450" lvl="2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b="0" dirty="0"/>
              <a:t>5</a:t>
            </a:r>
            <a:r>
              <a:rPr lang="en-AU" sz="1200" dirty="0"/>
              <a:t> locally, </a:t>
            </a:r>
            <a:r>
              <a:rPr lang="en-AU" sz="1200" b="0" dirty="0"/>
              <a:t>2 overseas, 1 interstate acquired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b="0" dirty="0"/>
              <a:t>All clade II, mild severity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b="0" dirty="0"/>
              <a:t>All assigned male sex at birth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b="0" dirty="0"/>
              <a:t>6 fully, 1 partially and 1 unvaccinated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b="0" dirty="0"/>
              <a:t>Following a period of reduced mpox activity in Victoria and interstate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sz="1400" b="0" dirty="0"/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b="0" dirty="0"/>
              <a:t>Public health actions:</a:t>
            </a:r>
          </a:p>
          <a:p>
            <a:pPr marL="423450" lvl="2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Case and contact management </a:t>
            </a:r>
          </a:p>
          <a:p>
            <a:pPr marL="423450" lvl="2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b="0" dirty="0"/>
              <a:t>Chief Health Officer Alert</a:t>
            </a:r>
            <a:endParaRPr lang="en-AU" sz="1200" dirty="0"/>
          </a:p>
          <a:p>
            <a:pPr marL="423450" lvl="2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b="0" dirty="0"/>
              <a:t>Increased communications to health services and healthcare providers</a:t>
            </a:r>
          </a:p>
          <a:p>
            <a:pPr marL="423450" lvl="2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dirty="0"/>
              <a:t>Engagement with key stakeholders (Thorne Harbour Health, Sex on Premises Venues)</a:t>
            </a:r>
            <a:endParaRPr lang="en-AU" sz="12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7E820-7E3A-F64A-14EE-418D2B28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6" y="1190915"/>
            <a:ext cx="5163169" cy="216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6ED0D1-EB44-7761-E810-CD92C7604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3" y="3479551"/>
            <a:ext cx="5163169" cy="14615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2607A3-9D8C-A9BD-CAD1-459742265C53}"/>
              </a:ext>
            </a:extLst>
          </p:cNvPr>
          <p:cNvCxnSpPr/>
          <p:nvPr/>
        </p:nvCxnSpPr>
        <p:spPr>
          <a:xfrm>
            <a:off x="4953000" y="3931920"/>
            <a:ext cx="0" cy="388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1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2CAC-4B3C-40AF-7619-3AA2432F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RACGP education module</a:t>
            </a:r>
            <a:br>
              <a:rPr lang="en-US" dirty="0"/>
            </a:br>
            <a:r>
              <a:rPr lang="en-US" dirty="0"/>
              <a:t>Mpox: Identification and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BCC59-B93F-0080-359B-A4741102D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452563"/>
            <a:ext cx="2439877" cy="3084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E0E96-8CAB-0633-3149-2CD2C106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127" y="2338388"/>
            <a:ext cx="6523148" cy="2354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F171C-C6BF-8EB9-8BBC-4EC775F8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127" y="1113235"/>
            <a:ext cx="3448050" cy="112395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A3E064D-DB08-892C-46EB-1C38D9C4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4568531"/>
            <a:ext cx="2600325" cy="450781"/>
          </a:xfrm>
        </p:spPr>
        <p:txBody>
          <a:bodyPr/>
          <a:lstStyle/>
          <a:p>
            <a:r>
              <a:rPr lang="en-AU" sz="1250" b="0" dirty="0"/>
              <a:t>Available at </a:t>
            </a:r>
            <a:r>
              <a:rPr lang="en-AU" sz="1250" b="0" dirty="0">
                <a:hlinkClick r:id="rId6"/>
              </a:rPr>
              <a:t>RACGP - gplearning</a:t>
            </a:r>
            <a:endParaRPr lang="en-AU" sz="1250" b="0" dirty="0"/>
          </a:p>
        </p:txBody>
      </p:sp>
    </p:spTree>
    <p:extLst>
      <p:ext uri="{BB962C8B-B14F-4D97-AF65-F5344CB8AC3E}">
        <p14:creationId xmlns:p14="http://schemas.microsoft.com/office/powerpoint/2010/main" val="123161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924F-5FF2-EE84-7A3E-EB897E73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FA10-DE93-6771-60D1-A8655B79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Influenza, RSV and COVID-19 </a:t>
            </a:r>
            <a:r>
              <a:rPr lang="en-AU" sz="2000" b="0" dirty="0"/>
              <a:t>-</a:t>
            </a:r>
            <a:r>
              <a:rPr lang="en-AU" sz="2000" dirty="0"/>
              <a:t> </a:t>
            </a:r>
            <a:r>
              <a:rPr lang="en-AU" sz="2000" b="0" dirty="0"/>
              <a:t>cases are down-trending but remain high, important to remain vigilant and vaccinate eligible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Mpox </a:t>
            </a:r>
            <a:r>
              <a:rPr lang="en-AU" sz="2000" b="0" dirty="0"/>
              <a:t>– ongoing risk of incursions from overseas and interstate, continue to test patients with compatible symptoms, and encourage vaccination </a:t>
            </a:r>
          </a:p>
        </p:txBody>
      </p:sp>
    </p:spTree>
    <p:extLst>
      <p:ext uri="{BB962C8B-B14F-4D97-AF65-F5344CB8AC3E}">
        <p14:creationId xmlns:p14="http://schemas.microsoft.com/office/powerpoint/2010/main" val="77366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C84F-2ADC-E9FA-B296-06534E56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resources / 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E803-4783-85A9-5B3B-32D2DE0F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37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768D-64CF-7CE5-8F60-6B97D22D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394574" cy="809625"/>
          </a:xfrm>
        </p:spPr>
        <p:txBody>
          <a:bodyPr/>
          <a:lstStyle/>
          <a:p>
            <a:r>
              <a:rPr lang="en-AU" dirty="0"/>
              <a:t>Don’t risk the flu and RSV vaccine stakeholder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0223-CA28-1B89-473C-9E769FBC8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6" y="1214437"/>
            <a:ext cx="4200524" cy="36147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Resources including social media tiles, posters, translated factsheets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>
                <a:ea typeface="ＭＳ Ｐゴシック"/>
              </a:rPr>
              <a:t>Available for use by health services, GP clinics, community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Campaign aims to encourage vaccination rates and inform the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0" dirty="0"/>
              <a:t>Available at </a:t>
            </a:r>
            <a:r>
              <a:rPr lang="en-AU" sz="1600" b="0" dirty="0">
                <a:hlinkClick r:id="rId3"/>
              </a:rPr>
              <a:t>Don't risk the flu and RSV vaccine stakeholder toolkit | health.vic.gov.au</a:t>
            </a:r>
            <a:endParaRPr lang="en-AU" sz="16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EDCEB-9B69-C67D-D897-24FA786D6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71" y="2139456"/>
            <a:ext cx="2605231" cy="2137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B1DF2-D847-800D-8987-EC61484BD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2" y="1078706"/>
            <a:ext cx="4572000" cy="994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B991F-8B96-B772-8E4A-1FDACA1A7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139456"/>
            <a:ext cx="1762125" cy="25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7207-DBFD-7853-97BC-133D277A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AA74-5695-49B7-9472-616DCA84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4B6D-54FD-18C0-1AD7-91779358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299996"/>
            <a:ext cx="7666405" cy="36410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1800" b="0" dirty="0"/>
              <a:t>Recognise current local epidemiological trends of respiratory diseases including COVID-19, influenza and respiratory syncytial virus (RSV)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b="0" dirty="0"/>
              <a:t>Promote vaccination recommendations for these respiratory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b="0" dirty="0"/>
              <a:t>Update on emerging mpox cases in metropolitan Melbourne</a:t>
            </a:r>
          </a:p>
          <a:p>
            <a:pPr marL="457200" lvl="2" indent="-457200">
              <a:buFont typeface="+mj-lt"/>
              <a:buAutoNum type="arabicPeriod"/>
            </a:pPr>
            <a:endParaRPr lang="en-AU" dirty="0"/>
          </a:p>
          <a:p>
            <a:pPr marL="457200" lvl="2" indent="-4572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21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740A-D633-27A6-3DE3-5D5D8DA4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ＭＳ Ｐゴシック"/>
              </a:rPr>
              <a:t>Victorian Respiratory Surveillance Report</a:t>
            </a:r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6" name="Picture 5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8CAE7393-7092-47C6-91CE-927652B1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4" y="1365214"/>
            <a:ext cx="3959808" cy="278006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EE6747-7CE8-4FBC-6B9E-51AB1307BE1E}"/>
              </a:ext>
            </a:extLst>
          </p:cNvPr>
          <p:cNvSpPr txBox="1">
            <a:spLocks/>
          </p:cNvSpPr>
          <p:nvPr/>
        </p:nvSpPr>
        <p:spPr bwMode="auto">
          <a:xfrm>
            <a:off x="4665874" y="1365361"/>
            <a:ext cx="4044229" cy="24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Publicly available report (published on the Victorian Department of Health website)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Updated every 2 weeks</a:t>
            </a:r>
            <a:endParaRPr lang="en-US" sz="1400" b="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Overview of current levels and trends of COVID-19, influenza and RSV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Available at </a:t>
            </a:r>
            <a:r>
              <a:rPr lang="en-AU" sz="1400" b="0" dirty="0">
                <a:hlinkClick r:id="rId4"/>
              </a:rPr>
              <a:t>Victorian respiratory surveillance report | health.vic.gov.au</a:t>
            </a:r>
            <a:endParaRPr lang="en-US" sz="14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8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7C83-AA33-3D9E-6D4B-F2897452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525884" cy="809625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Influenza cases notified by week (10 Aug – 16 Aug)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2419F1-4A68-F12C-519B-4E4BF21B14A6}"/>
              </a:ext>
            </a:extLst>
          </p:cNvPr>
          <p:cNvSpPr txBox="1">
            <a:spLocks/>
          </p:cNvSpPr>
          <p:nvPr/>
        </p:nvSpPr>
        <p:spPr bwMode="auto">
          <a:xfrm>
            <a:off x="5768196" y="1723475"/>
            <a:ext cx="3195638" cy="26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</a:rPr>
              <a:t>Influenza activity peaked early July then declined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</a:rPr>
              <a:t>Decline has slowed in recent weeks and trends have stabilised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ea typeface="ＭＳ Ｐゴシック"/>
              </a:rPr>
              <a:t>Influenza A - </a:t>
            </a:r>
            <a:r>
              <a:rPr lang="en-US" sz="1400" dirty="0">
                <a:solidFill>
                  <a:schemeClr val="tx1"/>
                </a:solidFill>
                <a:ea typeface="ＭＳ Ｐゴシック"/>
                <a:cs typeface="Arial"/>
              </a:rPr>
              <a:t>2% increase </a:t>
            </a:r>
            <a:r>
              <a:rPr lang="en-US" sz="1400" b="0" dirty="0">
                <a:solidFill>
                  <a:schemeClr val="tx1"/>
                </a:solidFill>
                <a:ea typeface="ＭＳ Ｐゴシック"/>
                <a:cs typeface="Arial"/>
              </a:rPr>
              <a:t>in notified cases over the last week</a:t>
            </a:r>
            <a:endParaRPr lang="en-US" sz="1400" b="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ea typeface="ＭＳ Ｐゴシック"/>
              </a:rPr>
              <a:t>Influenza B - </a:t>
            </a:r>
            <a:r>
              <a:rPr lang="en-US" sz="1400" dirty="0">
                <a:solidFill>
                  <a:schemeClr val="tx1"/>
                </a:solidFill>
                <a:ea typeface="ＭＳ Ｐゴシック"/>
                <a:cs typeface="Arial"/>
              </a:rPr>
              <a:t>5% increase </a:t>
            </a:r>
            <a:r>
              <a:rPr lang="en-US" sz="1400" b="0" dirty="0">
                <a:solidFill>
                  <a:schemeClr val="tx1"/>
                </a:solidFill>
                <a:ea typeface="ＭＳ Ｐゴシック"/>
                <a:cs typeface="Arial"/>
              </a:rPr>
              <a:t>in notified cases over the las</a:t>
            </a:r>
            <a:r>
              <a:rPr lang="en-US" sz="1400" b="0" dirty="0">
                <a:ea typeface="ＭＳ Ｐゴシック"/>
                <a:cs typeface="Arial"/>
              </a:rPr>
              <a:t>t week</a:t>
            </a:r>
            <a:endParaRPr lang="en-US" dirty="0"/>
          </a:p>
        </p:txBody>
      </p:sp>
      <p:pic>
        <p:nvPicPr>
          <p:cNvPr id="3" name="Content Placeholder 2" descr="A graph of a number of cases&#10;&#10;AI-generated content may be incorrect.">
            <a:extLst>
              <a:ext uri="{FF2B5EF4-FFF2-40B4-BE49-F238E27FC236}">
                <a16:creationId xmlns:a16="http://schemas.microsoft.com/office/drawing/2014/main" id="{ECB21334-B41B-4DD9-3E31-4B32FB858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0166" y="1686710"/>
            <a:ext cx="5360951" cy="270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8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number of cases&#10;&#10;AI-generated content may be incorrect.">
            <a:extLst>
              <a:ext uri="{FF2B5EF4-FFF2-40B4-BE49-F238E27FC236}">
                <a16:creationId xmlns:a16="http://schemas.microsoft.com/office/drawing/2014/main" id="{40D9D2BF-E5EB-0323-9BEA-8BB542BD5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4603" y="1185800"/>
            <a:ext cx="4332157" cy="237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6" descr="A graph with purple lines and numbers&#10;&#10;AI-generated content may be incorrect.">
            <a:extLst>
              <a:ext uri="{FF2B5EF4-FFF2-40B4-BE49-F238E27FC236}">
                <a16:creationId xmlns:a16="http://schemas.microsoft.com/office/drawing/2014/main" id="{18657166-04E3-E743-2843-59089A14B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86284" y="1125372"/>
            <a:ext cx="4447808" cy="223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6832E9-E411-B93E-B099-8848A120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Influenza cases notified 2023 - 2025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6FACB-0AE5-E104-72CA-43F2C52B12E3}"/>
              </a:ext>
            </a:extLst>
          </p:cNvPr>
          <p:cNvSpPr txBox="1">
            <a:spLocks/>
          </p:cNvSpPr>
          <p:nvPr/>
        </p:nvSpPr>
        <p:spPr bwMode="auto">
          <a:xfrm>
            <a:off x="186383" y="3356184"/>
            <a:ext cx="3195638" cy="144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u="sng" dirty="0">
                <a:ea typeface="ＭＳ Ｐゴシック"/>
              </a:rPr>
              <a:t>Influenza A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Influenza A cases are at levels in between those in 2023 and 2024</a:t>
            </a:r>
          </a:p>
          <a:p>
            <a:pPr marL="285750" indent="-285750">
              <a:buFont typeface="Arial"/>
              <a:buChar char="•"/>
            </a:pPr>
            <a:endParaRPr lang="en-US" sz="1400" b="0" dirty="0"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3F2E76-FA1C-9C8E-81E4-48DFA823ED00}"/>
              </a:ext>
            </a:extLst>
          </p:cNvPr>
          <p:cNvSpPr txBox="1">
            <a:spLocks/>
          </p:cNvSpPr>
          <p:nvPr/>
        </p:nvSpPr>
        <p:spPr bwMode="auto">
          <a:xfrm>
            <a:off x="4849959" y="3354469"/>
            <a:ext cx="3833936" cy="145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u="sng" dirty="0">
                <a:ea typeface="ＭＳ Ｐゴシック"/>
              </a:rPr>
              <a:t>Influenza B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Influenza B cases are at higher levels compared to the last two years and have peaked earlier</a:t>
            </a:r>
            <a:endParaRPr lang="en-US" sz="1400" b="0" dirty="0"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E95832-D672-ED2C-E6CC-1A5C5BC69DBB}"/>
              </a:ext>
            </a:extLst>
          </p:cNvPr>
          <p:cNvCxnSpPr/>
          <p:nvPr/>
        </p:nvCxnSpPr>
        <p:spPr>
          <a:xfrm flipH="1">
            <a:off x="2679787" y="1753938"/>
            <a:ext cx="525543" cy="367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885517D-D31C-4B99-5C5E-5328431B2DB4}"/>
              </a:ext>
            </a:extLst>
          </p:cNvPr>
          <p:cNvSpPr txBox="1">
            <a:spLocks/>
          </p:cNvSpPr>
          <p:nvPr/>
        </p:nvSpPr>
        <p:spPr bwMode="auto">
          <a:xfrm>
            <a:off x="3238400" y="1620368"/>
            <a:ext cx="404938" cy="1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ea typeface="ＭＳ Ｐゴシック"/>
              </a:rPr>
              <a:t>2025</a:t>
            </a:r>
            <a:endParaRPr lang="en-US" sz="9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49B36A-3076-15B8-5D6D-E9108D0FA4EC}"/>
              </a:ext>
            </a:extLst>
          </p:cNvPr>
          <p:cNvSpPr txBox="1">
            <a:spLocks/>
          </p:cNvSpPr>
          <p:nvPr/>
        </p:nvSpPr>
        <p:spPr bwMode="auto">
          <a:xfrm>
            <a:off x="7681624" y="1486188"/>
            <a:ext cx="404938" cy="1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ea typeface="ＭＳ Ｐゴシック"/>
              </a:rPr>
              <a:t>2025</a:t>
            </a:r>
            <a:endParaRPr lang="en-US" sz="9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936BC2-F387-AF30-B299-49BA3916FA75}"/>
              </a:ext>
            </a:extLst>
          </p:cNvPr>
          <p:cNvCxnSpPr>
            <a:cxnSpLocks/>
          </p:cNvCxnSpPr>
          <p:nvPr/>
        </p:nvCxnSpPr>
        <p:spPr>
          <a:xfrm flipH="1">
            <a:off x="7118428" y="1620368"/>
            <a:ext cx="525543" cy="367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30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273D-9459-F9F7-39D4-7D24296E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RSV cases notified by week </a:t>
            </a:r>
            <a:r>
              <a:rPr lang="en-US" dirty="0">
                <a:ea typeface="ＭＳ Ｐゴシック"/>
              </a:rPr>
              <a:t>(10 Aug – 16 Aug)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0F58A-74E5-D205-1CF1-04D9CE63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014" y="1736952"/>
            <a:ext cx="3086781" cy="1443545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RSV activity peaked early July and has continued to decline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Notified cases have been stable over the last week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Children under 2 years old make up the majority of notified RSV cases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Young children and older adults (65+ years) are at greater risk of severe disease from RSV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593DC42-000C-16A2-09EB-DBD35044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025" y="1628229"/>
            <a:ext cx="5738989" cy="24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0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4A85-1363-F82A-D30B-66F6ECB3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RSV cases notified 2023 - 2025</a:t>
            </a:r>
            <a:endParaRPr lang="en-AU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18F7DF0-D54E-F04E-B819-FA5AEF5F9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72" y="1509714"/>
            <a:ext cx="5634928" cy="2992166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AB07DD-2398-FE12-501C-494CFF588AF3}"/>
              </a:ext>
            </a:extLst>
          </p:cNvPr>
          <p:cNvSpPr txBox="1">
            <a:spLocks/>
          </p:cNvSpPr>
          <p:nvPr/>
        </p:nvSpPr>
        <p:spPr bwMode="auto">
          <a:xfrm>
            <a:off x="5917014" y="1736952"/>
            <a:ext cx="3086781" cy="144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RSV cases are at higher levels compared to the same time in the past 2 years and have peaked later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43739-4BBA-3001-6D8E-236A3FFD2D99}"/>
              </a:ext>
            </a:extLst>
          </p:cNvPr>
          <p:cNvSpPr txBox="1">
            <a:spLocks/>
          </p:cNvSpPr>
          <p:nvPr/>
        </p:nvSpPr>
        <p:spPr bwMode="auto">
          <a:xfrm>
            <a:off x="4167062" y="1952913"/>
            <a:ext cx="404938" cy="1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ea typeface="ＭＳ Ｐゴシック"/>
              </a:rPr>
              <a:t>2025</a:t>
            </a:r>
            <a:endParaRPr lang="en-US" sz="9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C225C7-C2DB-763B-DE1D-7A432F671F1F}"/>
              </a:ext>
            </a:extLst>
          </p:cNvPr>
          <p:cNvCxnSpPr>
            <a:cxnSpLocks/>
          </p:cNvCxnSpPr>
          <p:nvPr/>
        </p:nvCxnSpPr>
        <p:spPr>
          <a:xfrm flipH="1">
            <a:off x="3603866" y="2087093"/>
            <a:ext cx="525543" cy="367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AA1A-6942-942A-AB47-2DE8EF44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COVID-19 cases notified by week </a:t>
            </a:r>
            <a:r>
              <a:rPr lang="en-US" dirty="0">
                <a:ea typeface="ＭＳ Ｐゴシック"/>
              </a:rPr>
              <a:t>(10 Aug – 16 Aug)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C2D9C-2812-BABE-4A31-82FF8163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196" y="1705656"/>
            <a:ext cx="3086781" cy="206624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COVID-19 activity peaked in June, followed by a decline before recent stabilisation of trends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ＭＳ Ｐゴシック"/>
                <a:cs typeface="Arial"/>
              </a:rPr>
              <a:t>12% increase </a:t>
            </a:r>
            <a:r>
              <a:rPr lang="en-US" sz="1400" b="0" dirty="0">
                <a:ea typeface="ＭＳ Ｐゴシック"/>
                <a:cs typeface="Arial"/>
              </a:rPr>
              <a:t>in notified cases over the last week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DD6D004-5894-3633-EC36-B76818C0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7962" y="1619931"/>
            <a:ext cx="5824234" cy="24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75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DAF6-FF96-6C60-F8C1-FC88114A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COVID-19 cases notified 2023 - 2025</a:t>
            </a:r>
            <a:endParaRPr lang="en-AU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167DDF-73C6-A4ED-019B-3FEB1A2A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579" y="1679065"/>
            <a:ext cx="5742599" cy="2892935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BB8DE6-FD99-C6EE-56AF-099F905A5157}"/>
              </a:ext>
            </a:extLst>
          </p:cNvPr>
          <p:cNvSpPr txBox="1">
            <a:spLocks/>
          </p:cNvSpPr>
          <p:nvPr/>
        </p:nvSpPr>
        <p:spPr bwMode="auto">
          <a:xfrm>
            <a:off x="6024642" y="1849977"/>
            <a:ext cx="3086781" cy="144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COVID-19 cases are at similar levels compared to the same time last year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A6F99A-FFAF-DE0D-E231-15CF91B1E109}"/>
              </a:ext>
            </a:extLst>
          </p:cNvPr>
          <p:cNvSpPr txBox="1">
            <a:spLocks/>
          </p:cNvSpPr>
          <p:nvPr/>
        </p:nvSpPr>
        <p:spPr bwMode="auto">
          <a:xfrm>
            <a:off x="3700337" y="2571750"/>
            <a:ext cx="404938" cy="1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ea typeface="ＭＳ Ｐゴシック"/>
              </a:rPr>
              <a:t>2025</a:t>
            </a:r>
            <a:endParaRPr lang="en-US" sz="9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F01A6E-6AF3-7EB4-4580-651FAD667A5E}"/>
              </a:ext>
            </a:extLst>
          </p:cNvPr>
          <p:cNvCxnSpPr>
            <a:cxnSpLocks/>
          </p:cNvCxnSpPr>
          <p:nvPr/>
        </p:nvCxnSpPr>
        <p:spPr>
          <a:xfrm flipH="1">
            <a:off x="3137141" y="2705930"/>
            <a:ext cx="525543" cy="367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805721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_dlc_DocId xmlns="63a6e35b-1a0d-4b26-8059-9d7fbfec19c3">EDEYZVM3SA3E-416886924-173970</_dlc_DocId>
    <_dlc_DocIdUrl xmlns="63a6e35b-1a0d-4b26-8059-9d7fbfec19c3">
      <Url>https://onegp.sharepoint.com/sites/doclib/_layouts/15/DocIdRedir.aspx?ID=EDEYZVM3SA3E-416886924-173970</Url>
      <Description>EDEYZVM3SA3E-416886924-173970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9" ma:contentTypeDescription="Create a new document." ma:contentTypeScope="" ma:versionID="79f0d678e6b7eaee0c01a642e867f40a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43c6cc0613d81975476a6795c674ee8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EB7745-C77B-4205-928C-F7F5E98D138D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84401b5-2aed-45d4-8cc3-796ca23c918a"/>
    <ds:schemaRef ds:uri="5ce0f2b5-5be5-4508-bce9-d7011ece0659"/>
    <ds:schemaRef ds:uri="31e6f97e-5548-4a2a-97d6-64f9b95c927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301488-EBF5-48AA-A8FC-B5833162F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3F474-5301-4249-A3F2-D297A97965D5}"/>
</file>

<file path=customXml/itemProps4.xml><?xml version="1.0" encoding="utf-8"?>
<ds:datastoreItem xmlns:ds="http://schemas.openxmlformats.org/officeDocument/2006/customXml" ds:itemID="{F99A1FC2-E685-427B-A58C-37625658E180}"/>
</file>

<file path=docProps/app.xml><?xml version="1.0" encoding="utf-8"?>
<Properties xmlns="http://schemas.openxmlformats.org/officeDocument/2006/extended-properties" xmlns:vt="http://schemas.openxmlformats.org/officeDocument/2006/docPropsVTypes">
  <Template>Body</Template>
  <TotalTime>6968</TotalTime>
  <Words>741</Words>
  <Application>Microsoft Office PowerPoint</Application>
  <PresentationFormat>On-screen Show 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Calibri,Sans-Serif</vt:lpstr>
      <vt:lpstr>Body</vt:lpstr>
      <vt:lpstr>Communicable disease update - Victoria</vt:lpstr>
      <vt:lpstr>Objectives </vt:lpstr>
      <vt:lpstr>Victorian Respiratory Surveillance Report</vt:lpstr>
      <vt:lpstr>Influenza cases notified by week (10 Aug – 16 Aug)</vt:lpstr>
      <vt:lpstr>Influenza cases notified 2023 - 2025</vt:lpstr>
      <vt:lpstr>RSV cases notified by week (10 Aug – 16 Aug)</vt:lpstr>
      <vt:lpstr>RSV cases notified 2023 - 2025</vt:lpstr>
      <vt:lpstr>COVID-19 cases notified by week (10 Aug – 16 Aug)</vt:lpstr>
      <vt:lpstr>COVID-19 cases notified 2023 - 2025</vt:lpstr>
      <vt:lpstr>Influenza vaccination</vt:lpstr>
      <vt:lpstr>RSV vaccination</vt:lpstr>
      <vt:lpstr>Recent increase in mpox cases in metropolitan Melbourne (as of 8 August 2025)</vt:lpstr>
      <vt:lpstr>RACGP education module Mpox: Identification and management</vt:lpstr>
      <vt:lpstr>Take home messages</vt:lpstr>
      <vt:lpstr>Other resources / additional slides</vt:lpstr>
      <vt:lpstr>Don’t risk the flu and RSV vaccine stakeholder toolkit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Eugenio Fazio (Health)</dc:creator>
  <cp:keywords/>
  <dc:description/>
  <cp:lastModifiedBy>Taylah Van Leerdam (Health)</cp:lastModifiedBy>
  <cp:revision>960</cp:revision>
  <dcterms:created xsi:type="dcterms:W3CDTF">2021-04-15T22:44:24Z</dcterms:created>
  <dcterms:modified xsi:type="dcterms:W3CDTF">2025-08-22T05:31:31Z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2021-03-16T03:59:04Z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b5b8dfe1-4ff9-4735-999e-53666cf68136</vt:lpwstr>
  </property>
  <property fmtid="{D5CDD505-2E9C-101B-9397-08002B2CF9AE}" pid="10" name="MSIP_Label_43e64453-338c-4f93-8a4d-0039a0a41f2a_ContentBits">
    <vt:lpwstr>2</vt:lpwstr>
  </property>
  <property fmtid="{D5CDD505-2E9C-101B-9397-08002B2CF9AE}" pid="11" name="ContentTypeId">
    <vt:lpwstr>0x010100B134EC1B70594941AAB0EE9491458F55</vt:lpwstr>
  </property>
  <property fmtid="{D5CDD505-2E9C-101B-9397-08002B2CF9AE}" pid="12" name="Tags">
    <vt:lpwstr>17;#Templates|74cf097d-f69e-47d4-ab23-b0e64f517102</vt:lpwstr>
  </property>
  <property fmtid="{D5CDD505-2E9C-101B-9397-08002B2CF9AE}" pid="13" name="MediaServiceImageTags">
    <vt:lpwstr/>
  </property>
  <property fmtid="{D5CDD505-2E9C-101B-9397-08002B2CF9AE}" pid="14" name="_dlc_DocIdItemGuid">
    <vt:lpwstr>1abfb20e-f78c-4abe-9333-5b6dd782ba09</vt:lpwstr>
  </property>
</Properties>
</file>